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70" r:id="rId3"/>
    <p:sldId id="271" r:id="rId4"/>
    <p:sldId id="272" r:id="rId5"/>
    <p:sldId id="263" r:id="rId6"/>
    <p:sldId id="264" r:id="rId7"/>
    <p:sldId id="265" r:id="rId8"/>
    <p:sldId id="266" r:id="rId9"/>
    <p:sldId id="267" r:id="rId10"/>
    <p:sldId id="268" r:id="rId11"/>
    <p:sldId id="269" r:id="rId12"/>
  </p:sldIdLst>
  <p:sldSz cx="12192000" cy="6858000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9D1D627E-6690-4736-8909-BB0A4170F34A}">
          <p14:sldIdLst>
            <p14:sldId id="256"/>
            <p14:sldId id="270"/>
            <p14:sldId id="271"/>
            <p14:sldId id="272"/>
            <p14:sldId id="263"/>
            <p14:sldId id="264"/>
            <p14:sldId id="265"/>
            <p14:sldId id="266"/>
            <p14:sldId id="267"/>
            <p14:sldId id="268"/>
            <p14:sldId id="269"/>
          </p14:sldIdLst>
        </p14:section>
        <p14:section name="Untitled Section" id="{8CE49C3A-9410-44AD-94D0-60419C51ADD2}">
          <p14:sldIdLst/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419" autoAdjust="0"/>
    <p:restoredTop sz="94660"/>
  </p:normalViewPr>
  <p:slideViewPr>
    <p:cSldViewPr snapToGrid="0">
      <p:cViewPr varScale="1">
        <p:scale>
          <a:sx n="65" d="100"/>
          <a:sy n="65" d="100"/>
        </p:scale>
        <p:origin x="102" y="2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546100" y="-4763"/>
            <a:ext cx="5014912" cy="6862763"/>
            <a:chOff x="2928938" y="-4763"/>
            <a:chExt cx="5014912" cy="6862763"/>
          </a:xfrm>
        </p:grpSpPr>
        <p:sp>
          <p:nvSpPr>
            <p:cNvPr id="22" name="Freeform 6"/>
            <p:cNvSpPr/>
            <p:nvPr/>
          </p:nvSpPr>
          <p:spPr bwMode="auto">
            <a:xfrm>
              <a:off x="3367088" y="-4763"/>
              <a:ext cx="1063625" cy="2782888"/>
            </a:xfrm>
            <a:custGeom>
              <a:avLst/>
              <a:gdLst/>
              <a:ahLst/>
              <a:cxnLst/>
              <a:rect l="0" t="0" r="r" b="b"/>
              <a:pathLst>
                <a:path w="670" h="1753">
                  <a:moveTo>
                    <a:pt x="0" y="1696"/>
                  </a:moveTo>
                  <a:lnTo>
                    <a:pt x="225" y="1753"/>
                  </a:lnTo>
                  <a:lnTo>
                    <a:pt x="670" y="0"/>
                  </a:lnTo>
                  <a:lnTo>
                    <a:pt x="430" y="0"/>
                  </a:lnTo>
                  <a:lnTo>
                    <a:pt x="0" y="169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23" name="Freeform 7"/>
            <p:cNvSpPr/>
            <p:nvPr/>
          </p:nvSpPr>
          <p:spPr bwMode="auto">
            <a:xfrm>
              <a:off x="2928938" y="-4763"/>
              <a:ext cx="1035050" cy="2673350"/>
            </a:xfrm>
            <a:custGeom>
              <a:avLst/>
              <a:gdLst/>
              <a:ahLst/>
              <a:cxnLst/>
              <a:rect l="0" t="0" r="r" b="b"/>
              <a:pathLst>
                <a:path w="652" h="1684">
                  <a:moveTo>
                    <a:pt x="225" y="1684"/>
                  </a:moveTo>
                  <a:lnTo>
                    <a:pt x="652" y="0"/>
                  </a:lnTo>
                  <a:lnTo>
                    <a:pt x="411" y="0"/>
                  </a:lnTo>
                  <a:lnTo>
                    <a:pt x="0" y="1627"/>
                  </a:lnTo>
                  <a:lnTo>
                    <a:pt x="219" y="1681"/>
                  </a:lnTo>
                  <a:lnTo>
                    <a:pt x="225" y="1684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24" name="Freeform 9"/>
            <p:cNvSpPr/>
            <p:nvPr/>
          </p:nvSpPr>
          <p:spPr bwMode="auto">
            <a:xfrm>
              <a:off x="2928938" y="2582862"/>
              <a:ext cx="2693987" cy="4275138"/>
            </a:xfrm>
            <a:custGeom>
              <a:avLst/>
              <a:gdLst/>
              <a:ahLst/>
              <a:cxnLst/>
              <a:rect l="0" t="0" r="r" b="b"/>
              <a:pathLst>
                <a:path w="1697" h="2693">
                  <a:moveTo>
                    <a:pt x="0" y="0"/>
                  </a:moveTo>
                  <a:lnTo>
                    <a:pt x="1622" y="2693"/>
                  </a:lnTo>
                  <a:lnTo>
                    <a:pt x="1697" y="26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25" name="Freeform 10"/>
            <p:cNvSpPr/>
            <p:nvPr/>
          </p:nvSpPr>
          <p:spPr bwMode="auto">
            <a:xfrm>
              <a:off x="3371850" y="2692400"/>
              <a:ext cx="3332162" cy="4165600"/>
            </a:xfrm>
            <a:custGeom>
              <a:avLst/>
              <a:gdLst/>
              <a:ahLst/>
              <a:cxnLst/>
              <a:rect l="0" t="0" r="r" b="b"/>
              <a:pathLst>
                <a:path w="2099" h="2624">
                  <a:moveTo>
                    <a:pt x="2099" y="2624"/>
                  </a:moveTo>
                  <a:lnTo>
                    <a:pt x="0" y="0"/>
                  </a:lnTo>
                  <a:lnTo>
                    <a:pt x="2021" y="2624"/>
                  </a:lnTo>
                  <a:lnTo>
                    <a:pt x="2099" y="2624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26" name="Freeform 11"/>
            <p:cNvSpPr/>
            <p:nvPr/>
          </p:nvSpPr>
          <p:spPr bwMode="auto">
            <a:xfrm>
              <a:off x="3367088" y="2687637"/>
              <a:ext cx="4576762" cy="4170363"/>
            </a:xfrm>
            <a:custGeom>
              <a:avLst/>
              <a:gdLst/>
              <a:ahLst/>
              <a:cxnLst/>
              <a:rect l="0" t="0" r="r" b="b"/>
              <a:pathLst>
                <a:path w="2883" h="2627">
                  <a:moveTo>
                    <a:pt x="0" y="0"/>
                  </a:moveTo>
                  <a:lnTo>
                    <a:pt x="3" y="3"/>
                  </a:lnTo>
                  <a:lnTo>
                    <a:pt x="2102" y="2627"/>
                  </a:lnTo>
                  <a:lnTo>
                    <a:pt x="2883" y="2627"/>
                  </a:lnTo>
                  <a:lnTo>
                    <a:pt x="225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27" name="Freeform 12"/>
            <p:cNvSpPr/>
            <p:nvPr/>
          </p:nvSpPr>
          <p:spPr bwMode="auto">
            <a:xfrm>
              <a:off x="2928938" y="2578100"/>
              <a:ext cx="3584575" cy="4279900"/>
            </a:xfrm>
            <a:custGeom>
              <a:avLst/>
              <a:gdLst/>
              <a:ahLst/>
              <a:cxnLst/>
              <a:rect l="0" t="0" r="r" b="b"/>
              <a:pathLst>
                <a:path w="2258" h="2696">
                  <a:moveTo>
                    <a:pt x="2258" y="2696"/>
                  </a:moveTo>
                  <a:lnTo>
                    <a:pt x="264" y="111"/>
                  </a:lnTo>
                  <a:lnTo>
                    <a:pt x="228" y="60"/>
                  </a:lnTo>
                  <a:lnTo>
                    <a:pt x="225" y="57"/>
                  </a:lnTo>
                  <a:lnTo>
                    <a:pt x="0" y="0"/>
                  </a:lnTo>
                  <a:lnTo>
                    <a:pt x="0" y="3"/>
                  </a:lnTo>
                  <a:lnTo>
                    <a:pt x="1697" y="2696"/>
                  </a:lnTo>
                  <a:lnTo>
                    <a:pt x="2258" y="2696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928401" y="1380068"/>
            <a:ext cx="8574622" cy="2616199"/>
          </a:xfrm>
        </p:spPr>
        <p:txBody>
          <a:bodyPr anchor="b">
            <a:normAutofit/>
          </a:bodyPr>
          <a:lstStyle>
            <a:lvl1pPr algn="r">
              <a:defRPr sz="60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15377" y="3996267"/>
            <a:ext cx="6987645" cy="1388534"/>
          </a:xfrm>
        </p:spPr>
        <p:txBody>
          <a:bodyPr anchor="t">
            <a:normAutofit/>
          </a:bodyPr>
          <a:lstStyle>
            <a:lvl1pPr marL="0" indent="0" algn="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5A0872-0405-481A-8D8D-A1A40A96AA5A}" type="datetimeFigureOut">
              <a:rPr lang="hr-HR" smtClean="0"/>
              <a:t>8.5.2017.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32412" y="5883275"/>
            <a:ext cx="4324044" cy="365125"/>
          </a:xfrm>
        </p:spPr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3464A8-56CE-4DBE-945C-1E1C3B9BADA1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162054765"/>
      </p:ext>
    </p:extLst>
  </p:cSld>
  <p:clrMapOvr>
    <a:masterClrMapping/>
  </p:clrMapOvr>
  <p:transition spd="slow">
    <p:wip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4732865"/>
            <a:ext cx="10018711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386012" y="932112"/>
            <a:ext cx="8225944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4311" y="5299603"/>
            <a:ext cx="10018711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5A0872-0405-481A-8D8D-A1A40A96AA5A}" type="datetimeFigureOut">
              <a:rPr lang="hr-HR" smtClean="0"/>
              <a:t>8.5.2017.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3464A8-56CE-4DBE-945C-1E1C3B9BADA1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717166965"/>
      </p:ext>
    </p:extLst>
  </p:cSld>
  <p:clrMapOvr>
    <a:masterClrMapping/>
  </p:clrMapOvr>
  <p:transition spd="slow">
    <p:wip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2" y="685800"/>
            <a:ext cx="10018711" cy="304800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343400"/>
            <a:ext cx="10018713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5A0872-0405-481A-8D8D-A1A40A96AA5A}" type="datetimeFigureOut">
              <a:rPr lang="hr-HR" smtClean="0"/>
              <a:t>8.5.2017.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3464A8-56CE-4DBE-945C-1E1C3B9BADA1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347848732"/>
      </p:ext>
    </p:extLst>
  </p:cSld>
  <p:clrMapOvr>
    <a:masterClrMapping/>
  </p:clrMapOvr>
  <p:transition spd="slow">
    <p:wip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98612" y="86302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93425" y="2819399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212" y="685800"/>
            <a:ext cx="8990012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436811" y="3428999"/>
            <a:ext cx="8532815" cy="381000"/>
          </a:xfrm>
        </p:spPr>
        <p:txBody>
          <a:bodyPr anchor="ctr">
            <a:normAutofit/>
          </a:bodyPr>
          <a:lstStyle>
            <a:lvl1pPr marL="0" indent="0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1" y="4343400"/>
            <a:ext cx="10018711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5A0872-0405-481A-8D8D-A1A40A96AA5A}" type="datetimeFigureOut">
              <a:rPr lang="hr-HR" smtClean="0"/>
              <a:t>8.5.2017.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3464A8-56CE-4DBE-945C-1E1C3B9BADA1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648522837"/>
      </p:ext>
    </p:extLst>
  </p:cSld>
  <p:clrMapOvr>
    <a:masterClrMapping/>
  </p:clrMapOvr>
  <p:transition spd="slow">
    <p:wip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3" y="3308581"/>
            <a:ext cx="10018709" cy="1468800"/>
          </a:xfrm>
        </p:spPr>
        <p:txBody>
          <a:bodyPr anchor="b">
            <a:normAutofit/>
          </a:bodyPr>
          <a:lstStyle>
            <a:lvl1pPr algn="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777381"/>
            <a:ext cx="10018710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5A0872-0405-481A-8D8D-A1A40A96AA5A}" type="datetimeFigureOut">
              <a:rPr lang="hr-HR" smtClean="0"/>
              <a:t>8.5.2017.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3464A8-56CE-4DBE-945C-1E1C3B9BADA1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997102876"/>
      </p:ext>
    </p:extLst>
  </p:cSld>
  <p:clrMapOvr>
    <a:masterClrMapping/>
  </p:clrMapOvr>
  <p:transition spd="slow">
    <p:wip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98612" y="86302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93425" y="2819399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212" y="685800"/>
            <a:ext cx="8990012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84313" y="3886200"/>
            <a:ext cx="10018710" cy="889000"/>
          </a:xfrm>
        </p:spPr>
        <p:txBody>
          <a:bodyPr vert="horz" lIns="91440" tIns="45720" rIns="91440" bIns="45720" rtlCol="0" anchor="b">
            <a:normAutofit/>
          </a:bodyPr>
          <a:lstStyle>
            <a:lvl1pPr algn="r"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775200"/>
            <a:ext cx="10018710" cy="10160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5A0872-0405-481A-8D8D-A1A40A96AA5A}" type="datetimeFigureOut">
              <a:rPr lang="hr-HR" smtClean="0"/>
              <a:t>8.5.2017.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3464A8-56CE-4DBE-945C-1E1C3B9BADA1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829518561"/>
      </p:ext>
    </p:extLst>
  </p:cSld>
  <p:clrMapOvr>
    <a:masterClrMapping/>
  </p:clrMapOvr>
  <p:transition spd="slow">
    <p:wip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3" y="685800"/>
            <a:ext cx="10018712" cy="2727325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84312" y="3505200"/>
            <a:ext cx="10018713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1" y="4343400"/>
            <a:ext cx="10018713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5A0872-0405-481A-8D8D-A1A40A96AA5A}" type="datetimeFigureOut">
              <a:rPr lang="hr-HR" smtClean="0"/>
              <a:t>8.5.2017.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3464A8-56CE-4DBE-945C-1E1C3B9BADA1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987845946"/>
      </p:ext>
    </p:extLst>
  </p:cSld>
  <p:clrMapOvr>
    <a:masterClrMapping/>
  </p:clrMapOvr>
  <p:transition spd="slow">
    <p:wip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5A0872-0405-481A-8D8D-A1A40A96AA5A}" type="datetimeFigureOut">
              <a:rPr lang="hr-HR" smtClean="0"/>
              <a:t>8.5.2017.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3464A8-56CE-4DBE-945C-1E1C3B9BADA1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967858824"/>
      </p:ext>
    </p:extLst>
  </p:cSld>
  <p:clrMapOvr>
    <a:masterClrMapping/>
  </p:clrMapOvr>
  <p:transition spd="slow">
    <p:wip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732655" y="685800"/>
            <a:ext cx="1770369" cy="5105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84312" y="685800"/>
            <a:ext cx="8019742" cy="5105400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5A0872-0405-481A-8D8D-A1A40A96AA5A}" type="datetimeFigureOut">
              <a:rPr lang="hr-HR" smtClean="0"/>
              <a:t>8.5.2017.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3464A8-56CE-4DBE-945C-1E1C3B9BADA1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593252078"/>
      </p:ext>
    </p:extLst>
  </p:cSld>
  <p:clrMapOvr>
    <a:masterClrMapping/>
  </p:clrMapOvr>
  <p:transition spd="slow">
    <p:wip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5A0872-0405-481A-8D8D-A1A40A96AA5A}" type="datetimeFigureOut">
              <a:rPr lang="hr-HR" smtClean="0"/>
              <a:t>8.5.2017.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951856" y="5867131"/>
            <a:ext cx="551167" cy="365125"/>
          </a:xfrm>
        </p:spPr>
        <p:txBody>
          <a:bodyPr/>
          <a:lstStyle/>
          <a:p>
            <a:fld id="{C93464A8-56CE-4DBE-945C-1E1C3B9BADA1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57665512"/>
      </p:ext>
    </p:extLst>
  </p:cSld>
  <p:clrMapOvr>
    <a:masterClrMapping/>
  </p:clrMapOvr>
  <p:transition spd="slow">
    <p:wip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2279" y="2666999"/>
            <a:ext cx="8930747" cy="2110382"/>
          </a:xfrm>
        </p:spPr>
        <p:txBody>
          <a:bodyPr anchor="b"/>
          <a:lstStyle>
            <a:lvl1pPr algn="r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2278" y="4777381"/>
            <a:ext cx="893074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5A0872-0405-481A-8D8D-A1A40A96AA5A}" type="datetimeFigureOut">
              <a:rPr lang="hr-HR" smtClean="0"/>
              <a:t>8.5.2017.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3464A8-56CE-4DBE-945C-1E1C3B9BADA1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666554587"/>
      </p:ext>
    </p:extLst>
  </p:cSld>
  <p:clrMapOvr>
    <a:masterClrMapping/>
  </p:clrMapOvr>
  <p:transition spd="slow">
    <p:wip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84312" y="2666999"/>
            <a:ext cx="4895055" cy="312420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07967" y="2667000"/>
            <a:ext cx="4895056" cy="3124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5A0872-0405-481A-8D8D-A1A40A96AA5A}" type="datetimeFigureOut">
              <a:rPr lang="hr-HR" smtClean="0"/>
              <a:t>8.5.2017.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3464A8-56CE-4DBE-945C-1E1C3B9BADA1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573389706"/>
      </p:ext>
    </p:extLst>
  </p:cSld>
  <p:clrMapOvr>
    <a:masterClrMapping/>
  </p:clrMapOvr>
  <p:transition spd="slow">
    <p:wip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72179" y="2658533"/>
            <a:ext cx="4607188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84311" y="3335337"/>
            <a:ext cx="4895056" cy="2455862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880487" y="2667000"/>
            <a:ext cx="462253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7967" y="3335337"/>
            <a:ext cx="4895056" cy="2455862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5A0872-0405-481A-8D8D-A1A40A96AA5A}" type="datetimeFigureOut">
              <a:rPr lang="hr-HR" smtClean="0"/>
              <a:t>8.5.2017.</a:t>
            </a:fld>
            <a:endParaRPr lang="hr-H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3464A8-56CE-4DBE-945C-1E1C3B9BADA1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451315811"/>
      </p:ext>
    </p:extLst>
  </p:cSld>
  <p:clrMapOvr>
    <a:masterClrMapping/>
  </p:clrMapOvr>
  <p:transition spd="slow">
    <p:wip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5A0872-0405-481A-8D8D-A1A40A96AA5A}" type="datetimeFigureOut">
              <a:rPr lang="hr-HR" smtClean="0"/>
              <a:t>8.5.2017.</a:t>
            </a:fld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3464A8-56CE-4DBE-945C-1E1C3B9BADA1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852929064"/>
      </p:ext>
    </p:extLst>
  </p:cSld>
  <p:clrMapOvr>
    <a:masterClrMapping/>
  </p:clrMapOvr>
  <p:transition spd="slow">
    <p:wip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5A0872-0405-481A-8D8D-A1A40A96AA5A}" type="datetimeFigureOut">
              <a:rPr lang="hr-HR" smtClean="0"/>
              <a:t>8.5.2017.</a:t>
            </a:fld>
            <a:endParaRPr lang="hr-H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3464A8-56CE-4DBE-945C-1E1C3B9BADA1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681116915"/>
      </p:ext>
    </p:extLst>
  </p:cSld>
  <p:clrMapOvr>
    <a:masterClrMapping/>
  </p:clrMapOvr>
  <p:transition spd="slow">
    <p:wip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2" y="1600200"/>
            <a:ext cx="3549121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62033" y="685799"/>
            <a:ext cx="6240990" cy="5105401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4312" y="2971800"/>
            <a:ext cx="3549121" cy="18288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5A0872-0405-481A-8D8D-A1A40A96AA5A}" type="datetimeFigureOut">
              <a:rPr lang="hr-HR" smtClean="0"/>
              <a:t>8.5.2017.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3464A8-56CE-4DBE-945C-1E1C3B9BADA1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909555209"/>
      </p:ext>
    </p:extLst>
  </p:cSld>
  <p:clrMapOvr>
    <a:masterClrMapping/>
  </p:clrMapOvr>
  <p:transition spd="slow">
    <p:wip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2724" y="1752599"/>
            <a:ext cx="5426158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94682" y="914400"/>
            <a:ext cx="3280974" cy="4572000"/>
          </a:xfrm>
          <a:prstGeom prst="roundRect">
            <a:avLst>
              <a:gd name="adj" fmla="val 42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2724" y="3124199"/>
            <a:ext cx="5426158" cy="18288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5A0872-0405-481A-8D8D-A1A40A96AA5A}" type="datetimeFigureOut">
              <a:rPr lang="hr-HR" smtClean="0"/>
              <a:t>8.5.2017.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3464A8-56CE-4DBE-945C-1E1C3B9BADA1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245347045"/>
      </p:ext>
    </p:extLst>
  </p:cSld>
  <p:clrMapOvr>
    <a:masterClrMapping/>
  </p:clrMapOvr>
  <p:transition spd="slow">
    <p:wip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150812" y="0"/>
            <a:ext cx="2436813" cy="6858001"/>
            <a:chOff x="1320800" y="0"/>
            <a:chExt cx="2436813" cy="6858001"/>
          </a:xfrm>
        </p:grpSpPr>
        <p:sp>
          <p:nvSpPr>
            <p:cNvPr id="8" name="Freeform 6"/>
            <p:cNvSpPr/>
            <p:nvPr/>
          </p:nvSpPr>
          <p:spPr bwMode="auto">
            <a:xfrm>
              <a:off x="1627188" y="0"/>
              <a:ext cx="1122363" cy="5329238"/>
            </a:xfrm>
            <a:custGeom>
              <a:avLst/>
              <a:gdLst/>
              <a:ahLst/>
              <a:cxnLst/>
              <a:rect l="0" t="0" r="r" b="b"/>
              <a:pathLst>
                <a:path w="707" h="3357">
                  <a:moveTo>
                    <a:pt x="0" y="3330"/>
                  </a:moveTo>
                  <a:lnTo>
                    <a:pt x="156" y="3357"/>
                  </a:lnTo>
                  <a:lnTo>
                    <a:pt x="707" y="0"/>
                  </a:lnTo>
                  <a:lnTo>
                    <a:pt x="547" y="0"/>
                  </a:lnTo>
                  <a:lnTo>
                    <a:pt x="0" y="333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9" name="Freeform 7"/>
            <p:cNvSpPr/>
            <p:nvPr/>
          </p:nvSpPr>
          <p:spPr bwMode="auto">
            <a:xfrm>
              <a:off x="1320800" y="0"/>
              <a:ext cx="1117600" cy="5276850"/>
            </a:xfrm>
            <a:custGeom>
              <a:avLst/>
              <a:gdLst/>
              <a:ahLst/>
              <a:cxnLst/>
              <a:rect l="0" t="0" r="r" b="b"/>
              <a:pathLst>
                <a:path w="704" h="3324">
                  <a:moveTo>
                    <a:pt x="704" y="0"/>
                  </a:moveTo>
                  <a:lnTo>
                    <a:pt x="545" y="0"/>
                  </a:lnTo>
                  <a:lnTo>
                    <a:pt x="0" y="3300"/>
                  </a:lnTo>
                  <a:lnTo>
                    <a:pt x="157" y="3324"/>
                  </a:lnTo>
                  <a:lnTo>
                    <a:pt x="704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10" name="Freeform 8"/>
            <p:cNvSpPr/>
            <p:nvPr/>
          </p:nvSpPr>
          <p:spPr bwMode="auto">
            <a:xfrm>
              <a:off x="1320800" y="5238750"/>
              <a:ext cx="1228725" cy="1619250"/>
            </a:xfrm>
            <a:custGeom>
              <a:avLst/>
              <a:gdLst/>
              <a:ahLst/>
              <a:cxnLst/>
              <a:rect l="0" t="0" r="r" b="b"/>
              <a:pathLst>
                <a:path w="774" h="1020">
                  <a:moveTo>
                    <a:pt x="0" y="0"/>
                  </a:moveTo>
                  <a:lnTo>
                    <a:pt x="740" y="1020"/>
                  </a:lnTo>
                  <a:lnTo>
                    <a:pt x="774" y="10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11" name="Freeform 9"/>
            <p:cNvSpPr/>
            <p:nvPr/>
          </p:nvSpPr>
          <p:spPr bwMode="auto">
            <a:xfrm>
              <a:off x="1627188" y="5291138"/>
              <a:ext cx="1495425" cy="1566863"/>
            </a:xfrm>
            <a:custGeom>
              <a:avLst/>
              <a:gdLst/>
              <a:ahLst/>
              <a:cxnLst/>
              <a:rect l="0" t="0" r="r" b="b"/>
              <a:pathLst>
                <a:path w="942" h="987">
                  <a:moveTo>
                    <a:pt x="0" y="0"/>
                  </a:moveTo>
                  <a:lnTo>
                    <a:pt x="909" y="987"/>
                  </a:lnTo>
                  <a:lnTo>
                    <a:pt x="942" y="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12" name="Freeform 10"/>
            <p:cNvSpPr/>
            <p:nvPr/>
          </p:nvSpPr>
          <p:spPr bwMode="auto">
            <a:xfrm>
              <a:off x="1627188" y="5286375"/>
              <a:ext cx="2130425" cy="1571625"/>
            </a:xfrm>
            <a:custGeom>
              <a:avLst/>
              <a:gdLst/>
              <a:ahLst/>
              <a:cxnLst/>
              <a:rect l="0" t="0" r="r" b="b"/>
              <a:pathLst>
                <a:path w="1342" h="990">
                  <a:moveTo>
                    <a:pt x="0" y="3"/>
                  </a:moveTo>
                  <a:lnTo>
                    <a:pt x="942" y="990"/>
                  </a:lnTo>
                  <a:lnTo>
                    <a:pt x="1342" y="990"/>
                  </a:lnTo>
                  <a:lnTo>
                    <a:pt x="156" y="27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13" name="Freeform 11"/>
            <p:cNvSpPr/>
            <p:nvPr/>
          </p:nvSpPr>
          <p:spPr bwMode="auto">
            <a:xfrm>
              <a:off x="1320800" y="5238750"/>
              <a:ext cx="1695450" cy="1619250"/>
            </a:xfrm>
            <a:custGeom>
              <a:avLst/>
              <a:gdLst/>
              <a:ahLst/>
              <a:cxnLst/>
              <a:rect l="0" t="0" r="r" b="b"/>
              <a:pathLst>
                <a:path w="1068" h="1020">
                  <a:moveTo>
                    <a:pt x="1068" y="1020"/>
                  </a:moveTo>
                  <a:lnTo>
                    <a:pt x="184" y="60"/>
                  </a:lnTo>
                  <a:lnTo>
                    <a:pt x="154" y="27"/>
                  </a:lnTo>
                  <a:lnTo>
                    <a:pt x="157" y="27"/>
                  </a:lnTo>
                  <a:lnTo>
                    <a:pt x="157" y="24"/>
                  </a:lnTo>
                  <a:lnTo>
                    <a:pt x="154" y="24"/>
                  </a:lnTo>
                  <a:lnTo>
                    <a:pt x="0" y="0"/>
                  </a:lnTo>
                  <a:lnTo>
                    <a:pt x="0" y="0"/>
                  </a:lnTo>
                  <a:lnTo>
                    <a:pt x="774" y="1020"/>
                  </a:lnTo>
                  <a:lnTo>
                    <a:pt x="1068" y="102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0" y="2666999"/>
            <a:ext cx="10018713" cy="31242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732656" y="5883275"/>
            <a:ext cx="1143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1C5A0872-0405-481A-8D8D-A1A40A96AA5A}" type="datetimeFigureOut">
              <a:rPr lang="hr-HR" smtClean="0"/>
              <a:t>8.5.2017.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72279" y="5883275"/>
            <a:ext cx="708417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951856" y="5883275"/>
            <a:ext cx="5511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C93464A8-56CE-4DBE-945C-1E1C3B9BADA1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6664778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ransition spd="slow">
    <p:wipe/>
  </p:transition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0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7000" b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19800" y="1547446"/>
            <a:ext cx="6658773" cy="1985776"/>
          </a:xfrm>
        </p:spPr>
        <p:txBody>
          <a:bodyPr>
            <a:normAutofit/>
          </a:bodyPr>
          <a:lstStyle/>
          <a:p>
            <a:pPr algn="ctr"/>
            <a:r>
              <a:rPr lang="hr-HR" b="1" dirty="0" smtClean="0">
                <a:latin typeface="Algerian" panose="04020705040A02060702" pitchFamily="82" charset="0"/>
              </a:rPr>
              <a:t>Vukovar- grad heroj </a:t>
            </a:r>
            <a:endParaRPr lang="hr-HR" b="1" dirty="0">
              <a:latin typeface="Algerian" panose="04020705040A02060702" pitchFamily="82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67226" y="3927117"/>
            <a:ext cx="1833907" cy="653007"/>
          </a:xfrm>
        </p:spPr>
        <p:txBody>
          <a:bodyPr/>
          <a:lstStyle/>
          <a:p>
            <a:r>
              <a:rPr lang="hr-HR" b="1" dirty="0" smtClean="0"/>
              <a:t>Ana Buha, 8.e</a:t>
            </a:r>
            <a:endParaRPr lang="hr-HR" b="1" dirty="0"/>
          </a:p>
        </p:txBody>
      </p:sp>
    </p:spTree>
    <p:extLst>
      <p:ext uri="{BB962C8B-B14F-4D97-AF65-F5344CB8AC3E}">
        <p14:creationId xmlns:p14="http://schemas.microsoft.com/office/powerpoint/2010/main" val="327176938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7867" y="-18246"/>
            <a:ext cx="6230134" cy="1339403"/>
          </a:xfrm>
        </p:spPr>
        <p:txBody>
          <a:bodyPr/>
          <a:lstStyle/>
          <a:p>
            <a:r>
              <a:rPr lang="hr-HR" b="1" dirty="0" smtClean="0">
                <a:latin typeface="Arial" panose="020B0604020202020204" pitchFamily="34" charset="0"/>
                <a:cs typeface="Arial" panose="020B0604020202020204" pitchFamily="34" charset="0"/>
              </a:rPr>
              <a:t>Vukovarska bolnica</a:t>
            </a:r>
            <a:endParaRPr lang="hr-HR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8092" y="1765478"/>
            <a:ext cx="6809684" cy="4313350"/>
          </a:xfrm>
        </p:spPr>
        <p:txBody>
          <a:bodyPr>
            <a:normAutofit fontScale="92500" lnSpcReduction="20000"/>
          </a:bodyPr>
          <a:lstStyle/>
          <a:p>
            <a:r>
              <a:rPr lang="hr-HR" dirty="0" smtClean="0">
                <a:latin typeface="Arial" panose="020B0604020202020204" pitchFamily="34" charset="0"/>
                <a:cs typeface="Arial" panose="020B0604020202020204" pitchFamily="34" charset="0"/>
              </a:rPr>
              <a:t>Jedan </a:t>
            </a:r>
            <a:r>
              <a:rPr lang="hr-HR" dirty="0">
                <a:latin typeface="Arial" panose="020B0604020202020204" pitchFamily="34" charset="0"/>
                <a:cs typeface="Arial" panose="020B0604020202020204" pitchFamily="34" charset="0"/>
              </a:rPr>
              <a:t>je od poznatijih simbola stradanja grada Vukovara i njegovih stanovnika iz vremena oružane velikosrpske agresije s početka </a:t>
            </a:r>
            <a:r>
              <a:rPr lang="hr-HR" dirty="0" smtClean="0">
                <a:latin typeface="Arial" panose="020B0604020202020204" pitchFamily="34" charset="0"/>
                <a:cs typeface="Arial" panose="020B0604020202020204" pitchFamily="34" charset="0"/>
              </a:rPr>
              <a:t>1990-ih</a:t>
            </a:r>
            <a:endParaRPr lang="hr-HR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hr-HR" dirty="0">
                <a:latin typeface="Arial" panose="020B0604020202020204" pitchFamily="34" charset="0"/>
                <a:cs typeface="Arial" panose="020B0604020202020204" pitchFamily="34" charset="0"/>
              </a:rPr>
              <a:t>Do 20. studenoga 1991. godine u bolnici je već bilo zbrinuto 4000 ranjenika. Tada je na bolnicu svakodnevno padalo prosječno oko 700 granata</a:t>
            </a:r>
            <a:r>
              <a:rPr lang="hr-HR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r>
              <a:rPr lang="hr-HR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r-HR" dirty="0">
                <a:latin typeface="Arial" panose="020B0604020202020204" pitchFamily="34" charset="0"/>
                <a:cs typeface="Arial" panose="020B0604020202020204" pitchFamily="34" charset="0"/>
              </a:rPr>
              <a:t>Liječnici i ostalo medicinsko osoblje je danonoćno radilo, bez dovoljno lijekova, sanitetskog i ostalog materijala, struje, hrane i </a:t>
            </a:r>
            <a:r>
              <a:rPr lang="hr-HR" dirty="0" smtClean="0">
                <a:latin typeface="Arial" panose="020B0604020202020204" pitchFamily="34" charset="0"/>
                <a:cs typeface="Arial" panose="020B0604020202020204" pitchFamily="34" charset="0"/>
              </a:rPr>
              <a:t>vode.</a:t>
            </a:r>
          </a:p>
          <a:p>
            <a:r>
              <a:rPr lang="hr-HR" dirty="0">
                <a:latin typeface="Arial" panose="020B0604020202020204" pitchFamily="34" charset="0"/>
                <a:cs typeface="Arial" panose="020B0604020202020204" pitchFamily="34" charset="0"/>
              </a:rPr>
              <a:t>Nakon 20. studenoga 1991. godine iz bolnice je planski odvedeno 200 ranjenika, bolesnika, a među njima i 20 djelatnika bolnice</a:t>
            </a:r>
            <a:r>
              <a:rPr lang="hr-HR" dirty="0" smtClean="0"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r>
              <a:rPr lang="hr-HR" dirty="0">
                <a:latin typeface="Arial" panose="020B0604020202020204" pitchFamily="34" charset="0"/>
                <a:cs typeface="Arial" panose="020B0604020202020204" pitchFamily="34" charset="0"/>
              </a:rPr>
              <a:t> te pogubljeno na Ovčari. </a:t>
            </a:r>
            <a:endParaRPr lang="hr-HR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hr-HR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3533" y="299130"/>
            <a:ext cx="4348759" cy="3056357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7776" y="4061981"/>
            <a:ext cx="4501392" cy="225069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6" name="TextBox 5"/>
          <p:cNvSpPr txBox="1"/>
          <p:nvPr/>
        </p:nvSpPr>
        <p:spPr>
          <a:xfrm>
            <a:off x="9002331" y="3584744"/>
            <a:ext cx="17364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 smtClean="0"/>
              <a:t>1991.</a:t>
            </a:r>
            <a:endParaRPr lang="hr-HR" dirty="0"/>
          </a:p>
        </p:txBody>
      </p:sp>
      <p:sp>
        <p:nvSpPr>
          <p:cNvPr id="7" name="TextBox 6"/>
          <p:cNvSpPr txBox="1"/>
          <p:nvPr/>
        </p:nvSpPr>
        <p:spPr>
          <a:xfrm>
            <a:off x="9245956" y="6388925"/>
            <a:ext cx="12492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 smtClean="0"/>
              <a:t>2017.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04430229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  <p:bldP spid="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44000" b="-4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5907676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4116" y="0"/>
            <a:ext cx="10018713" cy="1752599"/>
          </a:xfrm>
        </p:spPr>
        <p:txBody>
          <a:bodyPr/>
          <a:lstStyle/>
          <a:p>
            <a:r>
              <a:rPr lang="hr-HR" b="1" dirty="0"/>
              <a:t>Križ na ušću Vuke u Dunav</a:t>
            </a:r>
            <a:endParaRPr lang="hr-HR" b="1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0822" y="3260235"/>
            <a:ext cx="6125300" cy="2932111"/>
          </a:xfrm>
          <a:prstGeom prst="roundRect">
            <a:avLst>
              <a:gd name="adj" fmla="val 19199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5" name="TextBox 4"/>
          <p:cNvSpPr txBox="1"/>
          <p:nvPr/>
        </p:nvSpPr>
        <p:spPr>
          <a:xfrm>
            <a:off x="914400" y="1629019"/>
            <a:ext cx="951271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sz="2000" dirty="0"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lang="hr-H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odignut je 1998</a:t>
            </a:r>
            <a:r>
              <a:rPr lang="hr-HR" sz="2000" dirty="0">
                <a:latin typeface="Arial" panose="020B0604020202020204" pitchFamily="34" charset="0"/>
                <a:cs typeface="Arial" panose="020B0604020202020204" pitchFamily="34" charset="0"/>
              </a:rPr>
              <a:t>., u čast i slavu svim poginulima za slobodu </a:t>
            </a:r>
            <a:r>
              <a:rPr lang="hr-H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Hrvatske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sz="2000" dirty="0"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hr-H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ežak </a:t>
            </a:r>
            <a:r>
              <a:rPr lang="hr-HR" sz="2000" dirty="0">
                <a:latin typeface="Arial" panose="020B0604020202020204" pitchFamily="34" charset="0"/>
                <a:cs typeface="Arial" panose="020B0604020202020204" pitchFamily="34" charset="0"/>
              </a:rPr>
              <a:t>oko 40 tona, a visok </a:t>
            </a:r>
            <a:r>
              <a:rPr lang="hr-H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r-HR" sz="2000" dirty="0">
                <a:latin typeface="Arial" panose="020B0604020202020204" pitchFamily="34" charset="0"/>
                <a:cs typeface="Arial" panose="020B0604020202020204" pitchFamily="34" charset="0"/>
              </a:rPr>
              <a:t>9,5 </a:t>
            </a:r>
            <a:r>
              <a:rPr lang="hr-H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metara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sz="2000" dirty="0"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r>
              <a:rPr lang="hr-H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apravljen </a:t>
            </a:r>
            <a:r>
              <a:rPr lang="hr-HR" sz="2000" dirty="0">
                <a:latin typeface="Arial" panose="020B0604020202020204" pitchFamily="34" charset="0"/>
                <a:cs typeface="Arial" panose="020B0604020202020204" pitchFamily="34" charset="0"/>
              </a:rPr>
              <a:t>od dvije vrste </a:t>
            </a:r>
            <a:r>
              <a:rPr lang="hr-H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kamena bračkog </a:t>
            </a:r>
            <a:r>
              <a:rPr lang="hr-HR" sz="2000" dirty="0">
                <a:latin typeface="Arial" panose="020B0604020202020204" pitchFamily="34" charset="0"/>
                <a:cs typeface="Arial" panose="020B0604020202020204" pitchFamily="34" charset="0"/>
              </a:rPr>
              <a:t>i pazinskog, uklesani su stihovi na glagoljici "Navik on živi ki zgine </a:t>
            </a:r>
            <a:r>
              <a:rPr lang="hr-H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pošteno„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Autor ovoga križa je Šime Vidulin</a:t>
            </a:r>
            <a:endParaRPr lang="hr-HR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7796863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6519" y="-190500"/>
            <a:ext cx="10018713" cy="1752599"/>
          </a:xfrm>
        </p:spPr>
        <p:txBody>
          <a:bodyPr/>
          <a:lstStyle/>
          <a:p>
            <a:r>
              <a:rPr lang="hr-HR" dirty="0" smtClean="0"/>
              <a:t>Trpinjska cesta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82557" y="2206858"/>
            <a:ext cx="10018713" cy="3124201"/>
          </a:xfrm>
        </p:spPr>
        <p:txBody>
          <a:bodyPr/>
          <a:lstStyle/>
          <a:p>
            <a:r>
              <a:rPr lang="hr-HR" dirty="0" smtClean="0"/>
              <a:t>Za tzv. Groblje tenkova najviše su zaslužni  Blago Zadro(oko 10) i Marko Babić(14)</a:t>
            </a:r>
          </a:p>
          <a:p>
            <a:r>
              <a:rPr lang="hr-HR" dirty="0" smtClean="0"/>
              <a:t>Na Trpinjskoj cesti uništeno je oko 30 tenkova</a:t>
            </a:r>
          </a:p>
          <a:p>
            <a:endParaRPr lang="hr-HR" dirty="0" smtClean="0"/>
          </a:p>
          <a:p>
            <a:endParaRPr lang="hr-HR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010" y="207398"/>
            <a:ext cx="3674804" cy="1752599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78988" y="207398"/>
            <a:ext cx="2876244" cy="2157183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7693" y="4046215"/>
            <a:ext cx="6252906" cy="2569687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107431906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6827" y="4076"/>
            <a:ext cx="10018713" cy="1752599"/>
          </a:xfrm>
        </p:spPr>
        <p:txBody>
          <a:bodyPr/>
          <a:lstStyle/>
          <a:p>
            <a:r>
              <a:rPr lang="hr-HR" dirty="0"/>
              <a:t>Spomen dom hrvatskih branitelja na Trpinjskoj cesti</a:t>
            </a:r>
            <a:endParaRPr lang="hr-HR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656" y="954373"/>
            <a:ext cx="3508499" cy="225421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5" name="TextBox 4"/>
          <p:cNvSpPr txBox="1"/>
          <p:nvPr/>
        </p:nvSpPr>
        <p:spPr>
          <a:xfrm>
            <a:off x="4193256" y="1466965"/>
            <a:ext cx="466348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Na 2 ovalna zida napisana su imena svih </a:t>
            </a:r>
            <a:r>
              <a:rPr lang="hr-HR" sz="2000" dirty="0">
                <a:latin typeface="Arial" panose="020B0604020202020204" pitchFamily="34" charset="0"/>
                <a:cs typeface="Arial" panose="020B0604020202020204" pitchFamily="34" charset="0"/>
              </a:rPr>
              <a:t>poginulih pripadnika 204. vukovarske brigade.</a:t>
            </a:r>
            <a:endParaRPr lang="hr-HR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210896" y="2703245"/>
            <a:ext cx="3428564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sz="2000" dirty="0">
                <a:latin typeface="Arial" panose="020B0604020202020204" pitchFamily="34" charset="0"/>
                <a:cs typeface="Arial" panose="020B0604020202020204" pitchFamily="34" charset="0"/>
              </a:rPr>
              <a:t>Ispred spomen doma je tenk kao znak sile koju su slomili hrabri branitelji, te bista Blage Zadre koji je neupitni junak Domovinskoga rata, a borio se i vodio branitelje upravo na ovom području Vukovara.</a:t>
            </a:r>
            <a:r>
              <a:rPr lang="hr-HR" sz="2000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hr-HR" sz="20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hr-HR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8231899" y="2350850"/>
            <a:ext cx="4698358" cy="264282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173" y="3410965"/>
            <a:ext cx="4822723" cy="321916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99075275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81280" y="93372"/>
            <a:ext cx="10018713" cy="1752599"/>
          </a:xfrm>
        </p:spPr>
        <p:txBody>
          <a:bodyPr/>
          <a:lstStyle/>
          <a:p>
            <a:r>
              <a:rPr lang="hr-HR" b="1" dirty="0" smtClean="0">
                <a:latin typeface="Arial" panose="020B0604020202020204" pitchFamily="34" charset="0"/>
                <a:cs typeface="Arial" panose="020B0604020202020204" pitchFamily="34" charset="0"/>
              </a:rPr>
              <a:t>Kukuruzni put</a:t>
            </a:r>
            <a:endParaRPr lang="hr-HR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81278" y="1248455"/>
            <a:ext cx="10018713" cy="3124201"/>
          </a:xfrm>
        </p:spPr>
        <p:txBody>
          <a:bodyPr/>
          <a:lstStyle/>
          <a:p>
            <a:r>
              <a:rPr lang="hr-HR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r-HR" dirty="0">
                <a:latin typeface="Arial" panose="020B0604020202020204" pitchFamily="34" charset="0"/>
                <a:cs typeface="Arial" panose="020B0604020202020204" pitchFamily="34" charset="0"/>
              </a:rPr>
              <a:t>Tijekom bitke za Vukovar u kasno ljeto i jesen 1991., bio je jedini put koji je spajao grad s teritorijom pod kontrolom hrvatske vojske. </a:t>
            </a:r>
            <a:endParaRPr lang="hr-HR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hr-HR" dirty="0" smtClean="0">
                <a:latin typeface="Arial" panose="020B0604020202020204" pitchFamily="34" charset="0"/>
                <a:cs typeface="Arial" panose="020B0604020202020204" pitchFamily="34" charset="0"/>
              </a:rPr>
              <a:t>Jedino </a:t>
            </a:r>
            <a:r>
              <a:rPr lang="hr-HR" dirty="0">
                <a:latin typeface="Arial" panose="020B0604020202020204" pitchFamily="34" charset="0"/>
                <a:cs typeface="Arial" panose="020B0604020202020204" pitchFamily="34" charset="0"/>
              </a:rPr>
              <a:t>tim putem je do opkoljenog Vukovara stizala humanitarna i medicinska pomoć, ali i oružje i </a:t>
            </a:r>
            <a:r>
              <a:rPr lang="hr-HR" dirty="0" smtClean="0">
                <a:latin typeface="Arial" panose="020B0604020202020204" pitchFamily="34" charset="0"/>
                <a:cs typeface="Arial" panose="020B0604020202020204" pitchFamily="34" charset="0"/>
              </a:rPr>
              <a:t>vojnici ,  zato je navan „Put spasa”.</a:t>
            </a:r>
          </a:p>
          <a:p>
            <a:endParaRPr lang="hr-HR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1276" y="3414531"/>
            <a:ext cx="3951933" cy="295407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5" name="TextBox 4"/>
          <p:cNvSpPr txBox="1"/>
          <p:nvPr/>
        </p:nvSpPr>
        <p:spPr>
          <a:xfrm>
            <a:off x="2910626" y="6390623"/>
            <a:ext cx="15068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 smtClean="0"/>
              <a:t>1991.</a:t>
            </a:r>
            <a:endParaRPr lang="hr-HR" dirty="0"/>
          </a:p>
        </p:txBody>
      </p:sp>
      <p:sp>
        <p:nvSpPr>
          <p:cNvPr id="6" name="TextBox 5"/>
          <p:cNvSpPr txBox="1"/>
          <p:nvPr/>
        </p:nvSpPr>
        <p:spPr>
          <a:xfrm>
            <a:off x="8435661" y="6240990"/>
            <a:ext cx="22795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 smtClean="0"/>
              <a:t>2016.</a:t>
            </a:r>
            <a:endParaRPr lang="hr-HR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5028" y="3898971"/>
            <a:ext cx="4665194" cy="198518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09649628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09" y="183524"/>
            <a:ext cx="10018713" cy="1752599"/>
          </a:xfrm>
        </p:spPr>
        <p:txBody>
          <a:bodyPr>
            <a:normAutofit/>
          </a:bodyPr>
          <a:lstStyle/>
          <a:p>
            <a:r>
              <a:rPr lang="hr-HR" b="1" dirty="0">
                <a:latin typeface="Arial" panose="020B0604020202020204" pitchFamily="34" charset="0"/>
                <a:cs typeface="Arial" panose="020B0604020202020204" pitchFamily="34" charset="0"/>
              </a:rPr>
              <a:t>Memorijalno groblje žrtava iz Domovinskog </a:t>
            </a:r>
            <a:r>
              <a:rPr lang="hr-HR" b="1" dirty="0" smtClean="0">
                <a:latin typeface="Arial" panose="020B0604020202020204" pitchFamily="34" charset="0"/>
                <a:cs typeface="Arial" panose="020B0604020202020204" pitchFamily="34" charset="0"/>
              </a:rPr>
              <a:t>rata</a:t>
            </a:r>
            <a:endParaRPr lang="hr-HR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44130" y="1546788"/>
            <a:ext cx="10018713" cy="3124201"/>
          </a:xfrm>
        </p:spPr>
        <p:txBody>
          <a:bodyPr/>
          <a:lstStyle/>
          <a:p>
            <a:r>
              <a:rPr lang="pl-PL" sz="2000" dirty="0">
                <a:latin typeface="Arial" panose="020B0604020202020204" pitchFamily="34" charset="0"/>
                <a:cs typeface="Arial" panose="020B0604020202020204" pitchFamily="34" charset="0"/>
              </a:rPr>
              <a:t>Na groblju je ekshumirano 938 tijela i na tom mjestu je postavljeno 938 bijelih križeva</a:t>
            </a:r>
            <a:r>
              <a:rPr lang="pl-PL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r>
              <a:rPr lang="hr-HR" sz="2000" dirty="0">
                <a:latin typeface="Arial" panose="020B0604020202020204" pitchFamily="34" charset="0"/>
                <a:cs typeface="Arial" panose="020B0604020202020204" pitchFamily="34" charset="0"/>
              </a:rPr>
              <a:t> Na groblju su također izdvojena dva križa, jedan za najmlađu žrtvu Domovinskog rata, Ivana Kljajića koji je imao svega šest mjeseci, i za najstariju žrtvu Domovinskog rata, ženu koja je imala 82 godine</a:t>
            </a:r>
            <a:r>
              <a:rPr lang="hr-H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endParaRPr lang="hr-HR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6392" y="3740742"/>
            <a:ext cx="5234187" cy="294423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5032403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25223" y="0"/>
            <a:ext cx="4143757" cy="1349062"/>
          </a:xfrm>
        </p:spPr>
        <p:txBody>
          <a:bodyPr/>
          <a:lstStyle/>
          <a:p>
            <a:r>
              <a:rPr lang="hr-HR" b="1" dirty="0" smtClean="0">
                <a:latin typeface="Arial" panose="020B0604020202020204" pitchFamily="34" charset="0"/>
                <a:cs typeface="Arial" panose="020B0604020202020204" pitchFamily="34" charset="0"/>
              </a:rPr>
              <a:t>Ovčara</a:t>
            </a:r>
            <a:endParaRPr lang="hr-HR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4835" y="991672"/>
            <a:ext cx="9135628" cy="3431120"/>
          </a:xfrm>
        </p:spPr>
        <p:txBody>
          <a:bodyPr>
            <a:normAutofit/>
          </a:bodyPr>
          <a:lstStyle/>
          <a:p>
            <a:r>
              <a:rPr lang="hr-HR" sz="2000" dirty="0" smtClean="0"/>
              <a:t> </a:t>
            </a:r>
            <a:r>
              <a:rPr lang="hr-H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Ovčara odnosno</a:t>
            </a:r>
            <a:r>
              <a:rPr lang="hr-HR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r-H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pokolj u Vukovaru, </a:t>
            </a:r>
            <a:r>
              <a:rPr lang="hr-HR" sz="2000" dirty="0">
                <a:latin typeface="Arial" panose="020B0604020202020204" pitchFamily="34" charset="0"/>
                <a:cs typeface="Arial" panose="020B0604020202020204" pitchFamily="34" charset="0"/>
              </a:rPr>
              <a:t>bio je ratni zločin kojeg su počinili pripadnici JNA i srpskih paravojnih postrojbi u noći s </a:t>
            </a:r>
            <a:r>
              <a:rPr lang="hr-H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20.</a:t>
            </a:r>
            <a:r>
              <a:rPr lang="hr-HR" sz="2000" dirty="0">
                <a:latin typeface="Arial" panose="020B0604020202020204" pitchFamily="34" charset="0"/>
                <a:cs typeface="Arial" panose="020B0604020202020204" pitchFamily="34" charset="0"/>
              </a:rPr>
              <a:t> na 21. studenoga 1991. godine tijekom srpske okupacije Vukovara kada je ubijeno između </a:t>
            </a:r>
            <a:r>
              <a:rPr lang="hr-H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255</a:t>
            </a:r>
            <a:r>
              <a:rPr lang="hr-HR" sz="2000" dirty="0">
                <a:latin typeface="Arial" panose="020B0604020202020204" pitchFamily="34" charset="0"/>
                <a:cs typeface="Arial" panose="020B0604020202020204" pitchFamily="34" charset="0"/>
              </a:rPr>
              <a:t> i 264 civila i vojnika</a:t>
            </a:r>
            <a:r>
              <a:rPr lang="hr-H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r>
              <a:rPr lang="hr-HR" sz="2000" dirty="0">
                <a:latin typeface="Arial" panose="020B0604020202020204" pitchFamily="34" charset="0"/>
                <a:cs typeface="Arial" panose="020B0604020202020204" pitchFamily="34" charset="0"/>
              </a:rPr>
              <a:t> većinom Hrvata, koji su, dok su još uglavnom tada bili pacijenti, deportirani iz vukovarske bolnice, odvezeni u logor te potom smaknuti u </a:t>
            </a:r>
            <a:r>
              <a:rPr lang="hr-H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divljini.</a:t>
            </a:r>
          </a:p>
          <a:p>
            <a:r>
              <a:rPr lang="hr-HR" sz="2000" dirty="0">
                <a:latin typeface="Arial" panose="020B0604020202020204" pitchFamily="34" charset="0"/>
                <a:cs typeface="Arial" panose="020B0604020202020204" pitchFamily="34" charset="0"/>
              </a:rPr>
              <a:t>U rujnu i listopadu 1996. započele su ekshumacije iz masovne grobnice koje je trajalo 40 dana. Ekshumirano je 200 tijela, a do srpnja 2006. godine identificirane su 194 osobe, ubijene u dobi od 16 do 77 godina. 60-ak osoba se još smatra nestalima, ali je njihova sudbina izvjesna.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8323079" y="1681916"/>
            <a:ext cx="4605186" cy="259041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7750" y="4384663"/>
            <a:ext cx="4329259" cy="243520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16942601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29172" y="750429"/>
            <a:ext cx="6590743" cy="898301"/>
          </a:xfrm>
        </p:spPr>
        <p:txBody>
          <a:bodyPr>
            <a:normAutofit fontScale="90000"/>
          </a:bodyPr>
          <a:lstStyle/>
          <a:p>
            <a:r>
              <a:rPr lang="hr-HR" b="1" dirty="0" smtClean="0">
                <a:latin typeface="Arial" panose="020B0604020202020204" pitchFamily="34" charset="0"/>
                <a:cs typeface="Arial" panose="020B0604020202020204" pitchFamily="34" charset="0"/>
              </a:rPr>
              <a:t>Spomen dom</a:t>
            </a:r>
            <a:br>
              <a:rPr lang="hr-HR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hr-HR" b="1" dirty="0" smtClean="0">
                <a:latin typeface="Arial" panose="020B0604020202020204" pitchFamily="34" charset="0"/>
                <a:cs typeface="Arial" panose="020B0604020202020204" pitchFamily="34" charset="0"/>
              </a:rPr>
              <a:t> Ovčara</a:t>
            </a:r>
            <a:endParaRPr lang="hr-HR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7311" y="2057206"/>
            <a:ext cx="10018713" cy="3124201"/>
          </a:xfrm>
        </p:spPr>
        <p:txBody>
          <a:bodyPr/>
          <a:lstStyle/>
          <a:p>
            <a:r>
              <a:rPr lang="hr-H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Hangar </a:t>
            </a:r>
            <a:r>
              <a:rPr lang="hr-HR" sz="2000" dirty="0">
                <a:latin typeface="Arial" panose="020B0604020202020204" pitchFamily="34" charset="0"/>
                <a:cs typeface="Arial" panose="020B0604020202020204" pitchFamily="34" charset="0"/>
              </a:rPr>
              <a:t>je pretvoren u memorijalni </a:t>
            </a:r>
            <a:r>
              <a:rPr lang="hr-H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centar</a:t>
            </a:r>
            <a:r>
              <a:rPr lang="hr-HR" sz="2000" dirty="0">
                <a:latin typeface="Arial" panose="020B0604020202020204" pitchFamily="34" charset="0"/>
                <a:cs typeface="Arial" panose="020B0604020202020204" pitchFamily="34" charset="0"/>
              </a:rPr>
              <a:t> na oko 300 četvornih metara. U sredini se nalazi spirala koja </a:t>
            </a:r>
            <a:r>
              <a:rPr lang="hr-H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simbolizira</a:t>
            </a:r>
            <a:r>
              <a:rPr lang="hr-HR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r-H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zatvoreni </a:t>
            </a:r>
            <a:r>
              <a:rPr lang="hr-HR" sz="2000" dirty="0">
                <a:latin typeface="Arial" panose="020B0604020202020204" pitchFamily="34" charset="0"/>
                <a:cs typeface="Arial" panose="020B0604020202020204" pitchFamily="34" charset="0"/>
              </a:rPr>
              <a:t>krug zla. U pod su ugrađene čahure koje simboliziraju zločin, dok se na stropu mogu vidjeti žarulje u obliku zvijezda, njih 261. Na zidovima su obješene fotografije ubijenih i nestalih a izložene su i osobne stvari koje su kasnije pronađene u zajedničkoj grobnici. </a:t>
            </a:r>
            <a:endParaRPr lang="pl-PL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hr-HR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4840" y="4316231"/>
            <a:ext cx="3448821" cy="239896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17683" y="4121768"/>
            <a:ext cx="3189541" cy="239215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9706" y="189660"/>
            <a:ext cx="4187518" cy="235547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311" y="189660"/>
            <a:ext cx="3799819" cy="213739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729" t="14434" r="-10293" b="9783"/>
          <a:stretch/>
        </p:blipFill>
        <p:spPr>
          <a:xfrm>
            <a:off x="4941141" y="4233224"/>
            <a:ext cx="3539859" cy="216924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69366443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0671" y="273677"/>
            <a:ext cx="6320287" cy="1439214"/>
          </a:xfrm>
        </p:spPr>
        <p:txBody>
          <a:bodyPr/>
          <a:lstStyle/>
          <a:p>
            <a:r>
              <a:rPr lang="hr-HR" b="1" dirty="0" smtClean="0">
                <a:latin typeface="Arial" panose="020B0604020202020204" pitchFamily="34" charset="0"/>
                <a:cs typeface="Arial" panose="020B0604020202020204" pitchFamily="34" charset="0"/>
              </a:rPr>
              <a:t>Vodotoranj</a:t>
            </a:r>
            <a:endParaRPr lang="hr-HR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62339" y="2267754"/>
            <a:ext cx="6925594" cy="3124201"/>
          </a:xfrm>
        </p:spPr>
        <p:txBody>
          <a:bodyPr/>
          <a:lstStyle/>
          <a:p>
            <a:r>
              <a:rPr lang="hr-HR" sz="2000" dirty="0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hr-H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zgrađen </a:t>
            </a:r>
            <a:r>
              <a:rPr lang="hr-HR" sz="2000" dirty="0">
                <a:latin typeface="Arial" panose="020B0604020202020204" pitchFamily="34" charset="0"/>
                <a:cs typeface="Arial" panose="020B0604020202020204" pitchFamily="34" charset="0"/>
              </a:rPr>
              <a:t>je 1968. godine</a:t>
            </a:r>
            <a:r>
              <a:rPr lang="hr-H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, visok je 50 metara</a:t>
            </a:r>
          </a:p>
          <a:p>
            <a:r>
              <a:rPr lang="hr-H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Godine</a:t>
            </a:r>
            <a:r>
              <a:rPr lang="hr-HR" sz="2000" dirty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hr-H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1991.</a:t>
            </a:r>
            <a:r>
              <a:rPr lang="hr-HR" sz="2000" dirty="0">
                <a:latin typeface="Arial" panose="020B0604020202020204" pitchFamily="34" charset="0"/>
                <a:cs typeface="Arial" panose="020B0604020202020204" pitchFamily="34" charset="0"/>
              </a:rPr>
              <a:t> vodotoranj su, tijekom bitke za Vukovar, teško oštetile srpske </a:t>
            </a:r>
            <a:r>
              <a:rPr lang="hr-H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snage</a:t>
            </a:r>
          </a:p>
          <a:p>
            <a:r>
              <a:rPr lang="hr-H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r-HR" sz="2000" dirty="0">
                <a:latin typeface="Arial" panose="020B0604020202020204" pitchFamily="34" charset="0"/>
                <a:cs typeface="Arial" panose="020B0604020202020204" pitchFamily="34" charset="0"/>
              </a:rPr>
              <a:t>Bio je pogođen s više od 600 neprijateljskih projektila i postao je simbol stradanja i otpora toga grada</a:t>
            </a:r>
            <a:r>
              <a:rPr lang="hr-H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endParaRPr lang="hr-HR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6856" y="648774"/>
            <a:ext cx="4019550" cy="5715000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350762490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arallax">
  <a:themeElements>
    <a:clrScheme name="Parallax">
      <a:dk1>
        <a:sysClr val="windowText" lastClr="000000"/>
      </a:dk1>
      <a:lt1>
        <a:sysClr val="window" lastClr="FFFFFF"/>
      </a:lt1>
      <a:dk2>
        <a:srgbClr val="212121"/>
      </a:dk2>
      <a:lt2>
        <a:srgbClr val="CDD0D1"/>
      </a:lt2>
      <a:accent1>
        <a:srgbClr val="30ACEC"/>
      </a:accent1>
      <a:accent2>
        <a:srgbClr val="80C34F"/>
      </a:accent2>
      <a:accent3>
        <a:srgbClr val="E29D3E"/>
      </a:accent3>
      <a:accent4>
        <a:srgbClr val="D64A3B"/>
      </a:accent4>
      <a:accent5>
        <a:srgbClr val="D64787"/>
      </a:accent5>
      <a:accent6>
        <a:srgbClr val="A666E1"/>
      </a:accent6>
      <a:hlink>
        <a:srgbClr val="3085ED"/>
      </a:hlink>
      <a:folHlink>
        <a:srgbClr val="82B6F4"/>
      </a:folHlink>
    </a:clrScheme>
    <a:fontScheme name="Parallax">
      <a:maj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rallax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04000"/>
              </a:schemeClr>
            </a:gs>
            <a:gs pos="100000">
              <a:schemeClr val="phClr">
                <a:tint val="8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2000"/>
              </a:schemeClr>
            </a:gs>
            <a:gs pos="100000">
              <a:schemeClr val="phClr">
                <a:shade val="88000"/>
                <a:lumMod val="94000"/>
              </a:schemeClr>
            </a:gs>
          </a:gsLst>
          <a:path path="circle">
            <a:fillToRect l="50000" t="100000" r="100000" b="50000"/>
          </a:path>
        </a:gradFill>
      </a:fillStyleLst>
      <a:lnStyleLst>
        <a:ln w="9525" cap="rnd" cmpd="sng" algn="ctr">
          <a:solidFill>
            <a:schemeClr val="phClr">
              <a:tint val="6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reflection blurRad="12700" stA="26000" endPos="32000" dist="12700" dir="5400000" sy="-100000" rotWithShape="0"/>
          </a:effectLst>
        </a:effectStyle>
        <a:effectStyle>
          <a:effectLst>
            <a:outerShdw blurRad="38100" dist="25400" dir="5400000" rotWithShape="0">
              <a:srgbClr val="000000">
                <a:alpha val="6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254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6000"/>
                <a:satMod val="180000"/>
              </a:schemeClr>
              <a:schemeClr val="phClr">
                <a:tint val="80000"/>
                <a:satMod val="120000"/>
                <a:lumMod val="18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allax" id="{3388167B-A2EB-4685-9635-1831D9AEF8C4}" vid="{4F7A876A-7598-49CA-AFC8-8EDA2551E4A7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371</TotalTime>
  <Words>210</Words>
  <Application>Microsoft Office PowerPoint</Application>
  <PresentationFormat>Widescreen</PresentationFormat>
  <Paragraphs>37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Algerian</vt:lpstr>
      <vt:lpstr>Arial</vt:lpstr>
      <vt:lpstr>Corbel</vt:lpstr>
      <vt:lpstr>Parallax</vt:lpstr>
      <vt:lpstr>Vukovar- grad heroj </vt:lpstr>
      <vt:lpstr>Križ na ušću Vuke u Dunav</vt:lpstr>
      <vt:lpstr>Trpinjska cesta</vt:lpstr>
      <vt:lpstr>Spomen dom hrvatskih branitelja na Trpinjskoj cesti</vt:lpstr>
      <vt:lpstr>Kukuruzni put</vt:lpstr>
      <vt:lpstr>Memorijalno groblje žrtava iz Domovinskog rata</vt:lpstr>
      <vt:lpstr>Ovčara</vt:lpstr>
      <vt:lpstr>Spomen dom  Ovčara</vt:lpstr>
      <vt:lpstr>Vodotoranj</vt:lpstr>
      <vt:lpstr>Vukovarska bolnica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MOJ POSJET VUKOVARU (25.04-27.04)</dc:title>
  <dc:creator>Antonija</dc:creator>
  <cp:lastModifiedBy>Antonija</cp:lastModifiedBy>
  <cp:revision>28</cp:revision>
  <dcterms:created xsi:type="dcterms:W3CDTF">2017-04-30T15:10:06Z</dcterms:created>
  <dcterms:modified xsi:type="dcterms:W3CDTF">2017-05-08T16:01:11Z</dcterms:modified>
</cp:coreProperties>
</file>