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58" r:id="rId6"/>
    <p:sldId id="262" r:id="rId7"/>
    <p:sldId id="263" r:id="rId8"/>
    <p:sldId id="264" r:id="rId9"/>
    <p:sldId id="265" r:id="rId10"/>
    <p:sldId id="269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787755-0130-41B7-A8C2-F8BCEBA4BBDF}" v="1" dt="2023-01-13T17:20:45.1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o Ljubas" userId="S::marko.ljubas2@skole.hr::9d589217-3a58-4add-901a-56bf3d6b39ef" providerId="AD" clId="Web-{1E787755-0130-41B7-A8C2-F8BCEBA4BBDF}"/>
    <pc:docChg chg="modSld">
      <pc:chgData name="Marko Ljubas" userId="S::marko.ljubas2@skole.hr::9d589217-3a58-4add-901a-56bf3d6b39ef" providerId="AD" clId="Web-{1E787755-0130-41B7-A8C2-F8BCEBA4BBDF}" dt="2023-01-13T17:20:45.193" v="0"/>
      <pc:docMkLst>
        <pc:docMk/>
      </pc:docMkLst>
      <pc:sldChg chg="delSp">
        <pc:chgData name="Marko Ljubas" userId="S::marko.ljubas2@skole.hr::9d589217-3a58-4add-901a-56bf3d6b39ef" providerId="AD" clId="Web-{1E787755-0130-41B7-A8C2-F8BCEBA4BBDF}" dt="2023-01-13T17:20:45.193" v="0"/>
        <pc:sldMkLst>
          <pc:docMk/>
          <pc:sldMk cId="0" sldId="256"/>
        </pc:sldMkLst>
        <pc:spChg chg="del">
          <ac:chgData name="Marko Ljubas" userId="S::marko.ljubas2@skole.hr::9d589217-3a58-4add-901a-56bf3d6b39ef" providerId="AD" clId="Web-{1E787755-0130-41B7-A8C2-F8BCEBA4BBDF}" dt="2023-01-13T17:20:45.193" v="0"/>
          <ac:spMkLst>
            <pc:docMk/>
            <pc:sldMk cId="0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1470-F996-4A1E-97F2-3F4A937D4729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45B3-3783-4FA2-A386-D02AE218B0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1470-F996-4A1E-97F2-3F4A937D4729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45B3-3783-4FA2-A386-D02AE218B0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1470-F996-4A1E-97F2-3F4A937D4729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45B3-3783-4FA2-A386-D02AE218B0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1470-F996-4A1E-97F2-3F4A937D4729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45B3-3783-4FA2-A386-D02AE218B0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1470-F996-4A1E-97F2-3F4A937D4729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45B3-3783-4FA2-A386-D02AE218B0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1470-F996-4A1E-97F2-3F4A937D4729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45B3-3783-4FA2-A386-D02AE218B0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1470-F996-4A1E-97F2-3F4A937D4729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45B3-3783-4FA2-A386-D02AE218B0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1470-F996-4A1E-97F2-3F4A937D4729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45B3-3783-4FA2-A386-D02AE218B0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1470-F996-4A1E-97F2-3F4A937D4729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45B3-3783-4FA2-A386-D02AE218B0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1470-F996-4A1E-97F2-3F4A937D4729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45B3-3783-4FA2-A386-D02AE218B0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1470-F996-4A1E-97F2-3F4A937D4729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45B3-3783-4FA2-A386-D02AE218B0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91470-F996-4A1E-97F2-3F4A937D4729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045B3-3783-4FA2-A386-D02AE218B0F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Kredit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Zaključak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/>
              <a:t>Ako je u pitanju ista glavnica (u ovom slučaju 10000 € za prva dva primjera i 200000 € za druga dva primjera) manje košta potrošača uzeti kredit s manjim rokom otplate i većom kamatnom stopom nego kredit s većim rokom otplate i manjom kamatnom stopom</a:t>
            </a:r>
          </a:p>
          <a:p>
            <a:r>
              <a:rPr lang="hr-HR" sz="2000" dirty="0"/>
              <a:t>Mjesečne rate su manje ako se uzme kredit s većim rokom, ali sve će na kraju koštati više</a:t>
            </a:r>
            <a:endParaRPr lang="en-US" sz="2000" dirty="0"/>
          </a:p>
        </p:txBody>
      </p:sp>
      <p:pic>
        <p:nvPicPr>
          <p:cNvPr id="4" name="Picture 3" descr="downloa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3714752"/>
            <a:ext cx="5383518" cy="257174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Odgovorno zaduživanje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hr-HR" sz="1700" dirty="0"/>
              <a:t>Kad netko želi uzeti kredit, pritom mora paziti može li na vrijeme vratiti novac, tj. može li odgovorno otplatiti dug​</a:t>
            </a:r>
          </a:p>
          <a:p>
            <a:pPr fontAlgn="base"/>
            <a:r>
              <a:rPr lang="hr-HR" sz="1700" dirty="0"/>
              <a:t>Kamata je novčana naknada za kredit koju banka daje čovjeku koji uzima kredit</a:t>
            </a:r>
            <a:r>
              <a:rPr lang="en-US" sz="1700" dirty="0"/>
              <a:t>​</a:t>
            </a:r>
          </a:p>
          <a:p>
            <a:pPr fontAlgn="base"/>
            <a:r>
              <a:rPr lang="hr-HR" sz="1700" dirty="0"/>
              <a:t>Banka daje rok u kojem potrošač mora otplatiti dug uz kamatu</a:t>
            </a:r>
            <a:r>
              <a:rPr lang="en-US" sz="1700" dirty="0"/>
              <a:t>​</a:t>
            </a:r>
          </a:p>
          <a:p>
            <a:pPr fontAlgn="base"/>
            <a:r>
              <a:rPr lang="hr-HR" sz="1700" dirty="0"/>
              <a:t>S vremenom se kamatne stope povećavaju </a:t>
            </a:r>
            <a:r>
              <a:rPr lang="en-US" sz="1700" dirty="0"/>
              <a:t>​</a:t>
            </a:r>
          </a:p>
          <a:p>
            <a:pPr fontAlgn="base"/>
            <a:r>
              <a:rPr lang="hr-HR" sz="1700" dirty="0"/>
              <a:t>Izražavaju se u postotku ovisno o količini novca u danom kreditu</a:t>
            </a:r>
            <a:r>
              <a:rPr lang="en-US" sz="1700" dirty="0"/>
              <a:t>​</a:t>
            </a:r>
          </a:p>
          <a:p>
            <a:pPr fontAlgn="base"/>
            <a:r>
              <a:rPr lang="hr-HR" sz="1700" dirty="0"/>
              <a:t>Da potrošač može biti odgovoran u zaduživanju, ne smije uzeti prevelik kredit, nego samo količinu koju sigurno može otplatiti u kratkom roku</a:t>
            </a:r>
            <a:r>
              <a:rPr lang="en-US" sz="1700" dirty="0"/>
              <a:t>​</a:t>
            </a:r>
            <a:endParaRPr lang="hr-HR" sz="1700" dirty="0"/>
          </a:p>
          <a:p>
            <a:pPr fontAlgn="base"/>
            <a:r>
              <a:rPr lang="hr-HR" sz="1700" dirty="0"/>
              <a:t>Ako potrošač ne otplati dug u zadanom roku, umjesto normalnih kamatnih stopa koristit će se zatezne, koje su u prosjeku čak 7.5%</a:t>
            </a:r>
          </a:p>
          <a:p>
            <a:pPr fontAlgn="base"/>
            <a:r>
              <a:rPr lang="hr-HR" sz="1700" dirty="0"/>
              <a:t>Za usporedbu, mjesečna rata za dug od 10000 € (75345 kn) s kamatnom stopom od 5.5% je 129.17 € (973.23 kn), a sa zateznom kamatnom stopom od 7.5% bit će 145.83 € (1098.76 kn)</a:t>
            </a:r>
            <a:endParaRPr lang="en-US" sz="1700" dirty="0"/>
          </a:p>
          <a:p>
            <a:endParaRPr lang="en-US" dirty="0"/>
          </a:p>
        </p:txBody>
      </p:sp>
      <p:pic>
        <p:nvPicPr>
          <p:cNvPr id="4" name="Picture 3" descr="download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5214950"/>
            <a:ext cx="2407097" cy="150019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Prednosti i nedostatci uzimanja kredita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hr-HR" sz="2000" dirty="0"/>
              <a:t>Uzimanjem kredita čovjek može doći do novca bilo kad, čak i ako nema puno novca</a:t>
            </a:r>
            <a:r>
              <a:rPr lang="en-US" sz="2000" dirty="0"/>
              <a:t>​</a:t>
            </a:r>
          </a:p>
          <a:p>
            <a:pPr fontAlgn="base"/>
            <a:r>
              <a:rPr lang="hr-HR" sz="2000" dirty="0"/>
              <a:t>Taj novac on može iskoristiti npr. za kupnju novog automobila ili stana te za otvaranje biznisa (ovisi o vrsti kredita)</a:t>
            </a:r>
            <a:r>
              <a:rPr lang="en-US" sz="2000" dirty="0"/>
              <a:t>​</a:t>
            </a:r>
          </a:p>
          <a:p>
            <a:pPr fontAlgn="base"/>
            <a:r>
              <a:rPr lang="hr-HR" sz="2000" dirty="0"/>
              <a:t>Međutim, ako čovjek uzme prevelik kredit te ga ne može isplatiti na vrijeme, kamatne stope rastu te čovjek s vremenom upada u sve veće dugove</a:t>
            </a:r>
            <a:r>
              <a:rPr lang="en-US" sz="2000" dirty="0"/>
              <a:t>​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kredit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3786190"/>
            <a:ext cx="5000660" cy="280989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643182"/>
            <a:ext cx="8229600" cy="1143000"/>
          </a:xfrm>
        </p:spPr>
        <p:txBody>
          <a:bodyPr/>
          <a:lstStyle/>
          <a:p>
            <a:r>
              <a:rPr lang="hr-HR" dirty="0"/>
              <a:t>Marko Ljubas, 8.e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Pojam kredita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/>
              <a:t>Kredit je novčani dužničko-vjerovnički odnos u kojem vjerovnik (banka) dužniku daje pravo na korištenje određenog iznosa novčanih sredstava na dogovoreno vrijeme i uz dogovorene uvjete povratka sredstava vjerovniku</a:t>
            </a:r>
            <a:endParaRPr lang="en-US" sz="2000" dirty="0"/>
          </a:p>
        </p:txBody>
      </p:sp>
      <p:pic>
        <p:nvPicPr>
          <p:cNvPr id="5" name="Picture 4" descr="najbolji-krediti-na-trzistu-split-hrvatsk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2786058"/>
            <a:ext cx="6286544" cy="37451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Kamatne stope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sz="2000" dirty="0"/>
              <a:t>Kamatne vrste dijele se na fiksne i promjenjive</a:t>
            </a:r>
          </a:p>
          <a:p>
            <a:r>
              <a:rPr lang="hr-HR" sz="2000" dirty="0"/>
              <a:t>Fiksne kamatne stope uvijek su ugovorom definirane, ne mijenjaju se</a:t>
            </a:r>
          </a:p>
          <a:p>
            <a:r>
              <a:rPr lang="hr-HR" sz="2000" dirty="0"/>
              <a:t>Promjenjive kamatne stope sastoje se od fiksnog dijela (koji uvijek ostaje isti) i promjenjivog dijela (može se mijenjati, a to ovisi o kretanju referentne tržišne kamatne stope za određenu valutu, npr. EURIBOR)</a:t>
            </a:r>
          </a:p>
          <a:p>
            <a:r>
              <a:rPr lang="hr-HR" sz="2000" dirty="0"/>
              <a:t>Svaka promjena tog promjenjivog dijela utječe na ukupnu kamatnu stopu koju potrošač plaća kao naknadu za uzimanje kredita</a:t>
            </a:r>
          </a:p>
        </p:txBody>
      </p:sp>
      <p:pic>
        <p:nvPicPr>
          <p:cNvPr id="4" name="Picture 3" descr="download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4000504"/>
            <a:ext cx="4664594" cy="23993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Kamatne stope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/>
              <a:t>Kamatne stope također se dijele na nominalne i efektivne</a:t>
            </a:r>
          </a:p>
          <a:p>
            <a:r>
              <a:rPr lang="hr-HR" sz="2000" dirty="0"/>
              <a:t>Nominalna kamatna stopa je ugovorom definirana i izražena u postotku</a:t>
            </a:r>
          </a:p>
          <a:p>
            <a:r>
              <a:rPr lang="hr-HR" sz="2000" dirty="0"/>
              <a:t>Efektivna kamatna stopa je stvarna cijena kredita koja uključuje sve troškove kredita, npr. naknadu i sve ostale izravne troškove</a:t>
            </a:r>
            <a:endParaRPr lang="en-US" sz="2000" dirty="0"/>
          </a:p>
        </p:txBody>
      </p:sp>
      <p:pic>
        <p:nvPicPr>
          <p:cNvPr id="4" name="Picture 3" descr="fotolia_1550373_subscription_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3143248"/>
            <a:ext cx="4630929" cy="350043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Vrste kredita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/>
              <a:t>Krediti se dijele na dvije osnovne skupine: namjenske i nenamjenske</a:t>
            </a:r>
          </a:p>
          <a:p>
            <a:r>
              <a:rPr lang="hr-HR" sz="2000" dirty="0"/>
              <a:t>Nenamjenski krediti nemaju točno određenu namjenu te omogućuju korištenje novca prema željama potrošača</a:t>
            </a:r>
          </a:p>
          <a:p>
            <a:r>
              <a:rPr lang="hr-HR" sz="2000" dirty="0"/>
              <a:t>Kamatna stopa za nenamjenske kredite je promjenjiva ili kombinirana</a:t>
            </a:r>
          </a:p>
          <a:p>
            <a:r>
              <a:rPr lang="hr-HR" sz="2000" dirty="0"/>
              <a:t>Namjenski krediti imaju točno propisanu namjenu te se novac smije trošiti samo u tu svrhu</a:t>
            </a:r>
          </a:p>
          <a:p>
            <a:r>
              <a:rPr lang="hr-HR" sz="2000" dirty="0"/>
              <a:t>Najčešći tipovi namjenskih kredita su potrošački (za kupnju namještaja, opreme itd.), stambeni (za kupnju ili izgradnju stana) i studentski (za plaćanje troškova studiranja)</a:t>
            </a:r>
          </a:p>
        </p:txBody>
      </p:sp>
      <p:pic>
        <p:nvPicPr>
          <p:cNvPr id="5" name="Picture 4" descr="1610280644_nenamjenski_kredit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4643446"/>
            <a:ext cx="3667119" cy="2062754"/>
          </a:xfrm>
          <a:prstGeom prst="rect">
            <a:avLst/>
          </a:prstGeom>
        </p:spPr>
      </p:pic>
      <p:pic>
        <p:nvPicPr>
          <p:cNvPr id="6" name="Picture 5" descr="1610280663_namjenski_kredit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0562" y="4286256"/>
            <a:ext cx="4190997" cy="235743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Izračun kamate kod nenamjenskog gotovinskog kredita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/>
              <a:t>kamata = glavnica * vrijeme * kamatna stopa</a:t>
            </a:r>
          </a:p>
          <a:p>
            <a:r>
              <a:rPr lang="hr-HR" dirty="0"/>
              <a:t>k = g * v * s</a:t>
            </a:r>
          </a:p>
          <a:p>
            <a:r>
              <a:rPr lang="hr-HR" dirty="0"/>
              <a:t>g = 10000 € (75345 kn)</a:t>
            </a:r>
          </a:p>
          <a:p>
            <a:r>
              <a:rPr lang="hr-HR" dirty="0"/>
              <a:t>v = 10 godina (120 mjeseci)</a:t>
            </a:r>
          </a:p>
          <a:p>
            <a:r>
              <a:rPr lang="hr-HR" dirty="0"/>
              <a:t>s = 5.5% = 0.055</a:t>
            </a:r>
          </a:p>
          <a:p>
            <a:r>
              <a:rPr lang="hr-HR" dirty="0"/>
              <a:t>k = 10000 * 10 * 0.055 = 5500 € (41439.75 kn)</a:t>
            </a:r>
          </a:p>
          <a:p>
            <a:r>
              <a:rPr lang="hr-HR" dirty="0"/>
              <a:t>Ako potrošač želi uzeti nenamjenski gotovinski kredit od 10000 € (75345 kn) s otplatnim rokom od 10 godina i kamatnom stopom od 5.5%, morat će otplatiti 15500 € (116784.75 kn), od kojih je 10000 € (75345 kn) glavnica, a 5500 € (41439.75 kn) kamata. Mjesečna rata iznosit će 129.17 € (973.23 kn), od kojih 83.33 € (627.85 kn) otpada na glavnicu, a 45.83 € (345.31 kn) otpada na kamatu. </a:t>
            </a:r>
          </a:p>
          <a:p>
            <a:endParaRPr lang="hr-HR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Izračun kamate kod nenamjenskog gotovinskog kredita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/>
              <a:t>kamata = glavnica * vrijeme * kamatna stopa</a:t>
            </a:r>
          </a:p>
          <a:p>
            <a:r>
              <a:rPr lang="hr-HR" dirty="0"/>
              <a:t>k = g * v * s</a:t>
            </a:r>
          </a:p>
          <a:p>
            <a:r>
              <a:rPr lang="hr-HR" dirty="0"/>
              <a:t>g = 10000 € (75345 kn)</a:t>
            </a:r>
          </a:p>
          <a:p>
            <a:r>
              <a:rPr lang="hr-HR" dirty="0"/>
              <a:t>v = 15 godina (180 mjeseci)</a:t>
            </a:r>
          </a:p>
          <a:p>
            <a:r>
              <a:rPr lang="hr-HR" dirty="0"/>
              <a:t>s = 4.5% = 0.045</a:t>
            </a:r>
          </a:p>
          <a:p>
            <a:r>
              <a:rPr lang="hr-HR" dirty="0"/>
              <a:t>k = 10000 * 15 * 0.045 = 6750 € (50857.88 kn)</a:t>
            </a:r>
          </a:p>
          <a:p>
            <a:r>
              <a:rPr lang="hr-HR" dirty="0"/>
              <a:t>Ako potrošač želi uzeti nenamjenski gotovinski kredit od 10000 € (75345 kn) s otplatnim rokom od 15 godina i kamatnom stopom od 5.5%, morat će otplatiti 16750 € (126202.88 kn), od kojih je 10000 € (75345 kn) glavnica, a 6750 € (50857.88 kn) kamata. Mjesečna rata iznosit će 93.06 € (701.16 kn), od kojih 55.56 € (418.62 kn) otpada na glavnicu, a 37.50 € (282.54 kn) otpada na kamatu. </a:t>
            </a:r>
          </a:p>
          <a:p>
            <a:endParaRPr lang="hr-HR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Izračun kamate kod stambenog (namjenskog) kredita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/>
              <a:t>kamata = glavnica * vrijeme * kamatna stopa</a:t>
            </a:r>
          </a:p>
          <a:p>
            <a:r>
              <a:rPr lang="hr-HR" dirty="0"/>
              <a:t>k = g * v * s</a:t>
            </a:r>
          </a:p>
          <a:p>
            <a:r>
              <a:rPr lang="hr-HR" dirty="0"/>
              <a:t>g = 200000 € (1506900 kn)</a:t>
            </a:r>
          </a:p>
          <a:p>
            <a:r>
              <a:rPr lang="hr-HR" dirty="0"/>
              <a:t>v = 20 godina (240 mjeseci)</a:t>
            </a:r>
          </a:p>
          <a:p>
            <a:r>
              <a:rPr lang="hr-HR" dirty="0"/>
              <a:t>s = 4% = 0.04</a:t>
            </a:r>
          </a:p>
          <a:p>
            <a:r>
              <a:rPr lang="hr-HR" dirty="0"/>
              <a:t>k = 200000 * 20 * 0.04 = 160000 € (1205520 kn)</a:t>
            </a:r>
          </a:p>
          <a:p>
            <a:r>
              <a:rPr lang="hr-HR" dirty="0"/>
              <a:t>Ako potrošač želi uzeti stambeni kredit od 200000 € (1506900 kn) s otplatnim rokom od 20 godina i kamatnom stopom od 4%, morat će otplatiti 360000 € (2712420 kn), od kojih je 200000 € (1506900 kn) glavnica, a 160000 € (1205520 kn) kamata. Mjesečna rata iznosit će 1500 € (11301.75 kn), od kojih 833.33 € (6278.72 kn) otpada na glavnicu, a 666.67 € (5023.03 kn) otpada na kamatu. </a:t>
            </a:r>
          </a:p>
          <a:p>
            <a:endParaRPr lang="hr-HR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Izračun kamate kod stambenog (namjenskog) kredita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/>
              <a:t>kamata = glavnica * vrijeme * kamatna stopa</a:t>
            </a:r>
          </a:p>
          <a:p>
            <a:r>
              <a:rPr lang="hr-HR" dirty="0"/>
              <a:t>k = g * v * s</a:t>
            </a:r>
          </a:p>
          <a:p>
            <a:r>
              <a:rPr lang="hr-HR" dirty="0"/>
              <a:t>g = 200000 € (1506900 kn)</a:t>
            </a:r>
          </a:p>
          <a:p>
            <a:r>
              <a:rPr lang="hr-HR" dirty="0"/>
              <a:t>v = 30 godina (360 mjeseci)</a:t>
            </a:r>
          </a:p>
          <a:p>
            <a:r>
              <a:rPr lang="hr-HR" dirty="0"/>
              <a:t>s = 3% = 0.03</a:t>
            </a:r>
          </a:p>
          <a:p>
            <a:r>
              <a:rPr lang="hr-HR" dirty="0"/>
              <a:t>k = 200000 * 30 * 0.03 = 180000 € (1356210 kn)</a:t>
            </a:r>
          </a:p>
          <a:p>
            <a:r>
              <a:rPr lang="hr-HR" dirty="0"/>
              <a:t>Ako potrošač želi uzeti stambeni kredit od 200000 € (1506900 kn) s otplatnim rokom od 30 godina i kamatnom stopom od 3%, morat će otplatiti 380000 € (2863110 kn), od kojih je 200000 € (1506900 kn) glavnica, a 180000 € (1356210 kn) kamata. Mjesečna rata iznosit će 1055.56 € (7953.12 kn), od kojih 555.56 € (4185.87 kn) otpada na glavnicu, a 500 € (3767.25 kn) otpada na kamatu. </a:t>
            </a:r>
          </a:p>
          <a:p>
            <a:endParaRPr lang="hr-HR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908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Kredit</vt:lpstr>
      <vt:lpstr>Pojam kredita</vt:lpstr>
      <vt:lpstr>Kamatne stope</vt:lpstr>
      <vt:lpstr>Kamatne stope</vt:lpstr>
      <vt:lpstr>Vrste kredita</vt:lpstr>
      <vt:lpstr>Izračun kamate kod nenamjenskog gotovinskog kredita</vt:lpstr>
      <vt:lpstr>Izračun kamate kod nenamjenskog gotovinskog kredita</vt:lpstr>
      <vt:lpstr>Izračun kamate kod stambenog (namjenskog) kredita</vt:lpstr>
      <vt:lpstr>Izračun kamate kod stambenog (namjenskog) kredita</vt:lpstr>
      <vt:lpstr>Zaključak</vt:lpstr>
      <vt:lpstr>Odgovorno zaduživanje</vt:lpstr>
      <vt:lpstr>Prednosti i nedostatci uzimanja kredita</vt:lpstr>
      <vt:lpstr>Marko Ljubas, 8.e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26</cp:revision>
  <dcterms:created xsi:type="dcterms:W3CDTF">2023-01-13T12:45:02Z</dcterms:created>
  <dcterms:modified xsi:type="dcterms:W3CDTF">2023-01-13T17:20:45Z</dcterms:modified>
</cp:coreProperties>
</file>