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56" r:id="rId2"/>
    <p:sldId id="268" r:id="rId3"/>
    <p:sldId id="257" r:id="rId4"/>
    <p:sldId id="258" r:id="rId5"/>
    <p:sldId id="267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51572" autoAdjust="0"/>
  </p:normalViewPr>
  <p:slideViewPr>
    <p:cSldViewPr snapToGrid="0">
      <p:cViewPr varScale="1">
        <p:scale>
          <a:sx n="44" d="100"/>
          <a:sy n="44" d="100"/>
        </p:scale>
        <p:origin x="219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6813B-DE52-4E88-9C25-273C9FFF4D5A}" type="datetimeFigureOut">
              <a:rPr lang="hr-HR" smtClean="0"/>
              <a:t>3.6.2020.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ED335-8D02-43F1-9F2C-1B1364297D6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00005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None/>
            </a:pP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ED335-8D02-43F1-9F2C-1B1364297D6E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43374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ED335-8D02-43F1-9F2C-1B1364297D6E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5484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ED335-8D02-43F1-9F2C-1B1364297D6E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9072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D3877-D0D5-4893-8435-102C0BD51A71}" type="datetimeFigureOut">
              <a:rPr lang="hr-HR" smtClean="0"/>
              <a:t>3.6.2020.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12AFF68-E5A6-4011-9C27-B768D88EC2E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34632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D3877-D0D5-4893-8435-102C0BD51A71}" type="datetimeFigureOut">
              <a:rPr lang="hr-HR" smtClean="0"/>
              <a:t>3.6.2020.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12AFF68-E5A6-4011-9C27-B768D88EC2E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25039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D3877-D0D5-4893-8435-102C0BD51A71}" type="datetimeFigureOut">
              <a:rPr lang="hr-HR" smtClean="0"/>
              <a:t>3.6.2020.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12AFF68-E5A6-4011-9C27-B768D88EC2EB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5623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D3877-D0D5-4893-8435-102C0BD51A71}" type="datetimeFigureOut">
              <a:rPr lang="hr-HR" smtClean="0"/>
              <a:t>3.6.2020.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12AFF68-E5A6-4011-9C27-B768D88EC2E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70827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D3877-D0D5-4893-8435-102C0BD51A71}" type="datetimeFigureOut">
              <a:rPr lang="hr-HR" smtClean="0"/>
              <a:t>3.6.2020.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12AFF68-E5A6-4011-9C27-B768D88EC2EB}" type="slidenum">
              <a:rPr lang="hr-HR" smtClean="0"/>
              <a:t>‹#›</a:t>
            </a:fld>
            <a:endParaRPr lang="hr-H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47934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D3877-D0D5-4893-8435-102C0BD51A71}" type="datetimeFigureOut">
              <a:rPr lang="hr-HR" smtClean="0"/>
              <a:t>3.6.2020.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12AFF68-E5A6-4011-9C27-B768D88EC2E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06160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D3877-D0D5-4893-8435-102C0BD51A71}" type="datetimeFigureOut">
              <a:rPr lang="hr-HR" smtClean="0"/>
              <a:t>3.6.2020.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FF68-E5A6-4011-9C27-B768D88EC2E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16873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D3877-D0D5-4893-8435-102C0BD51A71}" type="datetimeFigureOut">
              <a:rPr lang="hr-HR" smtClean="0"/>
              <a:t>3.6.2020.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FF68-E5A6-4011-9C27-B768D88EC2E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80123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D3877-D0D5-4893-8435-102C0BD51A71}" type="datetimeFigureOut">
              <a:rPr lang="hr-HR" smtClean="0"/>
              <a:t>3.6.2020.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FF68-E5A6-4011-9C27-B768D88EC2E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44968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D3877-D0D5-4893-8435-102C0BD51A71}" type="datetimeFigureOut">
              <a:rPr lang="hr-HR" smtClean="0"/>
              <a:t>3.6.2020.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12AFF68-E5A6-4011-9C27-B768D88EC2E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13242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D3877-D0D5-4893-8435-102C0BD51A71}" type="datetimeFigureOut">
              <a:rPr lang="hr-HR" smtClean="0"/>
              <a:t>3.6.2020.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12AFF68-E5A6-4011-9C27-B768D88EC2E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8705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D3877-D0D5-4893-8435-102C0BD51A71}" type="datetimeFigureOut">
              <a:rPr lang="hr-HR" smtClean="0"/>
              <a:t>3.6.2020.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12AFF68-E5A6-4011-9C27-B768D88EC2E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39452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D3877-D0D5-4893-8435-102C0BD51A71}" type="datetimeFigureOut">
              <a:rPr lang="hr-HR" smtClean="0"/>
              <a:t>3.6.2020.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FF68-E5A6-4011-9C27-B768D88EC2E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230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D3877-D0D5-4893-8435-102C0BD51A71}" type="datetimeFigureOut">
              <a:rPr lang="hr-HR" smtClean="0"/>
              <a:t>3.6.2020.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FF68-E5A6-4011-9C27-B768D88EC2E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38092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D3877-D0D5-4893-8435-102C0BD51A71}" type="datetimeFigureOut">
              <a:rPr lang="hr-HR" smtClean="0"/>
              <a:t>3.6.2020.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FF68-E5A6-4011-9C27-B768D88EC2E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71378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D3877-D0D5-4893-8435-102C0BD51A71}" type="datetimeFigureOut">
              <a:rPr lang="hr-HR" smtClean="0"/>
              <a:t>3.6.2020.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12AFF68-E5A6-4011-9C27-B768D88EC2E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25365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D3877-D0D5-4893-8435-102C0BD51A71}" type="datetimeFigureOut">
              <a:rPr lang="hr-HR" smtClean="0"/>
              <a:t>3.6.2020.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12AFF68-E5A6-4011-9C27-B768D88EC2E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51930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hFWrBVeFo0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ED1516-C386-4979-AF94-9D846E495E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b="1" dirty="0"/>
              <a:t>Empatija</a:t>
            </a:r>
            <a:br>
              <a:rPr lang="hr-HR" b="0" dirty="0">
                <a:effectLst/>
              </a:rPr>
            </a:br>
            <a:r>
              <a:rPr lang="hr-HR" sz="2000" dirty="0"/>
              <a:t>Kako si danas? Slušam i gledam druge.  Vedar sam  i nasmijan. </a:t>
            </a:r>
            <a:br>
              <a:rPr lang="hr-HR" dirty="0"/>
            </a:br>
            <a:endParaRPr lang="hr-HR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D1A766A-B6D3-4EA1-8FB8-A5FCC36B03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/>
              <a:t>OŠ don Lovre Katića Solin, Stručna služba škole, ožujak 2020.</a:t>
            </a:r>
            <a:br>
              <a:rPr lang="hr-HR" dirty="0"/>
            </a:br>
            <a:endParaRPr lang="hr-HR" dirty="0"/>
          </a:p>
        </p:txBody>
      </p:sp>
      <p:pic>
        <p:nvPicPr>
          <p:cNvPr id="11" name="Audiozapis 10">
            <a:hlinkClick r:id="" action="ppaction://media"/>
            <a:extLst>
              <a:ext uri="{FF2B5EF4-FFF2-40B4-BE49-F238E27FC236}">
                <a16:creationId xmlns:a16="http://schemas.microsoft.com/office/drawing/2014/main" id="{8F7958C5-DDA1-477D-BE8F-83A80CF255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1DFCDBBC-1595-4244-B902-DFACBA848A38}"/>
              </a:ext>
            </a:extLst>
          </p:cNvPr>
          <p:cNvSpPr/>
          <p:nvPr/>
        </p:nvSpPr>
        <p:spPr>
          <a:xfrm>
            <a:off x="6096000" y="417250"/>
            <a:ext cx="3136777" cy="2097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bg1"/>
                </a:solidFill>
              </a:rPr>
              <a:t>Za početak pritisni F5</a:t>
            </a:r>
          </a:p>
        </p:txBody>
      </p:sp>
    </p:spTree>
    <p:extLst>
      <p:ext uri="{BB962C8B-B14F-4D97-AF65-F5344CB8AC3E}">
        <p14:creationId xmlns:p14="http://schemas.microsoft.com/office/powerpoint/2010/main" val="400707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09"/>
    </mc:Choice>
    <mc:Fallback xmlns="">
      <p:transition spd="slow" advTm="19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F3ED598-4E0B-4E09-BD13-C170A9EA3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b="1" dirty="0"/>
              <a:t>A sada vi opišite: kako izgleda empatičan učenik?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FCD4B14-E573-4238-BFD9-24565E630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Pokušava razumjeti i shvatiti kako se netko drugi osjeća i zašto se tako osjeća  </a:t>
            </a:r>
            <a:endParaRPr lang="hr-HR" b="0" dirty="0">
              <a:effectLst/>
            </a:endParaRPr>
          </a:p>
          <a:p>
            <a:r>
              <a:rPr lang="hr-HR" dirty="0"/>
              <a:t>Uvijek promisli kako bi se on osjećao da je na tuđem mjestu </a:t>
            </a:r>
          </a:p>
          <a:p>
            <a:r>
              <a:rPr lang="hr-HR" dirty="0"/>
              <a:t>Empatičnog učenika svi poštuju.</a:t>
            </a:r>
            <a:endParaRPr lang="hr-HR" b="0" dirty="0">
              <a:effectLst/>
            </a:endParaRPr>
          </a:p>
          <a:p>
            <a:endParaRPr lang="hr-HR" b="0" dirty="0">
              <a:effectLst/>
            </a:endParaRPr>
          </a:p>
          <a:p>
            <a:pPr marL="0" indent="0">
              <a:buNone/>
            </a:pPr>
            <a:br>
              <a:rPr lang="hr-HR" dirty="0"/>
            </a:br>
            <a:endParaRPr lang="hr-HR" dirty="0"/>
          </a:p>
        </p:txBody>
      </p:sp>
      <p:pic>
        <p:nvPicPr>
          <p:cNvPr id="3074" name="Picture 2" descr="Sostieni anche tu l'Atlante delle Guerre per costruire la PACE ...">
            <a:extLst>
              <a:ext uri="{FF2B5EF4-FFF2-40B4-BE49-F238E27FC236}">
                <a16:creationId xmlns:a16="http://schemas.microsoft.com/office/drawing/2014/main" id="{3B954CD8-48E9-4E0C-A845-7C1199B25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824" y="3889387"/>
            <a:ext cx="4253535" cy="296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zapis 10">
            <a:hlinkClick r:id="" action="ppaction://media"/>
            <a:extLst>
              <a:ext uri="{FF2B5EF4-FFF2-40B4-BE49-F238E27FC236}">
                <a16:creationId xmlns:a16="http://schemas.microsoft.com/office/drawing/2014/main" id="{DA4895D6-FA91-4172-94E2-302764670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6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91"/>
    </mc:Choice>
    <mc:Fallback xmlns="">
      <p:transition spd="slow" advTm="103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01A1AC2-FFBA-4E80-92DD-5A14DF86B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Kako utječe informatička tehnologija na razvoj empatije?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9B9990E-E4D3-47B8-A617-F81C4799F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4003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/>
              <a:t>Društvene mreže omogućuju i stvaranje stvarnih prijateljstava.</a:t>
            </a:r>
          </a:p>
          <a:p>
            <a:pPr marL="0" indent="0">
              <a:buNone/>
            </a:pPr>
            <a:r>
              <a:rPr lang="hr-HR" dirty="0"/>
              <a:t>Pomoću interneta ostvaruje se međunarodno  povezivanje ljudi: </a:t>
            </a:r>
          </a:p>
          <a:p>
            <a:r>
              <a:rPr lang="hr-HR" dirty="0" err="1"/>
              <a:t>etwinning</a:t>
            </a:r>
            <a:r>
              <a:rPr lang="hr-HR" dirty="0"/>
              <a:t> škole surađuju projektima s učenicima iz dalekih krajeva</a:t>
            </a:r>
          </a:p>
          <a:p>
            <a:r>
              <a:rPr lang="hr-HR" dirty="0"/>
              <a:t>odvijaju se učeničke videokonferencije, nastava na daljinu</a:t>
            </a:r>
          </a:p>
          <a:p>
            <a:r>
              <a:rPr lang="hr-HR" dirty="0"/>
              <a:t>rješavaju se svjetski problemi (dogovaramo se, uspoređujemo ideje)</a:t>
            </a:r>
          </a:p>
          <a:p>
            <a:r>
              <a:rPr lang="hr-HR" dirty="0"/>
              <a:t>stvaraju se grupe podrške ljudi iz cijelog svijeta (za osobe s invaliditetom) </a:t>
            </a:r>
          </a:p>
          <a:p>
            <a:r>
              <a:rPr lang="hr-HR" dirty="0"/>
              <a:t>unapređenje se kvalitete života ljudi (dijelimo razne informacije, učimo kako žive drugi ljudi). </a:t>
            </a:r>
            <a:endParaRPr lang="hr-HR" b="0" dirty="0">
              <a:effectLst/>
            </a:endParaRPr>
          </a:p>
          <a:p>
            <a:pPr marL="0" indent="0">
              <a:buNone/>
            </a:pPr>
            <a:r>
              <a:rPr lang="hr-HR" dirty="0"/>
              <a:t>Snalazimo se na razne načine da bolje živimo.</a:t>
            </a:r>
          </a:p>
          <a:p>
            <a:pPr marL="0" indent="0">
              <a:buNone/>
            </a:pPr>
            <a:br>
              <a:rPr lang="hr-HR" dirty="0"/>
            </a:br>
            <a:endParaRPr lang="hr-HR" dirty="0"/>
          </a:p>
        </p:txBody>
      </p:sp>
      <p:pic>
        <p:nvPicPr>
          <p:cNvPr id="23" name="Audiozapis 22">
            <a:hlinkClick r:id="" action="ppaction://media"/>
            <a:extLst>
              <a:ext uri="{FF2B5EF4-FFF2-40B4-BE49-F238E27FC236}">
                <a16:creationId xmlns:a16="http://schemas.microsoft.com/office/drawing/2014/main" id="{E91680FB-83E0-4BA7-BEFA-549ACCBF38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2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626"/>
    </mc:Choice>
    <mc:Fallback xmlns="">
      <p:transition spd="slow" advTm="111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9FB50E4-3CE0-4A3D-999B-AB0BC949F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Jesmo li mi empatična škola?</a:t>
            </a:r>
          </a:p>
        </p:txBody>
      </p:sp>
      <p:graphicFrame>
        <p:nvGraphicFramePr>
          <p:cNvPr id="9" name="Tablica 9">
            <a:extLst>
              <a:ext uri="{FF2B5EF4-FFF2-40B4-BE49-F238E27FC236}">
                <a16:creationId xmlns:a16="http://schemas.microsoft.com/office/drawing/2014/main" id="{D5398A12-0179-468D-AFC8-3C57D58D7A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2681138"/>
              </p:ext>
            </p:extLst>
          </p:nvPr>
        </p:nvGraphicFramePr>
        <p:xfrm>
          <a:off x="2589213" y="2133600"/>
          <a:ext cx="8915397" cy="410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6727">
                  <a:extLst>
                    <a:ext uri="{9D8B030D-6E8A-4147-A177-3AD203B41FA5}">
                      <a16:colId xmlns:a16="http://schemas.microsoft.com/office/drawing/2014/main" val="1957177381"/>
                    </a:ext>
                  </a:extLst>
                </a:gridCol>
                <a:gridCol w="969065">
                  <a:extLst>
                    <a:ext uri="{9D8B030D-6E8A-4147-A177-3AD203B41FA5}">
                      <a16:colId xmlns:a16="http://schemas.microsoft.com/office/drawing/2014/main" val="4082275950"/>
                    </a:ext>
                  </a:extLst>
                </a:gridCol>
                <a:gridCol w="6799605">
                  <a:extLst>
                    <a:ext uri="{9D8B030D-6E8A-4147-A177-3AD203B41FA5}">
                      <a16:colId xmlns:a16="http://schemas.microsoft.com/office/drawing/2014/main" val="2446003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Slažem se</a:t>
                      </a:r>
                    </a:p>
                  </a:txBody>
                  <a:tcPr marL="77525" marR="77525"/>
                </a:tc>
                <a:tc>
                  <a:txBody>
                    <a:bodyPr/>
                    <a:lstStyle/>
                    <a:p>
                      <a:r>
                        <a:rPr lang="hr-HR" dirty="0" err="1"/>
                        <a:t>Neslažem</a:t>
                      </a:r>
                      <a:r>
                        <a:rPr lang="hr-HR" dirty="0"/>
                        <a:t> se</a:t>
                      </a:r>
                    </a:p>
                  </a:txBody>
                  <a:tcPr marL="77525" marR="77525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pl-PL" dirty="0">
                          <a:solidFill>
                            <a:sysClr val="windowText" lastClr="000000"/>
                          </a:solidFill>
                          <a:effectLst/>
                        </a:rPr>
                        <a:t>Kako bi ti ocjenio svoju školu?</a:t>
                      </a:r>
                    </a:p>
                  </a:txBody>
                  <a:tcPr marL="64604" marR="64604" marT="76200" marB="76200"/>
                </a:tc>
                <a:extLst>
                  <a:ext uri="{0D108BD9-81ED-4DB2-BD59-A6C34878D82A}">
                    <a16:rowId xmlns:a16="http://schemas.microsoft.com/office/drawing/2014/main" val="3649691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 marL="77525" marR="77525"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 marL="77525" marR="77525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pl-PL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ato"/>
                        </a:rPr>
                        <a:t>U našoj školi veća je međusobna  povezanost nego u drugim školama. </a:t>
                      </a:r>
                      <a:endParaRPr lang="pl-PL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marL="64604" marR="64604" marT="76200" marB="76200"/>
                </a:tc>
                <a:extLst>
                  <a:ext uri="{0D108BD9-81ED-4DB2-BD59-A6C34878D82A}">
                    <a16:rowId xmlns:a16="http://schemas.microsoft.com/office/drawing/2014/main" val="833417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hr-HR"/>
                    </a:p>
                  </a:txBody>
                  <a:tcPr marL="77525" marR="77525"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 marL="77525" marR="77525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3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ato"/>
                        </a:rPr>
                        <a:t>Manje je disciplinskih problema među učenicima. U školi vlada sigurnost i jasna pravila </a:t>
                      </a:r>
                      <a:r>
                        <a:rPr lang="hr-HR" sz="1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ato"/>
                        </a:rPr>
                        <a:t>ponašanja.</a:t>
                      </a:r>
                      <a:endParaRPr lang="hr-HR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marL="64604" marR="64604" marT="76200" marB="76200"/>
                </a:tc>
                <a:extLst>
                  <a:ext uri="{0D108BD9-81ED-4DB2-BD59-A6C34878D82A}">
                    <a16:rowId xmlns:a16="http://schemas.microsoft.com/office/drawing/2014/main" val="4042160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hr-HR"/>
                    </a:p>
                  </a:txBody>
                  <a:tcPr marL="77525" marR="77525"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 marL="77525" marR="77525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ato"/>
                        </a:rPr>
                        <a:t>Veća je naša bliskost s učiteljima. Bolji su odnosi učitelja s kolegama učiteljima.</a:t>
                      </a:r>
                      <a:endParaRPr lang="hr-HR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marL="64604" marR="64604" marT="76200" marB="76200"/>
                </a:tc>
                <a:extLst>
                  <a:ext uri="{0D108BD9-81ED-4DB2-BD59-A6C34878D82A}">
                    <a16:rowId xmlns:a16="http://schemas.microsoft.com/office/drawing/2014/main" val="685563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hr-HR"/>
                    </a:p>
                  </a:txBody>
                  <a:tcPr marL="77525" marR="77525"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 marL="77525" marR="77525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ato"/>
                        </a:rPr>
                        <a:t>Manja je vršnjačkog nasilja.</a:t>
                      </a:r>
                      <a:endParaRPr lang="hr-HR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marL="64604" marR="64604" marT="76200" marB="76200"/>
                </a:tc>
                <a:extLst>
                  <a:ext uri="{0D108BD9-81ED-4DB2-BD59-A6C34878D82A}">
                    <a16:rowId xmlns:a16="http://schemas.microsoft.com/office/drawing/2014/main" val="878060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hr-HR"/>
                    </a:p>
                  </a:txBody>
                  <a:tcPr marL="77525" marR="77525"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 marL="77525" marR="77525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ato"/>
                        </a:rPr>
                        <a:t>Primjećujem manje straha od škole i općenito. </a:t>
                      </a:r>
                      <a:endParaRPr lang="hr-HR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marL="64604" marR="64604" marT="76200" marB="76200"/>
                </a:tc>
                <a:extLst>
                  <a:ext uri="{0D108BD9-81ED-4DB2-BD59-A6C34878D82A}">
                    <a16:rowId xmlns:a16="http://schemas.microsoft.com/office/drawing/2014/main" val="196978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hr-HR"/>
                    </a:p>
                  </a:txBody>
                  <a:tcPr marL="77525" marR="77525"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 marL="77525" marR="77525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ato"/>
                        </a:rPr>
                        <a:t>Postižemo bolje obrazovne rezultate, imamo po tome dobar ugled.</a:t>
                      </a:r>
                      <a:endParaRPr lang="hr-HR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marL="64604" marR="64604" marT="76200" marB="76200"/>
                </a:tc>
                <a:extLst>
                  <a:ext uri="{0D108BD9-81ED-4DB2-BD59-A6C34878D82A}">
                    <a16:rowId xmlns:a16="http://schemas.microsoft.com/office/drawing/2014/main" val="3506063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hr-HR"/>
                    </a:p>
                  </a:txBody>
                  <a:tcPr marL="77525" marR="77525"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 marL="77525" marR="77525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ato"/>
                        </a:rPr>
                        <a:t>Učenici se uključuju tijekom nastave. </a:t>
                      </a:r>
                      <a:endParaRPr lang="hr-HR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marL="64604" marR="64604" marT="76200" marB="76200"/>
                </a:tc>
                <a:extLst>
                  <a:ext uri="{0D108BD9-81ED-4DB2-BD59-A6C34878D82A}">
                    <a16:rowId xmlns:a16="http://schemas.microsoft.com/office/drawing/2014/main" val="2206247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hr-HR"/>
                    </a:p>
                  </a:txBody>
                  <a:tcPr marL="77525" marR="77525"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 marL="77525" marR="77525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pl-PL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ato"/>
                        </a:rPr>
                        <a:t>Učimo u grupnom radu, suradnički. Pitamo ako nam nešto nije jasno.</a:t>
                      </a:r>
                      <a:endParaRPr lang="pl-PL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marL="64604" marR="64604" marT="76200" marB="76200"/>
                </a:tc>
                <a:extLst>
                  <a:ext uri="{0D108BD9-81ED-4DB2-BD59-A6C34878D82A}">
                    <a16:rowId xmlns:a16="http://schemas.microsoft.com/office/drawing/2014/main" val="1386079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hr-HR"/>
                    </a:p>
                  </a:txBody>
                  <a:tcPr marL="77525" marR="77525"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 marL="77525" marR="77525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ato"/>
                        </a:rPr>
                        <a:t>Učitelji potiču dijeljenje školskog pribora (likovnog, zaboravljenog udžbenika i sl.).</a:t>
                      </a:r>
                      <a:endParaRPr lang="hr-HR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marL="64604" marR="64604" marT="76200" marB="76200"/>
                </a:tc>
                <a:extLst>
                  <a:ext uri="{0D108BD9-81ED-4DB2-BD59-A6C34878D82A}">
                    <a16:rowId xmlns:a16="http://schemas.microsoft.com/office/drawing/2014/main" val="1633132120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F72F5FFB-1544-406A-AD2E-9EF49559F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1650" y="17827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D86D1147-898F-45B5-931A-A626ABFB80BE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0" dirty="0">
                <a:effectLst/>
              </a:rPr>
              <a:t> </a:t>
            </a:r>
            <a:endParaRPr lang="hr-HR" dirty="0"/>
          </a:p>
        </p:txBody>
      </p:sp>
      <p:pic>
        <p:nvPicPr>
          <p:cNvPr id="10" name="Audiozapis 9">
            <a:hlinkClick r:id="" action="ppaction://media"/>
            <a:extLst>
              <a:ext uri="{FF2B5EF4-FFF2-40B4-BE49-F238E27FC236}">
                <a16:creationId xmlns:a16="http://schemas.microsoft.com/office/drawing/2014/main" id="{536F4F76-8E42-472C-B7A6-CBE2568176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81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22"/>
    </mc:Choice>
    <mc:Fallback xmlns="">
      <p:transition spd="slow" advTm="59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8F72341-A93C-47F8-AD98-704A1FAC9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Hvala na pažnji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68DDE44-4BEB-481C-B05C-D73613C7D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hlinkClick r:id="rId2"/>
              </a:rPr>
              <a:t>https://www.youtube.com/watch?v=rhFWrBVeFo0</a:t>
            </a: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31753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B5898079-081F-4617-AC6B-4290266737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4A26D04-9878-47C6-8E9B-820DC70BB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r>
              <a:rPr lang="en-US" b="1" dirty="0" err="1"/>
              <a:t>Empatija</a:t>
            </a:r>
            <a:r>
              <a:rPr lang="en-US" b="1" dirty="0"/>
              <a:t> -</a:t>
            </a:r>
            <a:r>
              <a:rPr lang="en-US" b="1" dirty="0" err="1"/>
              <a:t>što</a:t>
            </a:r>
            <a:r>
              <a:rPr lang="en-US" b="1" dirty="0"/>
              <a:t> </a:t>
            </a:r>
            <a:r>
              <a:rPr lang="en-US" b="1" dirty="0" err="1"/>
              <a:t>znači</a:t>
            </a:r>
            <a:r>
              <a:rPr lang="en-US" b="1" dirty="0"/>
              <a:t> ta </a:t>
            </a:r>
            <a:r>
              <a:rPr lang="en-US" b="1" dirty="0" err="1"/>
              <a:t>riječ</a:t>
            </a:r>
            <a:r>
              <a:rPr lang="en-US" b="1" dirty="0"/>
              <a:t>?</a:t>
            </a:r>
            <a:endParaRPr lang="hr-HR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B829EC8-5B3D-469E-942E-5E6E569E5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77145EB-F57B-4C0B-9BE3-25BD70D9E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5122652" cy="3759253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dirty="0" err="1"/>
              <a:t>Empatija</a:t>
            </a:r>
            <a:r>
              <a:rPr lang="en-US" dirty="0"/>
              <a:t> </a:t>
            </a:r>
            <a:r>
              <a:rPr lang="hr-HR" dirty="0"/>
              <a:t>znači iskusiti radost i tugu drugih ljudi.</a:t>
            </a:r>
          </a:p>
          <a:p>
            <a:pPr marL="0" indent="0" fontAlgn="base">
              <a:buNone/>
            </a:pPr>
            <a:r>
              <a:rPr lang="hr-HR" dirty="0"/>
              <a:t>To je emocija koja nas povezuje s drugima i zbog nje se osjećamo kao dio nečega oko nas. </a:t>
            </a:r>
          </a:p>
          <a:p>
            <a:endParaRPr lang="hr-HR" dirty="0"/>
          </a:p>
        </p:txBody>
      </p:sp>
      <p:pic>
        <p:nvPicPr>
          <p:cNvPr id="7172" name="Picture 4" descr="Što crte lica govore o vama? - tportal">
            <a:extLst>
              <a:ext uri="{FF2B5EF4-FFF2-40B4-BE49-F238E27FC236}">
                <a16:creationId xmlns:a16="http://schemas.microsoft.com/office/drawing/2014/main" id="{0A560CFA-27C7-41A4-8F1E-EA24317F2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2652" y="645106"/>
            <a:ext cx="2530154" cy="269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Znanost glupog (Science of Stupid, 2014) - Film">
            <a:extLst>
              <a:ext uri="{FF2B5EF4-FFF2-40B4-BE49-F238E27FC236}">
                <a16:creationId xmlns:a16="http://schemas.microsoft.com/office/drawing/2014/main" id="{62735FF6-3AF0-4434-A8A9-1779381200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9" r="22665" b="-1"/>
          <a:stretch/>
        </p:blipFill>
        <p:spPr bwMode="auto">
          <a:xfrm>
            <a:off x="7573373" y="3508529"/>
            <a:ext cx="2476960" cy="238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Freeform 12">
            <a:extLst>
              <a:ext uri="{FF2B5EF4-FFF2-40B4-BE49-F238E27FC236}">
                <a16:creationId xmlns:a16="http://schemas.microsoft.com/office/drawing/2014/main" id="{55D72A3F-A083-4502-838A-2C32C9800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zapis 5">
            <a:hlinkClick r:id="" action="ppaction://media"/>
            <a:extLst>
              <a:ext uri="{FF2B5EF4-FFF2-40B4-BE49-F238E27FC236}">
                <a16:creationId xmlns:a16="http://schemas.microsoft.com/office/drawing/2014/main" id="{B51815AA-21BE-4532-889B-09C16BFB61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2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02"/>
    </mc:Choice>
    <mc:Fallback xmlns="">
      <p:transition spd="slow" advTm="45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BEEF7C4-3740-4D6F-8960-97E77CC91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Empatija</a:t>
            </a:r>
            <a:r>
              <a:rPr lang="en-US" b="1" dirty="0"/>
              <a:t> - </a:t>
            </a:r>
            <a:r>
              <a:rPr lang="en-US" b="1" dirty="0" err="1"/>
              <a:t>što</a:t>
            </a:r>
            <a:r>
              <a:rPr lang="en-US" b="1" dirty="0"/>
              <a:t> </a:t>
            </a:r>
            <a:r>
              <a:rPr lang="en-US" b="1" dirty="0" err="1"/>
              <a:t>znači</a:t>
            </a:r>
            <a:r>
              <a:rPr lang="en-US" b="1" dirty="0"/>
              <a:t> ta </a:t>
            </a:r>
            <a:r>
              <a:rPr lang="en-US" b="1" dirty="0" err="1"/>
              <a:t>riječ</a:t>
            </a:r>
            <a:r>
              <a:rPr lang="en-US" b="1" dirty="0"/>
              <a:t>?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78BFBBA-14B0-4F1E-9185-E32B984D5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901266" cy="4351338"/>
          </a:xfrm>
        </p:spPr>
        <p:txBody>
          <a:bodyPr>
            <a:normAutofit/>
          </a:bodyPr>
          <a:lstStyle/>
          <a:p>
            <a:pPr marL="0" indent="0" fontAlgn="base">
              <a:spcBef>
                <a:spcPts val="0"/>
              </a:spcBef>
              <a:buNone/>
            </a:pPr>
            <a:r>
              <a:rPr lang="en-US" dirty="0" err="1"/>
              <a:t>Empatija</a:t>
            </a:r>
            <a:r>
              <a:rPr lang="en-US" dirty="0"/>
              <a:t> se </a:t>
            </a:r>
            <a:r>
              <a:rPr lang="en-US" dirty="0" err="1"/>
              <a:t>razvija</a:t>
            </a:r>
            <a:r>
              <a:rPr lang="en-US" dirty="0"/>
              <a:t> </a:t>
            </a:r>
            <a:r>
              <a:rPr lang="hr-HR" dirty="0"/>
              <a:t>u čovjeku od rođenja,</a:t>
            </a:r>
          </a:p>
          <a:p>
            <a:pPr marL="0" indent="0" fontAlgn="base">
              <a:spcBef>
                <a:spcPts val="0"/>
              </a:spcBef>
              <a:buNone/>
            </a:pPr>
            <a:r>
              <a:rPr lang="hr-HR" dirty="0"/>
              <a:t>z</a:t>
            </a:r>
            <a:r>
              <a:rPr lang="en-US" dirty="0"/>
              <a:t>av</a:t>
            </a:r>
            <a:r>
              <a:rPr lang="hr-HR" dirty="0"/>
              <a:t>a</a:t>
            </a:r>
            <a:r>
              <a:rPr lang="en-US" dirty="0" err="1"/>
              <a:t>ljujući</a:t>
            </a:r>
            <a:r>
              <a:rPr lang="en-US" dirty="0"/>
              <a:t> </a:t>
            </a:r>
            <a:r>
              <a:rPr lang="en-US" dirty="0" err="1"/>
              <a:t>odgoju</a:t>
            </a:r>
            <a:r>
              <a:rPr lang="en-US" dirty="0"/>
              <a:t> </a:t>
            </a:r>
            <a:r>
              <a:rPr lang="en-US" dirty="0" err="1"/>
              <a:t>i</a:t>
            </a:r>
            <a:r>
              <a:rPr lang="en-US" dirty="0"/>
              <a:t> </a:t>
            </a:r>
            <a:r>
              <a:rPr lang="hr-HR" dirty="0"/>
              <a:t>našem </a:t>
            </a:r>
            <a:r>
              <a:rPr lang="en-US" dirty="0" err="1"/>
              <a:t>promatranju</a:t>
            </a:r>
            <a:r>
              <a:rPr lang="en-US" dirty="0"/>
              <a:t> </a:t>
            </a:r>
            <a:r>
              <a:rPr lang="hr-HR" dirty="0"/>
              <a:t>ljudi </a:t>
            </a:r>
            <a:r>
              <a:rPr lang="en-US" dirty="0" err="1"/>
              <a:t>oko</a:t>
            </a:r>
            <a:r>
              <a:rPr lang="en-US" dirty="0"/>
              <a:t> </a:t>
            </a:r>
            <a:r>
              <a:rPr lang="en-US" dirty="0" err="1"/>
              <a:t>nas</a:t>
            </a:r>
            <a:r>
              <a:rPr lang="en-US" dirty="0"/>
              <a:t>. </a:t>
            </a:r>
            <a:endParaRPr lang="hr-HR" dirty="0"/>
          </a:p>
          <a:p>
            <a:pPr marL="0" indent="0" fontAlgn="base">
              <a:buNone/>
            </a:pPr>
            <a:endParaRPr lang="hr-HR" dirty="0"/>
          </a:p>
          <a:p>
            <a:pPr marL="0" indent="0" fontAlgn="base">
              <a:buNone/>
            </a:pPr>
            <a:r>
              <a:rPr lang="hr-HR" dirty="0"/>
              <a:t>Ako ž</a:t>
            </a:r>
            <a:r>
              <a:rPr lang="en-US" dirty="0" err="1"/>
              <a:t>elimo</a:t>
            </a:r>
            <a:r>
              <a:rPr lang="en-US" dirty="0"/>
              <a:t> </a:t>
            </a:r>
            <a:r>
              <a:rPr lang="en-US" dirty="0" err="1"/>
              <a:t>postati</a:t>
            </a:r>
            <a:r>
              <a:rPr lang="en-US" dirty="0"/>
              <a:t> dobra </a:t>
            </a:r>
            <a:r>
              <a:rPr lang="en-US" dirty="0" err="1"/>
              <a:t>osoba</a:t>
            </a:r>
            <a:r>
              <a:rPr lang="en-US" dirty="0"/>
              <a:t> </a:t>
            </a:r>
            <a:r>
              <a:rPr lang="en-US" dirty="0" err="1"/>
              <a:t>koja</a:t>
            </a:r>
            <a:r>
              <a:rPr lang="en-US" dirty="0"/>
              <a:t> brine </a:t>
            </a:r>
            <a:r>
              <a:rPr lang="en-US" dirty="0" err="1"/>
              <a:t>i</a:t>
            </a:r>
            <a:r>
              <a:rPr lang="en-US" dirty="0"/>
              <a:t> za </a:t>
            </a:r>
            <a:r>
              <a:rPr lang="en-US" dirty="0" err="1"/>
              <a:t>sebe</a:t>
            </a:r>
            <a:r>
              <a:rPr lang="en-US" dirty="0"/>
              <a:t> </a:t>
            </a:r>
            <a:r>
              <a:rPr lang="en-US" dirty="0" err="1"/>
              <a:t>i</a:t>
            </a:r>
            <a:r>
              <a:rPr lang="en-US" dirty="0"/>
              <a:t> za </a:t>
            </a:r>
            <a:r>
              <a:rPr lang="en-US" dirty="0" err="1"/>
              <a:t>druge</a:t>
            </a:r>
            <a:r>
              <a:rPr lang="en-US" dirty="0"/>
              <a:t>. </a:t>
            </a:r>
            <a:r>
              <a:rPr lang="hr-HR" dirty="0"/>
              <a:t> </a:t>
            </a:r>
          </a:p>
          <a:p>
            <a:endParaRPr lang="hr-HR" dirty="0"/>
          </a:p>
        </p:txBody>
      </p:sp>
      <p:pic>
        <p:nvPicPr>
          <p:cNvPr id="6" name="Audiozapis 5">
            <a:hlinkClick r:id="" action="ppaction://media"/>
            <a:extLst>
              <a:ext uri="{FF2B5EF4-FFF2-40B4-BE49-F238E27FC236}">
                <a16:creationId xmlns:a16="http://schemas.microsoft.com/office/drawing/2014/main" id="{1E741F05-972E-434C-8D2F-355D9C797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8194" name="Picture 2" descr="Služba za mentalno zdravlje i prevenciju ovisnosti Zadar ...">
            <a:extLst>
              <a:ext uri="{FF2B5EF4-FFF2-40B4-BE49-F238E27FC236}">
                <a16:creationId xmlns:a16="http://schemas.microsoft.com/office/drawing/2014/main" id="{B44349C0-4AF3-4C3A-B891-C95493890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057" y="1696355"/>
            <a:ext cx="4605203" cy="208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Uloga bake i djeda u odgoju djeteta">
            <a:extLst>
              <a:ext uri="{FF2B5EF4-FFF2-40B4-BE49-F238E27FC236}">
                <a16:creationId xmlns:a16="http://schemas.microsoft.com/office/drawing/2014/main" id="{66C0C963-8D60-429F-A108-8F655C1B8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057" y="4001294"/>
            <a:ext cx="3884641" cy="236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48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81"/>
    </mc:Choice>
    <mc:Fallback xmlns="">
      <p:transition spd="slow" advTm="54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E1CFB6-72E0-45EB-AEBE-D0E694847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b="1" dirty="0"/>
              <a:t>Zašto je empatija važna?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862ED11-EB90-4019-8F23-F60A7036C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/>
              <a:t>PRIJATELJSTVO</a:t>
            </a:r>
            <a:endParaRPr lang="hr-HR" b="0" dirty="0">
              <a:effectLst/>
            </a:endParaRPr>
          </a:p>
          <a:p>
            <a:pPr marL="0" indent="0">
              <a:buNone/>
            </a:pPr>
            <a:r>
              <a:rPr lang="hr-HR" dirty="0"/>
              <a:t>SUOSJEĆAJNOST </a:t>
            </a:r>
            <a:endParaRPr lang="hr-HR" b="0" dirty="0">
              <a:effectLst/>
            </a:endParaRPr>
          </a:p>
          <a:p>
            <a:pPr marL="0" indent="0">
              <a:buNone/>
            </a:pPr>
            <a:br>
              <a:rPr lang="hr-HR" dirty="0"/>
            </a:br>
            <a:r>
              <a:rPr lang="hr-HR" dirty="0"/>
              <a:t>Empatija (uživljavanje, razumijevanje) </a:t>
            </a:r>
          </a:p>
          <a:p>
            <a:pPr marL="0" indent="0">
              <a:buNone/>
            </a:pPr>
            <a:r>
              <a:rPr lang="hr-HR" dirty="0"/>
              <a:t>zaustavlja loša ponašanja.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9" name="Audiozapis 8">
            <a:hlinkClick r:id="" action="ppaction://media"/>
            <a:extLst>
              <a:ext uri="{FF2B5EF4-FFF2-40B4-BE49-F238E27FC236}">
                <a16:creationId xmlns:a16="http://schemas.microsoft.com/office/drawing/2014/main" id="{AA4FFBC8-DB77-4EC2-86E7-903705693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4102" name="Picture 6" descr="Zadarski - Zadarski Crveni križ s volonterima olakšava život ...">
            <a:extLst>
              <a:ext uri="{FF2B5EF4-FFF2-40B4-BE49-F238E27FC236}">
                <a16:creationId xmlns:a16="http://schemas.microsoft.com/office/drawing/2014/main" id="{68F54B61-E544-4E5D-A6DA-BD96AD25D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329" y="392974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ravilna briga o zdravlju vida djeteta - pravo vrijeme za prvi ...">
            <a:extLst>
              <a:ext uri="{FF2B5EF4-FFF2-40B4-BE49-F238E27FC236}">
                <a16:creationId xmlns:a16="http://schemas.microsoft.com/office/drawing/2014/main" id="{A993178A-C568-4476-8E21-311943F68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136" y="1374850"/>
            <a:ext cx="4869283" cy="165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nsejos para incentivar la bondad y la empatía en los hijos ...">
            <a:extLst>
              <a:ext uri="{FF2B5EF4-FFF2-40B4-BE49-F238E27FC236}">
                <a16:creationId xmlns:a16="http://schemas.microsoft.com/office/drawing/2014/main" id="{5CA36B7C-16B8-45AA-84F0-5CA663CF7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262" y="4255338"/>
            <a:ext cx="2717800" cy="181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33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51"/>
    </mc:Choice>
    <mc:Fallback xmlns="">
      <p:transition spd="slow" advTm="95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37C58B-05A6-4C3F-9402-2DB7F516D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r>
              <a:rPr lang="hr-HR" sz="3200"/>
              <a:t>Empatije pomaže: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5AE00E9-5FA5-4F28-95BA-B04E83098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56" y="2133600"/>
            <a:ext cx="4140772" cy="3777622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chemeClr val="tx1"/>
                </a:solidFill>
              </a:rPr>
              <a:t>Upoznati se s drugima, razgovarati</a:t>
            </a:r>
          </a:p>
          <a:p>
            <a:endParaRPr lang="hr-HR" dirty="0">
              <a:solidFill>
                <a:schemeClr val="tx1"/>
              </a:solidFill>
            </a:endParaRPr>
          </a:p>
          <a:p>
            <a:r>
              <a:rPr lang="hr-HR" dirty="0">
                <a:solidFill>
                  <a:schemeClr val="tx1"/>
                </a:solidFill>
              </a:rPr>
              <a:t>Razumjeti osjećaje i emocije </a:t>
            </a:r>
          </a:p>
          <a:p>
            <a:endParaRPr lang="hr-HR" dirty="0">
              <a:solidFill>
                <a:schemeClr val="tx1"/>
              </a:solidFill>
            </a:endParaRPr>
          </a:p>
          <a:p>
            <a:r>
              <a:rPr lang="hr-HR" dirty="0">
                <a:solidFill>
                  <a:schemeClr val="tx1"/>
                </a:solidFill>
              </a:rPr>
              <a:t>Postaviti se ljudski, čovječno te ne zatvarati oči pred tuđom patnjom.</a:t>
            </a:r>
          </a:p>
          <a:p>
            <a:endParaRPr lang="hr-HR" dirty="0">
              <a:solidFill>
                <a:schemeClr val="tx1"/>
              </a:solidFill>
            </a:endParaRPr>
          </a:p>
          <a:p>
            <a:endParaRPr lang="hr-HR" sz="1600" dirty="0">
              <a:solidFill>
                <a:schemeClr val="tx1"/>
              </a:solidFill>
            </a:endParaRPr>
          </a:p>
        </p:txBody>
      </p:sp>
      <p:pic>
        <p:nvPicPr>
          <p:cNvPr id="6148" name="Picture 4" descr="VIDEO Ove životinje ljubav prema svojim prijateljima iskazuju na ...">
            <a:extLst>
              <a:ext uri="{FF2B5EF4-FFF2-40B4-BE49-F238E27FC236}">
                <a16:creationId xmlns:a16="http://schemas.microsoft.com/office/drawing/2014/main" id="{CB51A601-4D91-49B4-8216-CF1D79A7EF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1" r="19220" b="3"/>
          <a:stretch/>
        </p:blipFill>
        <p:spPr bwMode="auto">
          <a:xfrm>
            <a:off x="6106666" y="623190"/>
            <a:ext cx="2647024" cy="256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PRIJATELJSTVO, KAKO GA ... | Sobotainfo.com">
            <a:extLst>
              <a:ext uri="{FF2B5EF4-FFF2-40B4-BE49-F238E27FC236}">
                <a16:creationId xmlns:a16="http://schemas.microsoft.com/office/drawing/2014/main" id="{8CC8E1E7-7431-4E16-A8C5-17328FDDB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2" r="14162" b="2"/>
          <a:stretch/>
        </p:blipFill>
        <p:spPr bwMode="auto">
          <a:xfrm>
            <a:off x="8896519" y="623190"/>
            <a:ext cx="2647024" cy="256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lika na kojoj se prikazuje osoba, muškarac, žena, držanje&#10;&#10;Opis je automatski generiran">
            <a:extLst>
              <a:ext uri="{FF2B5EF4-FFF2-40B4-BE49-F238E27FC236}">
                <a16:creationId xmlns:a16="http://schemas.microsoft.com/office/drawing/2014/main" id="{B731B8DE-8802-40C5-BFA5-2ADCFC09F4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5" r="31091" b="-1"/>
          <a:stretch/>
        </p:blipFill>
        <p:spPr bwMode="auto">
          <a:xfrm>
            <a:off x="6106666" y="3328978"/>
            <a:ext cx="2647024" cy="256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Nagrade u “Zajcu” 7. listopada: Publika bira najbolja kazališna ...">
            <a:extLst>
              <a:ext uri="{FF2B5EF4-FFF2-40B4-BE49-F238E27FC236}">
                <a16:creationId xmlns:a16="http://schemas.microsoft.com/office/drawing/2014/main" id="{3CE6E9EC-823D-4039-BB98-A7B79DF86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2" r="19769" b="3"/>
          <a:stretch/>
        </p:blipFill>
        <p:spPr bwMode="auto">
          <a:xfrm>
            <a:off x="8896519" y="3328978"/>
            <a:ext cx="2647024" cy="256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zapis 10">
            <a:hlinkClick r:id="" action="ppaction://media"/>
            <a:extLst>
              <a:ext uri="{FF2B5EF4-FFF2-40B4-BE49-F238E27FC236}">
                <a16:creationId xmlns:a16="http://schemas.microsoft.com/office/drawing/2014/main" id="{963C0061-6819-4CE6-8675-27AEC7EFB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70"/>
    </mc:Choice>
    <mc:Fallback xmlns="">
      <p:transition spd="slow" advTm="32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EDD21E1-BAF0-4314-AB31-82ECB8AC9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5CD0D9A-3291-477E-B700-EB71693C9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r>
              <a:rPr lang="pl-PL" b="1" dirty="0"/>
              <a:t>Od čega nas štiti empatija?</a:t>
            </a:r>
            <a:endParaRPr lang="hr-HR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DC8619C-F25D-468E-95FA-2A2151D7D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4F4F836-EC96-4057-8CC2-FD93AB73F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5122652" cy="4079294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hr-HR" sz="1700" dirty="0"/>
              <a:t>Da nema empatije: </a:t>
            </a:r>
          </a:p>
          <a:p>
            <a:pPr>
              <a:lnSpc>
                <a:spcPct val="90000"/>
              </a:lnSpc>
            </a:pPr>
            <a:r>
              <a:rPr lang="hr-HR" dirty="0"/>
              <a:t>Ljudi bi bili puni predrasuda (netočnih stavova), </a:t>
            </a:r>
          </a:p>
          <a:p>
            <a:pPr>
              <a:lnSpc>
                <a:spcPct val="90000"/>
              </a:lnSpc>
            </a:pPr>
            <a:r>
              <a:rPr lang="hr-HR" dirty="0"/>
              <a:t>Oko nas bi vladalo izrabljivanje (međusobno izrabljivanje) i bilo bi jako puno nasilja. </a:t>
            </a:r>
          </a:p>
          <a:p>
            <a:pPr>
              <a:lnSpc>
                <a:spcPct val="90000"/>
              </a:lnSpc>
            </a:pPr>
            <a:r>
              <a:rPr lang="hr-HR" dirty="0"/>
              <a:t>Ne bi nas bilo briga za druge i ponašali bi se neodgovorno i sebično. Tako bi se ponašali i drugi prema nama.</a:t>
            </a:r>
          </a:p>
          <a:p>
            <a:pPr>
              <a:lnSpc>
                <a:spcPct val="90000"/>
              </a:lnSpc>
            </a:pPr>
            <a:r>
              <a:rPr lang="hr-HR" dirty="0"/>
              <a:t>Bili bi  usamljeni.</a:t>
            </a:r>
            <a:endParaRPr lang="hr-HR" b="0" dirty="0">
              <a:effectLst/>
            </a:endParaRPr>
          </a:p>
          <a:p>
            <a:pPr marL="0" indent="0">
              <a:lnSpc>
                <a:spcPct val="90000"/>
              </a:lnSpc>
              <a:buNone/>
            </a:pPr>
            <a:br>
              <a:rPr lang="hr-HR" sz="1700" dirty="0"/>
            </a:br>
            <a:endParaRPr lang="hr-HR" sz="1700" dirty="0"/>
          </a:p>
        </p:txBody>
      </p:sp>
      <p:pic>
        <p:nvPicPr>
          <p:cNvPr id="1026" name="Picture 2" descr="Empatija je dijelom u genima - Večernji.hr">
            <a:extLst>
              <a:ext uri="{FF2B5EF4-FFF2-40B4-BE49-F238E27FC236}">
                <a16:creationId xmlns:a16="http://schemas.microsoft.com/office/drawing/2014/main" id="{F2CB74F0-F431-4152-BC91-B381D138A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1916" y="1455075"/>
            <a:ext cx="5451627" cy="36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Freeform 12">
            <a:extLst>
              <a:ext uri="{FF2B5EF4-FFF2-40B4-BE49-F238E27FC236}">
                <a16:creationId xmlns:a16="http://schemas.microsoft.com/office/drawing/2014/main" id="{7D9439D6-DEAD-4CEB-A61B-BE3D64D1B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zapis 4">
            <a:hlinkClick r:id="" action="ppaction://media"/>
            <a:extLst>
              <a:ext uri="{FF2B5EF4-FFF2-40B4-BE49-F238E27FC236}">
                <a16:creationId xmlns:a16="http://schemas.microsoft.com/office/drawing/2014/main" id="{88B7F65A-3D77-4745-A61C-5FE75A3A51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0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74"/>
    </mc:Choice>
    <mc:Fallback xmlns="">
      <p:transition spd="slow" advTm="55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E8E375-45E4-462C-AA37-CC1D80B9C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640081"/>
            <a:ext cx="3398518" cy="52553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/>
              <a:t>Koji su čimbenici razvoja empatije?</a:t>
            </a:r>
            <a:endParaRPr lang="en-US" sz="4800"/>
          </a:p>
        </p:txBody>
      </p:sp>
      <p:pic>
        <p:nvPicPr>
          <p:cNvPr id="1026" name="Picture 2" descr="Slika na kojoj se prikazuje crtež&#10;&#10;Opis je automatski generiran">
            <a:extLst>
              <a:ext uri="{FF2B5EF4-FFF2-40B4-BE49-F238E27FC236}">
                <a16:creationId xmlns:a16="http://schemas.microsoft.com/office/drawing/2014/main" id="{5F476D98-B9E3-4ACC-BF31-4525DE402F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" r="9336" b="1"/>
          <a:stretch/>
        </p:blipFill>
        <p:spPr bwMode="auto">
          <a:xfrm>
            <a:off x="2641600" y="2408139"/>
            <a:ext cx="4394200" cy="375141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zapis 3">
            <a:hlinkClick r:id="" action="ppaction://media"/>
            <a:extLst>
              <a:ext uri="{FF2B5EF4-FFF2-40B4-BE49-F238E27FC236}">
                <a16:creationId xmlns:a16="http://schemas.microsoft.com/office/drawing/2014/main" id="{C0CFCF83-1281-47A9-9CD9-DD70E63F95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8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42"/>
    </mc:Choice>
    <mc:Fallback xmlns="">
      <p:transition spd="slow" advTm="36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7EF80A0-7D95-45C8-AA56-EACAED200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Kako izgleda empatičan učitelj?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76E2A77-3472-4062-AA33-09E1421F69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Odgovoran je učiti vas, ali i pratiti kako se osjećate u učionici.</a:t>
            </a:r>
            <a:endParaRPr lang="hr-HR" b="0" dirty="0">
              <a:effectLst/>
            </a:endParaRPr>
          </a:p>
          <a:p>
            <a:r>
              <a:rPr lang="hr-HR" dirty="0"/>
              <a:t>Razumije da možete biti jako iscrpljeni. Pita: Kako si danas?</a:t>
            </a:r>
            <a:endParaRPr lang="hr-HR" b="0" dirty="0">
              <a:effectLst/>
            </a:endParaRPr>
          </a:p>
          <a:p>
            <a:r>
              <a:rPr lang="hr-HR" dirty="0"/>
              <a:t>Zadaje zadatke koji nisu samo nabrajanje ili bubanje.</a:t>
            </a:r>
            <a:endParaRPr lang="hr-HR" b="0" dirty="0">
              <a:effectLst/>
            </a:endParaRPr>
          </a:p>
          <a:p>
            <a:pPr marL="0" indent="0">
              <a:buNone/>
            </a:pPr>
            <a:r>
              <a:rPr lang="hr-HR" dirty="0"/>
              <a:t> </a:t>
            </a:r>
            <a:br>
              <a:rPr lang="hr-HR" dirty="0"/>
            </a:br>
            <a:endParaRPr lang="hr-HR" dirty="0"/>
          </a:p>
        </p:txBody>
      </p:sp>
      <p:pic>
        <p:nvPicPr>
          <p:cNvPr id="5" name="Audiozapis 4">
            <a:hlinkClick r:id="" action="ppaction://media"/>
            <a:extLst>
              <a:ext uri="{FF2B5EF4-FFF2-40B4-BE49-F238E27FC236}">
                <a16:creationId xmlns:a16="http://schemas.microsoft.com/office/drawing/2014/main" id="{C54F60A5-3FD7-4ADB-8167-25307849F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6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12"/>
    </mc:Choice>
    <mc:Fallback xmlns="">
      <p:transition spd="slow" advTm="88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4238B5-56DB-4BB3-BDE7-5572C52B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DCF49A6-31D5-4D4C-854D-64229F6B48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r>
              <a:rPr lang="hr-HR" dirty="0"/>
              <a:t>Učitelj koji opomene, ali i pohvali kako bi imali više  koristi od učenja. </a:t>
            </a:r>
            <a:endParaRPr lang="hr-HR" b="0" dirty="0">
              <a:effectLst/>
            </a:endParaRPr>
          </a:p>
          <a:p>
            <a:r>
              <a:rPr lang="hr-HR" dirty="0"/>
              <a:t>Ohrabri prije ispitivanja i razumije da je stres.</a:t>
            </a:r>
            <a:endParaRPr lang="hr-HR" b="0" dirty="0">
              <a:effectLst/>
            </a:endParaRPr>
          </a:p>
          <a:p>
            <a:r>
              <a:rPr lang="hr-HR" dirty="0"/>
              <a:t>Dogovara se s vama, daje vam mogućnost utjecaja na neke izbore u nastavi. Komunicira s vama davanjem pojašnjenja i argumenata za svoje odluke.</a:t>
            </a:r>
            <a:endParaRPr lang="hr-HR" b="0" dirty="0">
              <a:effectLst/>
            </a:endParaRPr>
          </a:p>
          <a:p>
            <a:pPr marL="0" indent="0">
              <a:buNone/>
            </a:pPr>
            <a:br>
              <a:rPr lang="hr-HR" dirty="0"/>
            </a:br>
            <a:endParaRPr lang="hr-HR" dirty="0"/>
          </a:p>
        </p:txBody>
      </p:sp>
      <p:pic>
        <p:nvPicPr>
          <p:cNvPr id="7" name="Audiozapis 6">
            <a:hlinkClick r:id="" action="ppaction://media"/>
            <a:extLst>
              <a:ext uri="{FF2B5EF4-FFF2-40B4-BE49-F238E27FC236}">
                <a16:creationId xmlns:a16="http://schemas.microsoft.com/office/drawing/2014/main" id="{048D28C5-1968-47A6-8937-7D80B488E3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2050" name="Picture 2" descr="EMPATIJA - Svjetlost duse">
            <a:extLst>
              <a:ext uri="{FF2B5EF4-FFF2-40B4-BE49-F238E27FC236}">
                <a16:creationId xmlns:a16="http://schemas.microsoft.com/office/drawing/2014/main" id="{DC691226-474E-4D65-B949-C460B62D1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863" y="209550"/>
            <a:ext cx="237172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02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14"/>
    </mc:Choice>
    <mc:Fallback xmlns="">
      <p:transition spd="slow" advTm="49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amen">
  <a:themeElements>
    <a:clrScheme name="Prame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Prame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ame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592</Words>
  <Application>Microsoft Office PowerPoint</Application>
  <PresentationFormat>Široki zaslon</PresentationFormat>
  <Paragraphs>78</Paragraphs>
  <Slides>13</Slides>
  <Notes>3</Notes>
  <HiddenSlides>0</HiddenSlides>
  <MMClips>12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13</vt:i4>
      </vt:variant>
    </vt:vector>
  </HeadingPairs>
  <TitlesOfParts>
    <vt:vector size="19" baseType="lpstr">
      <vt:lpstr>Arial</vt:lpstr>
      <vt:lpstr>Calibri</vt:lpstr>
      <vt:lpstr>Century Gothic</vt:lpstr>
      <vt:lpstr>Lato</vt:lpstr>
      <vt:lpstr>Wingdings 3</vt:lpstr>
      <vt:lpstr>Pramen</vt:lpstr>
      <vt:lpstr>Empatija Kako si danas? Slušam i gledam druge.  Vedar sam  i nasmijan.  </vt:lpstr>
      <vt:lpstr>Empatija -što znači ta riječ?</vt:lpstr>
      <vt:lpstr>Empatija - što znači ta riječ?</vt:lpstr>
      <vt:lpstr>Zašto je empatija važna? </vt:lpstr>
      <vt:lpstr>Empatije pomaže:</vt:lpstr>
      <vt:lpstr>Od čega nas štiti empatija?</vt:lpstr>
      <vt:lpstr>Koji su čimbenici razvoja empatije?</vt:lpstr>
      <vt:lpstr>Kako izgleda empatičan učitelj?</vt:lpstr>
      <vt:lpstr>PowerPoint prezentacija</vt:lpstr>
      <vt:lpstr>A sada vi opišite: kako izgleda empatičan učenik?</vt:lpstr>
      <vt:lpstr>Kako utječe informatička tehnologija na razvoj empatije?</vt:lpstr>
      <vt:lpstr>Jesmo li mi empatična škola?</vt:lpstr>
      <vt:lpstr>Hvala na pažnji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Empatija Kako si danas? Slušam i gledam druge.  Vedar sam  i nasmijan.  </dc:title>
  <dc:creator>Zvjezdana Atlaga</dc:creator>
  <cp:lastModifiedBy>Zvjezdana Atlaga</cp:lastModifiedBy>
  <cp:revision>17</cp:revision>
  <dcterms:created xsi:type="dcterms:W3CDTF">2020-04-05T09:45:46Z</dcterms:created>
  <dcterms:modified xsi:type="dcterms:W3CDTF">2020-06-03T07:14:35Z</dcterms:modified>
</cp:coreProperties>
</file>