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82" r:id="rId2"/>
    <p:sldId id="256" r:id="rId3"/>
    <p:sldId id="300" r:id="rId4"/>
    <p:sldId id="285" r:id="rId5"/>
    <p:sldId id="261" r:id="rId6"/>
    <p:sldId id="286" r:id="rId7"/>
    <p:sldId id="294" r:id="rId8"/>
    <p:sldId id="293" r:id="rId9"/>
    <p:sldId id="295" r:id="rId10"/>
    <p:sldId id="298" r:id="rId11"/>
    <p:sldId id="301" r:id="rId12"/>
    <p:sldId id="258" r:id="rId13"/>
    <p:sldId id="287" r:id="rId14"/>
    <p:sldId id="268" r:id="rId15"/>
    <p:sldId id="270" r:id="rId16"/>
    <p:sldId id="271" r:id="rId17"/>
    <p:sldId id="288" r:id="rId18"/>
    <p:sldId id="272" r:id="rId19"/>
    <p:sldId id="289" r:id="rId20"/>
    <p:sldId id="290" r:id="rId21"/>
    <p:sldId id="291" r:id="rId22"/>
    <p:sldId id="274" r:id="rId23"/>
    <p:sldId id="304" r:id="rId24"/>
    <p:sldId id="276" r:id="rId25"/>
    <p:sldId id="305" r:id="rId26"/>
    <p:sldId id="306" r:id="rId27"/>
    <p:sldId id="302" r:id="rId28"/>
    <p:sldId id="303" r:id="rId29"/>
    <p:sldId id="283" r:id="rId3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2B966-EBA2-48E4-8837-68B8F2898462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473CC-E633-4E5C-A712-3403B93BBE6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Sastanak ravnatelja</a:t>
            </a:r>
            <a:r>
              <a:rPr lang="hr-HR" baseline="0" dirty="0" smtClean="0"/>
              <a:t> OŠ iz 5 županija, 6. veljače 2013., Osijek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473CC-E633-4E5C-A712-3403B93BBE67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Prijave u 5 škola i 10 programa, na stranici </a:t>
            </a:r>
            <a:r>
              <a:rPr lang="hr-HR" dirty="0" err="1" smtClean="0"/>
              <a:t>upisi.hr</a:t>
            </a:r>
            <a:r>
              <a:rPr lang="hr-HR" dirty="0" smtClean="0"/>
              <a:t> – dohvat</a:t>
            </a:r>
            <a:r>
              <a:rPr lang="hr-HR" baseline="0" dirty="0" smtClean="0"/>
              <a:t> od travnja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473CC-E633-4E5C-A712-3403B93BBE67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Područja</a:t>
            </a:r>
            <a:r>
              <a:rPr lang="hr-HR" baseline="0" dirty="0" smtClean="0"/>
              <a:t> mogu smanjiti praga </a:t>
            </a:r>
            <a:r>
              <a:rPr lang="hr-HR" dirty="0" smtClean="0"/>
              <a:t>najviše za 4 boda</a:t>
            </a:r>
            <a:r>
              <a:rPr lang="hr-HR" baseline="0" dirty="0" smtClean="0"/>
              <a:t>, nema bodovnog praga za trogodišnje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473CC-E633-4E5C-A712-3403B93BBE67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59A5C9-AF04-46DE-A5C9-79E8E9DADC11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9FB5C-C5A7-4C26-B865-8C6502399EAF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7480F-4B52-4EB9-86A1-F05692276D1B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E5264-DE7C-4C32-A44E-C17DF0DEDCCB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618E6-B2C1-4E4A-83C4-3B6009661B50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5EA49-7841-4F2E-9636-8B01D60A2EE6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E6E43-5567-4F8A-91CB-E7BE60552741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1650D-C31D-444E-A18A-D3E0101AC01F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96ACA-A4B5-4B5D-A9BF-1C560656EC0B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562036-9B5F-4052-BFAC-6A97A6BC907F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64A7B9-E974-4688-AB25-DBD7610E0861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C9D610-137E-4BBD-8CD3-6BF78AF08793}" type="datetime1">
              <a:rPr lang="hr-HR" smtClean="0"/>
              <a:pPr/>
              <a:t>27.4.2016.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OŠ D. Pejačević Našice, 12. II. 2013., S. Zrilić</a:t>
            </a: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A1ED57-2591-4DCD-A3A1-C7ED89D4E5A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isi.h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zos.h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me.prezime.@skole.hr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160239"/>
          </a:xfrm>
        </p:spPr>
        <p:txBody>
          <a:bodyPr/>
          <a:lstStyle/>
          <a:p>
            <a:r>
              <a:rPr lang="hr-HR" i="1" dirty="0" smtClean="0">
                <a:solidFill>
                  <a:srgbClr val="7030A0"/>
                </a:solidFill>
                <a:latin typeface="Algerian" pitchFamily="82" charset="0"/>
              </a:rPr>
              <a:t>Idemo u srednju!!!</a:t>
            </a:r>
            <a:endParaRPr lang="hr-HR" i="1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17593"/>
          </a:xfrm>
        </p:spPr>
        <p:txBody>
          <a:bodyPr>
            <a:normAutofit fontScale="92500" lnSpcReduction="10000"/>
          </a:bodyPr>
          <a:lstStyle/>
          <a:p>
            <a:r>
              <a:rPr lang="hr-HR" i="1" dirty="0" smtClean="0"/>
              <a:t>Predavanje o </a:t>
            </a:r>
            <a:r>
              <a:rPr lang="hr-HR" b="1" i="1" dirty="0" smtClean="0">
                <a:solidFill>
                  <a:srgbClr val="7030A0"/>
                </a:solidFill>
              </a:rPr>
              <a:t>E upisima </a:t>
            </a:r>
            <a:r>
              <a:rPr lang="hr-HR" i="1" dirty="0" smtClean="0"/>
              <a:t>za roditelje učenika 8.-ih razred</a:t>
            </a:r>
            <a:r>
              <a:rPr lang="hr-HR" dirty="0" smtClean="0"/>
              <a:t>a</a:t>
            </a:r>
          </a:p>
          <a:p>
            <a:r>
              <a:rPr lang="hr-HR" i="1" dirty="0" smtClean="0"/>
              <a:t>Pripremila</a:t>
            </a:r>
            <a:r>
              <a:rPr lang="hr-HR" dirty="0" smtClean="0"/>
              <a:t>: Lea Liović, pedagoginja</a:t>
            </a:r>
          </a:p>
          <a:p>
            <a:r>
              <a:rPr lang="hr-HR" b="1" i="1" dirty="0" smtClean="0">
                <a:solidFill>
                  <a:srgbClr val="7030A0"/>
                </a:solidFill>
              </a:rPr>
              <a:t>27. travnja 2016. godine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 smtClean="0">
                <a:latin typeface="Baskerville Old Face" pitchFamily="18" charset="0"/>
              </a:rPr>
              <a:t>Dodatni element  čine sposobnosti, darovitosti i znanja kandidata</a:t>
            </a:r>
          </a:p>
          <a:p>
            <a:r>
              <a:rPr lang="hr-HR" dirty="0" smtClean="0">
                <a:latin typeface="Baskerville Old Face" pitchFamily="18" charset="0"/>
              </a:rPr>
              <a:t>Sposobnosti, darovitosti i znanja kandidata </a:t>
            </a:r>
            <a:r>
              <a:rPr lang="hr-HR" b="1" i="1" dirty="0" smtClean="0">
                <a:latin typeface="Baskerville Old Face" pitchFamily="18" charset="0"/>
              </a:rPr>
              <a:t>dokazuju se i vrednuju</a:t>
            </a:r>
            <a:endParaRPr lang="hr-HR" dirty="0" smtClean="0">
              <a:latin typeface="Baskerville Old Face" pitchFamily="18" charset="0"/>
            </a:endParaRPr>
          </a:p>
          <a:p>
            <a:r>
              <a:rPr lang="hr-HR" dirty="0" smtClean="0">
                <a:latin typeface="Baskerville Old Face" pitchFamily="18" charset="0"/>
              </a:rPr>
              <a:t>- na osnovi </a:t>
            </a:r>
            <a:r>
              <a:rPr lang="hr-HR" b="1" i="1" dirty="0" smtClean="0">
                <a:latin typeface="Baskerville Old Face" pitchFamily="18" charset="0"/>
              </a:rPr>
              <a:t>provjere ispitivanja posebnih</a:t>
            </a:r>
            <a:r>
              <a:rPr lang="hr-HR" dirty="0" smtClean="0">
                <a:latin typeface="Baskerville Old Face" pitchFamily="18" charset="0"/>
              </a:rPr>
              <a:t>  znanja, vještina, sposobnosti i darovitosti (likovna, glazbena, plesna umjetnost – </a:t>
            </a:r>
            <a:r>
              <a:rPr lang="hr-HR" b="1" i="1" dirty="0" smtClean="0">
                <a:solidFill>
                  <a:srgbClr val="7030A0"/>
                </a:solidFill>
                <a:latin typeface="Baskerville Old Face" pitchFamily="18" charset="0"/>
              </a:rPr>
              <a:t>čl.10.,11.,12</a:t>
            </a:r>
            <a:r>
              <a:rPr lang="hr-HR" dirty="0" smtClean="0">
                <a:latin typeface="Baskerville Old Face" pitchFamily="18" charset="0"/>
              </a:rPr>
              <a:t>.)</a:t>
            </a:r>
          </a:p>
          <a:p>
            <a:r>
              <a:rPr lang="hr-HR" dirty="0" smtClean="0">
                <a:latin typeface="Baskerville Old Face" pitchFamily="18" charset="0"/>
              </a:rPr>
              <a:t>na osnovi rezultata postignutih na natjecanjima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u znanju</a:t>
            </a:r>
          </a:p>
          <a:p>
            <a:r>
              <a:rPr lang="hr-HR" dirty="0" smtClean="0">
                <a:latin typeface="Baskerville Old Face" pitchFamily="18" charset="0"/>
              </a:rPr>
              <a:t>na osnovi rezultata postignutih na natjecanjima školskih športskih društava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Dodatni element vrednovanja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Kandidat koji u osnovnoj školi </a:t>
            </a:r>
            <a:r>
              <a:rPr lang="hr-HR" b="1" i="1" dirty="0" smtClean="0"/>
              <a:t>nije učio određeni strani jezik, može prilikom prijave programa obrazovanja – odabrati učenje toga stranog jezika kao prvog stranog jezika</a:t>
            </a:r>
            <a:r>
              <a:rPr lang="hr-HR" dirty="0" smtClean="0"/>
              <a:t> – uz uvjet da je zadovoljio prethodnu provjeru znanja!</a:t>
            </a:r>
          </a:p>
          <a:p>
            <a:r>
              <a:rPr lang="hr-HR" b="1" i="1" dirty="0" smtClean="0">
                <a:solidFill>
                  <a:srgbClr val="7030A0"/>
                </a:solidFill>
              </a:rPr>
              <a:t>Posebna provjera znanja kandidata- </a:t>
            </a:r>
            <a:r>
              <a:rPr lang="hr-HR" dirty="0" smtClean="0">
                <a:solidFill>
                  <a:srgbClr val="7030A0"/>
                </a:solidFill>
              </a:rPr>
              <a:t>članak 9.</a:t>
            </a:r>
          </a:p>
          <a:p>
            <a:r>
              <a:rPr lang="hr-HR" dirty="0" smtClean="0"/>
              <a:t>Uvodi se tek od </a:t>
            </a:r>
            <a:r>
              <a:rPr lang="hr-HR" b="1" i="1" dirty="0" smtClean="0">
                <a:solidFill>
                  <a:srgbClr val="7030A0"/>
                </a:solidFill>
              </a:rPr>
              <a:t>2016./2017. godine</a:t>
            </a:r>
          </a:p>
          <a:p>
            <a:r>
              <a:rPr lang="hr-HR" dirty="0" smtClean="0"/>
              <a:t>Srednje škole </a:t>
            </a:r>
            <a:r>
              <a:rPr lang="hr-HR" u="sng" dirty="0" smtClean="0"/>
              <a:t>mogu provoditi provjere posebnih znanja iz nastavnih predmeta posebno važnih za upis! </a:t>
            </a:r>
            <a:endParaRPr lang="hr-HR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Članak 4.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hr-HR" sz="3600" i="1" dirty="0" smtClean="0">
                <a:solidFill>
                  <a:schemeClr val="tx1"/>
                </a:solidFill>
              </a:rPr>
              <a:t>Minimalni</a:t>
            </a:r>
            <a:r>
              <a:rPr lang="hr-HR" sz="3600" dirty="0" smtClean="0">
                <a:solidFill>
                  <a:schemeClr val="tx1"/>
                </a:solidFill>
              </a:rPr>
              <a:t> bodovni prag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062664" cy="3470543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hr-HR" sz="2400" b="1" i="1" dirty="0" smtClean="0">
                <a:latin typeface="Baskerville Old Face" pitchFamily="18" charset="0"/>
              </a:rPr>
              <a:t>Čl. 28</a:t>
            </a:r>
            <a:r>
              <a:rPr lang="hr-HR" sz="2400" b="1" dirty="0" smtClean="0">
                <a:latin typeface="Baskerville Old Face" pitchFamily="18" charset="0"/>
              </a:rPr>
              <a:t>.  – za programe obrazovanja u trajanju od </a:t>
            </a:r>
            <a:r>
              <a:rPr lang="hr-HR" sz="2400" b="1" dirty="0" smtClean="0">
                <a:solidFill>
                  <a:srgbClr val="7030A0"/>
                </a:solidFill>
                <a:latin typeface="Baskerville Old Face" pitchFamily="18" charset="0"/>
              </a:rPr>
              <a:t>najmanje 4 godine, </a:t>
            </a:r>
            <a:r>
              <a:rPr lang="hr-HR" sz="2400" b="1" dirty="0" smtClean="0">
                <a:solidFill>
                  <a:srgbClr val="FF0000"/>
                </a:solidFill>
                <a:latin typeface="Baskerville Old Face" pitchFamily="18" charset="0"/>
              </a:rPr>
              <a:t>škola može utvrditi minimalni broj bodova </a:t>
            </a:r>
            <a:r>
              <a:rPr lang="hr-HR" sz="2400" b="1" dirty="0" smtClean="0">
                <a:latin typeface="Baskerville Old Face" pitchFamily="18" charset="0"/>
              </a:rPr>
              <a:t>potrebnih za prijavu kandidata za upis u pojedini program obrazovanja (za ostale programe stjecanja strukovne kvalifikacije, obrte ili programe koji traju manje od tri godine – </a:t>
            </a:r>
            <a:r>
              <a:rPr lang="hr-HR" sz="2400" b="1" u="sng" dirty="0" smtClean="0">
                <a:latin typeface="Baskerville Old Face" pitchFamily="18" charset="0"/>
              </a:rPr>
              <a:t>ne utvrđuje se minimalni broj bodova</a:t>
            </a:r>
            <a:endParaRPr lang="hr-HR" sz="3200" b="1" u="sng" dirty="0" smtClean="0">
              <a:latin typeface="Baskerville Old Face" pitchFamily="18" charset="0"/>
            </a:endParaRPr>
          </a:p>
          <a:p>
            <a:pPr algn="l">
              <a:buFontTx/>
              <a:buChar char="-"/>
            </a:pPr>
            <a:r>
              <a:rPr lang="hr-HR" sz="2400" b="1" i="1" u="sng" dirty="0" smtClean="0">
                <a:solidFill>
                  <a:srgbClr val="FF0000"/>
                </a:solidFill>
                <a:latin typeface="Baskerville Old Face" pitchFamily="18" charset="0"/>
              </a:rPr>
              <a:t>2013./2014: </a:t>
            </a:r>
            <a:r>
              <a:rPr lang="hr-HR" sz="2400" b="1" u="sng" dirty="0" smtClean="0">
                <a:latin typeface="Baskerville Old Face" pitchFamily="18" charset="0"/>
              </a:rPr>
              <a:t> Ukidaju se bodovni pragovi budući da e-upisi svu djecu rangiraju na jedinstven način - prema njihovim bodovima, interesima i sposobnostima;  čime se isključuje svaka mogućnost manipulacije. </a:t>
            </a:r>
            <a:endParaRPr lang="hr-HR" sz="2400" dirty="0" smtClean="0">
              <a:latin typeface="Baskerville Old Face" pitchFamily="18" charset="0"/>
            </a:endParaRPr>
          </a:p>
          <a:p>
            <a:pPr algn="l">
              <a:buFontTx/>
              <a:buChar char="-"/>
            </a:pPr>
            <a:endParaRPr lang="hr-HR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latin typeface="Baskerville Old Face" pitchFamily="18" charset="0"/>
              </a:rPr>
              <a:t>Vrednovanje rezultata kandidata postignutih na natjecanjima u </a:t>
            </a:r>
            <a:r>
              <a:rPr lang="hr-HR" sz="4000" b="1" i="1" dirty="0" smtClean="0">
                <a:solidFill>
                  <a:srgbClr val="FF0000"/>
                </a:solidFill>
                <a:latin typeface="Baskerville Old Face" pitchFamily="18" charset="0"/>
              </a:rPr>
              <a:t>znanju</a:t>
            </a:r>
            <a:r>
              <a:rPr lang="hr-HR" sz="4000" dirty="0" smtClean="0">
                <a:latin typeface="Baskerville Old Face" pitchFamily="18" charset="0"/>
              </a:rPr>
              <a:t> i </a:t>
            </a:r>
            <a:r>
              <a:rPr lang="hr-HR" sz="4000" b="1" i="1" dirty="0" smtClean="0">
                <a:solidFill>
                  <a:srgbClr val="FF0000"/>
                </a:solidFill>
                <a:latin typeface="Baskerville Old Face" pitchFamily="18" charset="0"/>
              </a:rPr>
              <a:t>sportu</a:t>
            </a:r>
          </a:p>
          <a:p>
            <a:r>
              <a:rPr lang="hr-HR" sz="4000" dirty="0" smtClean="0">
                <a:latin typeface="Baskerville Old Face" pitchFamily="18" charset="0"/>
              </a:rPr>
              <a:t>(čl.16.,17.)</a:t>
            </a:r>
            <a:endParaRPr lang="hr-HR" sz="40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40559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Pravo na izravan upis ili dodatne bodove ostvaruju kandidati na osnovi rezultata koji su postigli na:</a:t>
            </a:r>
          </a:p>
          <a:p>
            <a:pPr>
              <a:buNone/>
            </a:pP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  natjecanju iz znanja</a:t>
            </a:r>
            <a:r>
              <a:rPr lang="hr-HR" sz="8000" dirty="0" smtClean="0">
                <a:latin typeface="Comic Sans MS" pitchFamily="66" charset="0"/>
              </a:rPr>
              <a:t>:</a:t>
            </a:r>
          </a:p>
          <a:p>
            <a:pPr>
              <a:buNone/>
            </a:pPr>
            <a:endParaRPr lang="hr-HR" sz="6200" dirty="0" smtClean="0"/>
          </a:p>
          <a:p>
            <a:pPr>
              <a:buFontTx/>
              <a:buChar char="-"/>
            </a:pPr>
            <a:r>
              <a:rPr lang="hr-HR" sz="8000" dirty="0" smtClean="0">
                <a:latin typeface="Comic Sans MS" pitchFamily="66" charset="0"/>
              </a:rPr>
              <a:t>hrvatskog jezika, matematike te prvoga stranog jezika</a:t>
            </a:r>
          </a:p>
          <a:p>
            <a:pPr>
              <a:buFontTx/>
              <a:buChar char="-"/>
            </a:pPr>
            <a:endParaRPr lang="hr-HR" sz="6200" dirty="0" smtClean="0"/>
          </a:p>
          <a:p>
            <a:pPr>
              <a:buFontTx/>
              <a:buChar char="-"/>
            </a:pPr>
            <a:r>
              <a:rPr lang="hr-HR" sz="8000" dirty="0" smtClean="0">
                <a:latin typeface="Comic Sans MS" pitchFamily="66" charset="0"/>
              </a:rPr>
              <a:t>Natjecanjima u znanju iz dva nastavna predmeta u skladu s </a:t>
            </a:r>
            <a:r>
              <a:rPr lang="hr-HR" sz="8000" i="1" dirty="0" smtClean="0">
                <a:latin typeface="Comic Sans MS" pitchFamily="66" charset="0"/>
              </a:rPr>
              <a:t>Popisom posebno značajnim za upis</a:t>
            </a:r>
          </a:p>
          <a:p>
            <a:pPr>
              <a:buFontTx/>
              <a:buChar char="-"/>
            </a:pPr>
            <a:endParaRPr lang="hr-HR" sz="8000" i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hr-HR" sz="8000" i="1" dirty="0" smtClean="0">
                <a:latin typeface="Comic Sans MS" pitchFamily="66" charset="0"/>
              </a:rPr>
              <a:t>Jednom natjecanju iz znanja  koji samostalno određuje srednja škola iz Kataloga natjecanja i smotri učenika (AZOO)</a:t>
            </a:r>
          </a:p>
          <a:p>
            <a:pPr>
              <a:buFontTx/>
              <a:buChar char="-"/>
            </a:pPr>
            <a:r>
              <a:rPr lang="hr-HR" sz="8000" i="1" dirty="0" smtClean="0">
                <a:latin typeface="Comic Sans MS" pitchFamily="66" charset="0"/>
              </a:rPr>
              <a:t>Državno/međunarodno natjecanje – </a:t>
            </a:r>
            <a:r>
              <a:rPr lang="hr-HR" sz="8000" i="1" dirty="0" smtClean="0">
                <a:solidFill>
                  <a:srgbClr val="FF0000"/>
                </a:solidFill>
                <a:latin typeface="Comic Sans MS" pitchFamily="66" charset="0"/>
              </a:rPr>
              <a:t>1.,2.,ili 3.mjesto  osvojeno kao pojedinac</a:t>
            </a:r>
            <a:r>
              <a:rPr lang="hr-HR" sz="8000" i="1" dirty="0" smtClean="0">
                <a:latin typeface="Comic Sans MS" pitchFamily="66" charset="0"/>
              </a:rPr>
              <a:t> u posljednja četiri razreda – </a:t>
            </a:r>
            <a:r>
              <a:rPr lang="hr-HR" sz="8000" i="1" dirty="0" smtClean="0">
                <a:solidFill>
                  <a:srgbClr val="FF0000"/>
                </a:solidFill>
                <a:latin typeface="Comic Sans MS" pitchFamily="66" charset="0"/>
              </a:rPr>
              <a:t>izravan upis (uvjet zadovoljiti na ispitu sposobnosti- u školama gdje je to uvjet)</a:t>
            </a:r>
          </a:p>
          <a:p>
            <a:pPr>
              <a:buFontTx/>
              <a:buChar char="-"/>
            </a:pP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Prvo osvojeno mjesto </a:t>
            </a:r>
            <a:r>
              <a:rPr lang="hr-HR" sz="8000" i="1" u="sng" dirty="0" smtClean="0">
                <a:latin typeface="Comic Sans MS" pitchFamily="66" charset="0"/>
              </a:rPr>
              <a:t>kao član skupine</a:t>
            </a:r>
            <a:r>
              <a:rPr lang="hr-HR" sz="8000" i="1" dirty="0" smtClean="0">
                <a:latin typeface="Comic Sans MS" pitchFamily="66" charset="0"/>
              </a:rPr>
              <a:t> u posljednja 4 razreda – </a:t>
            </a: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4 boda,</a:t>
            </a:r>
            <a:r>
              <a:rPr lang="hr-HR" sz="8000" i="1" dirty="0" smtClean="0">
                <a:latin typeface="Comic Sans MS" pitchFamily="66" charset="0"/>
              </a:rPr>
              <a:t> drugo mjesto – </a:t>
            </a: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3 </a:t>
            </a:r>
            <a:r>
              <a:rPr lang="hr-HR" sz="8000" i="1" dirty="0" smtClean="0">
                <a:latin typeface="Comic Sans MS" pitchFamily="66" charset="0"/>
              </a:rPr>
              <a:t>boda, dok je treće mjesto </a:t>
            </a: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hr-HR" sz="8000" i="1" dirty="0" smtClean="0">
                <a:latin typeface="Comic Sans MS" pitchFamily="66" charset="0"/>
              </a:rPr>
              <a:t>boda i </a:t>
            </a:r>
            <a:r>
              <a:rPr lang="hr-HR" sz="8000" b="1" i="1" dirty="0" smtClean="0">
                <a:solidFill>
                  <a:srgbClr val="92D050"/>
                </a:solidFill>
                <a:latin typeface="Comic Sans MS" pitchFamily="66" charset="0"/>
              </a:rPr>
              <a:t>NOVO </a:t>
            </a:r>
            <a:r>
              <a:rPr lang="hr-HR" sz="8000" i="1" dirty="0" smtClean="0">
                <a:latin typeface="Comic Sans MS" pitchFamily="66" charset="0"/>
              </a:rPr>
              <a:t>– sudjelovanje kao pojedinac ili član skupine u posljednja 4 razreda – </a:t>
            </a:r>
            <a:r>
              <a:rPr lang="hr-HR" sz="8000" b="1" i="1" dirty="0" smtClean="0">
                <a:solidFill>
                  <a:srgbClr val="FF0000"/>
                </a:solidFill>
                <a:latin typeface="Comic Sans MS" pitchFamily="66" charset="0"/>
              </a:rPr>
              <a:t>1 bod </a:t>
            </a:r>
          </a:p>
          <a:p>
            <a:pPr>
              <a:buFontTx/>
              <a:buChar char="-"/>
            </a:pPr>
            <a:endParaRPr lang="hr-HR" sz="6200" i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hr-HR" sz="6200" dirty="0" smtClean="0"/>
          </a:p>
          <a:p>
            <a:pPr marL="624078" indent="-514350">
              <a:buAutoNum type="arabicPeriod"/>
            </a:pPr>
            <a:endParaRPr lang="hr-HR" sz="6200" dirty="0" smtClean="0"/>
          </a:p>
          <a:p>
            <a:pPr marL="624078" indent="-514350">
              <a:buNone/>
            </a:pPr>
            <a:endParaRPr lang="hr-HR" dirty="0" smtClean="0"/>
          </a:p>
          <a:p>
            <a:pPr>
              <a:buFontTx/>
              <a:buChar char="-"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r>
              <a:rPr lang="hr-HR" dirty="0" smtClean="0">
                <a:latin typeface="Baskerville Old Face" pitchFamily="18" charset="0"/>
              </a:rPr>
              <a:t>Vrednovanje rezultata kandidata postignutih na </a:t>
            </a:r>
            <a:r>
              <a:rPr lang="hr-HR" b="1" i="1" dirty="0" smtClean="0">
                <a:latin typeface="Baskerville Old Face" pitchFamily="18" charset="0"/>
              </a:rPr>
              <a:t>sportskim natjecanjima</a:t>
            </a:r>
          </a:p>
          <a:p>
            <a:r>
              <a:rPr lang="hr-HR" dirty="0" smtClean="0">
                <a:solidFill>
                  <a:srgbClr val="7030A0"/>
                </a:solidFill>
                <a:latin typeface="Baskerville Old Face" pitchFamily="18" charset="0"/>
              </a:rPr>
              <a:t>Pravo na dodatne bodove kandidati ostvaruju na temelju službene evidencije o rezultatima održanih natjecanja školskih sportskih društava koju vodi HŠŠS.</a:t>
            </a:r>
          </a:p>
          <a:p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3 BODA </a:t>
            </a:r>
            <a:r>
              <a:rPr lang="hr-HR" dirty="0" smtClean="0">
                <a:latin typeface="Baskerville Old Face" pitchFamily="18" charset="0"/>
              </a:rPr>
              <a:t>– učenici koji su na državnom natjecanju kao članovi ekipe osvojili prvo mjesto ( drugo mjesto – dva boda, treće mjesto 1 bod)  </a:t>
            </a:r>
          </a:p>
          <a:p>
            <a:endParaRPr lang="hr-HR" dirty="0" smtClean="0">
              <a:latin typeface="Baskerville Old Face" pitchFamily="18" charset="0"/>
            </a:endParaRPr>
          </a:p>
          <a:p>
            <a:r>
              <a:rPr lang="hr-HR" dirty="0" smtClean="0">
                <a:latin typeface="Baskerville Old Face" pitchFamily="18" charset="0"/>
              </a:rPr>
              <a:t>POSEBNU POZORNOST OBRATITI NA ROKOVE UPISA SPORTAŠA! – oni su uvijek ranije...</a:t>
            </a:r>
            <a:endParaRPr lang="hr-HR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/>
          </a:bodyPr>
          <a:lstStyle/>
          <a:p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Zašto</a:t>
            </a:r>
            <a:r>
              <a:rPr lang="hr-HR" b="1" dirty="0" smtClean="0">
                <a:solidFill>
                  <a:srgbClr val="FF0000"/>
                </a:solidFill>
                <a:latin typeface="Baskerville Old Face" pitchFamily="18" charset="0"/>
              </a:rPr>
              <a:t> : jer nije svim učenicima jednako omogućeno u cijeloj državi! </a:t>
            </a:r>
          </a:p>
          <a:p>
            <a:r>
              <a:rPr lang="hr-HR" b="1" dirty="0" smtClean="0">
                <a:solidFill>
                  <a:srgbClr val="FF0000"/>
                </a:solidFill>
                <a:latin typeface="Baskerville Old Face" pitchFamily="18" charset="0"/>
              </a:rPr>
              <a:t>Čl.13. </a:t>
            </a:r>
            <a:r>
              <a:rPr lang="hr-HR" b="1" dirty="0" smtClean="0">
                <a:solidFill>
                  <a:srgbClr val="FF0000"/>
                </a:solidFill>
              </a:rPr>
              <a:t>– </a:t>
            </a:r>
            <a:r>
              <a:rPr lang="hr-HR" dirty="0" smtClean="0">
                <a:latin typeface="Baskerville Old Face" pitchFamily="18" charset="0"/>
              </a:rPr>
              <a:t>na temelju </a:t>
            </a:r>
            <a:r>
              <a:rPr lang="hr-HR" b="1" i="1" dirty="0" smtClean="0">
                <a:latin typeface="Baskerville Old Face" pitchFamily="18" charset="0"/>
              </a:rPr>
              <a:t>iznimne darovitosti </a:t>
            </a:r>
            <a:r>
              <a:rPr lang="hr-HR" dirty="0" smtClean="0">
                <a:latin typeface="Baskerville Old Face" pitchFamily="18" charset="0"/>
              </a:rPr>
              <a:t>(a koju će pokazati na provjeri darovitosti koju provodi glazbena ili plasna škola) u pripremni program srednje škole, odnosno u prvi razred srednje glazbene ili plesne škole- može se </a:t>
            </a:r>
            <a:r>
              <a:rPr lang="hr-HR" b="1" i="1" u="sng" dirty="0" smtClean="0">
                <a:solidFill>
                  <a:srgbClr val="7030A0"/>
                </a:solidFill>
                <a:latin typeface="Baskerville Old Face" pitchFamily="18" charset="0"/>
              </a:rPr>
              <a:t>upisati kandidat koji još nije završio  </a:t>
            </a:r>
            <a:r>
              <a:rPr lang="hr-HR" dirty="0" smtClean="0">
                <a:latin typeface="Baskerville Old Face" pitchFamily="18" charset="0"/>
              </a:rPr>
              <a:t>završni razred općeobrazovnog osnovnog obrazovanja!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Baskerville Old Face" pitchFamily="18" charset="0"/>
              </a:rPr>
              <a:t>Nema dodatnih bodova za drugi strani jezik i glazbenu školu!</a:t>
            </a:r>
            <a:endParaRPr lang="hr-HR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i="1" dirty="0" smtClean="0">
                <a:latin typeface="Baskerville Old Face" pitchFamily="18" charset="0"/>
              </a:rPr>
              <a:t>Poseban element vrednovanja kandidata</a:t>
            </a:r>
          </a:p>
          <a:p>
            <a:pPr>
              <a:buNone/>
            </a:pPr>
            <a:endParaRPr lang="hr-HR" sz="3600" b="1" i="1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latin typeface="Baskerville Old Face" pitchFamily="18" charset="0"/>
              </a:rPr>
              <a:t>Kandidati sa zdravstvenim poteškoćama – kandidati koji su osnovno obrazovanje završili po redovitom nastavnom planu i programu -  a kojemu su zdravstvene teškoće utjecale na postizanje rezultata - ostvaruju pravo na </a:t>
            </a:r>
            <a:r>
              <a:rPr lang="hr-HR" b="1" dirty="0" smtClean="0">
                <a:solidFill>
                  <a:srgbClr val="FF0000"/>
                </a:solidFill>
                <a:latin typeface="Baskerville Old Face" pitchFamily="18" charset="0"/>
              </a:rPr>
              <a:t>jedan dodatni bod</a:t>
            </a:r>
            <a:r>
              <a:rPr lang="hr-HR" dirty="0" smtClean="0">
                <a:latin typeface="Baskerville Old Face" pitchFamily="18" charset="0"/>
              </a:rPr>
              <a:t> – koje određuje stručno mišljenje Službe za profesionalno usmjeravanje učenika HZZ </a:t>
            </a:r>
          </a:p>
          <a:p>
            <a:r>
              <a:rPr lang="hr-HR" dirty="0" smtClean="0">
                <a:latin typeface="Baskerville Old Face" pitchFamily="18" charset="0"/>
              </a:rPr>
              <a:t>Za ostvarivanje prava treba se priložiti stručno mišljenje HZZ-a o sposobnostima i motivaciji učenika za – u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pravilu pet, a najmanje tri primjerena oblika obrazovanja (strukovnog – s oznakom programa, umjetničkog ili/i gimnazijskog) –</a:t>
            </a:r>
            <a:r>
              <a:rPr lang="hr-HR" b="1" i="1" dirty="0" smtClean="0">
                <a:latin typeface="Baskerville Old Face" pitchFamily="18" charset="0"/>
              </a:rPr>
              <a:t>na temelju prethodno dostavljene specijalističke medicinske dokumentacije, školski liječnik koji je pratio kandidata tijekom obrazovanja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Zdravstvene teškoće.....</a:t>
            </a:r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Baskerville Old Face" pitchFamily="18" charset="0"/>
              </a:rPr>
              <a:t>kandidati koji žive u otežanim ekonomskim i socijalnim uvjetima koji su mogli utjecati na njegov školski uspjeh:</a:t>
            </a:r>
          </a:p>
          <a:p>
            <a:r>
              <a:rPr lang="hr-HR" b="1" i="1" dirty="0" smtClean="0">
                <a:latin typeface="Baskerville Old Face" pitchFamily="18" charset="0"/>
              </a:rPr>
              <a:t>djeca koja žive s jednim ili oba roditelja s dugotrajnom teškom bolesti, kojima su oba roditelja dugotrajno nezaposlena, koja žive sa samohranim roditeljem ili je jedan od roditelja preminuo</a:t>
            </a:r>
          </a:p>
          <a:p>
            <a:r>
              <a:rPr lang="hr-HR" b="1" i="1" dirty="0" smtClean="0">
                <a:latin typeface="Baskerville Old Face" pitchFamily="18" charset="0"/>
              </a:rPr>
              <a:t>dijete bez roditelja ili odgovarajuće roditeljske skrbi prema zakonu koji uređuje socijalna skrb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Pravo na </a:t>
            </a:r>
            <a:r>
              <a:rPr lang="hr-HR" b="0" i="1" dirty="0" smtClean="0">
                <a:solidFill>
                  <a:srgbClr val="FF0000"/>
                </a:solidFill>
              </a:rPr>
              <a:t>dodatan bod </a:t>
            </a:r>
            <a:r>
              <a:rPr lang="hr-HR" dirty="0" smtClean="0"/>
              <a:t>ostvaruju i...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181689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tx1"/>
                </a:solidFill>
                <a:latin typeface="Comic Sans MS" pitchFamily="66" charset="0"/>
              </a:rPr>
              <a:t>UPISI U 1. RAZRED  SREDNJE ŠKOLE</a:t>
            </a:r>
            <a:endParaRPr lang="hr-HR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772400" cy="4464496"/>
          </a:xfrm>
        </p:spPr>
        <p:txBody>
          <a:bodyPr>
            <a:normAutofit/>
          </a:bodyPr>
          <a:lstStyle/>
          <a:p>
            <a:pPr algn="l"/>
            <a:r>
              <a:rPr lang="hr-HR" b="1" dirty="0" smtClean="0">
                <a:solidFill>
                  <a:schemeClr val="tx1"/>
                </a:solidFill>
              </a:rPr>
              <a:t>Dokumenti:</a:t>
            </a:r>
          </a:p>
          <a:p>
            <a:pPr algn="l"/>
            <a:endParaRPr lang="hr-HR" sz="1000" b="1" dirty="0" smtClean="0">
              <a:solidFill>
                <a:schemeClr val="tx1"/>
              </a:solidFill>
            </a:endParaRPr>
          </a:p>
          <a:p>
            <a:pPr algn="l"/>
            <a:r>
              <a:rPr lang="hr-HR" b="1" i="1" dirty="0" smtClean="0">
                <a:solidFill>
                  <a:schemeClr val="tx1"/>
                </a:solidFill>
              </a:rPr>
              <a:t>- Od prošle godine:  </a:t>
            </a:r>
            <a:r>
              <a:rPr lang="hr-HR" b="1" dirty="0" smtClean="0">
                <a:solidFill>
                  <a:srgbClr val="7030A0"/>
                </a:solidFill>
              </a:rPr>
              <a:t>Pravilnik o elementima i kriterijima za izbor kandidata za upis u 1. razred srednje škole</a:t>
            </a:r>
          </a:p>
          <a:p>
            <a:pPr algn="l"/>
            <a:r>
              <a:rPr lang="hr-HR" b="1" i="1" dirty="0" smtClean="0">
                <a:solidFill>
                  <a:schemeClr val="tx1"/>
                </a:solidFill>
              </a:rPr>
              <a:t>Popis predmeta  </a:t>
            </a:r>
            <a:r>
              <a:rPr lang="hr-HR" dirty="0" smtClean="0">
                <a:solidFill>
                  <a:schemeClr val="tx1"/>
                </a:solidFill>
              </a:rPr>
              <a:t>posebno važnih za upis</a:t>
            </a:r>
          </a:p>
          <a:p>
            <a:pPr lvl="0" algn="l"/>
            <a:r>
              <a:rPr lang="hr-HR" b="1" dirty="0" smtClean="0">
                <a:solidFill>
                  <a:schemeClr val="tx1"/>
                </a:solidFill>
              </a:rPr>
              <a:t>Pratiti stranice</a:t>
            </a:r>
            <a:r>
              <a:rPr lang="hr-HR" dirty="0" smtClean="0">
                <a:solidFill>
                  <a:schemeClr val="tx1"/>
                </a:solidFill>
              </a:rPr>
              <a:t>: </a:t>
            </a:r>
            <a:r>
              <a:rPr lang="hr-HR" b="1" u="sng" dirty="0" smtClean="0">
                <a:solidFill>
                  <a:schemeClr val="tx1"/>
                </a:solidFill>
                <a:hlinkClick r:id="rId3"/>
              </a:rPr>
              <a:t>www.upisi.hr</a:t>
            </a:r>
            <a:r>
              <a:rPr lang="hr-HR" b="1" dirty="0" smtClean="0">
                <a:solidFill>
                  <a:schemeClr val="tx1"/>
                </a:solidFill>
              </a:rPr>
              <a:t> i </a:t>
            </a:r>
            <a:r>
              <a:rPr lang="hr-HR" b="1" u="sng" dirty="0" smtClean="0">
                <a:solidFill>
                  <a:schemeClr val="tx1"/>
                </a:solidFill>
                <a:hlinkClick r:id="rId4"/>
              </a:rPr>
              <a:t>www.mzos.hr</a:t>
            </a:r>
            <a:endParaRPr lang="hr-HR" dirty="0" smtClean="0">
              <a:solidFill>
                <a:schemeClr val="tx1"/>
              </a:solidFill>
            </a:endParaRPr>
          </a:p>
          <a:p>
            <a:pPr algn="l"/>
            <a:endParaRPr lang="hr-HR" dirty="0" smtClean="0">
              <a:solidFill>
                <a:schemeClr val="tx1"/>
              </a:solidFill>
            </a:endParaRPr>
          </a:p>
          <a:p>
            <a:pPr algn="l"/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Baskerville Old Face" pitchFamily="18" charset="0"/>
              </a:rPr>
              <a:t>Liječničku potvrdu o dugotrajnoj težoj bolesti jednog ili oba roditelja</a:t>
            </a:r>
          </a:p>
          <a:p>
            <a:r>
              <a:rPr lang="hr-HR" sz="2800" dirty="0" smtClean="0">
                <a:latin typeface="Baskerville Old Face" pitchFamily="18" charset="0"/>
              </a:rPr>
              <a:t>Potvrdu o nezaposlenosti (HZZ)</a:t>
            </a:r>
          </a:p>
          <a:p>
            <a:r>
              <a:rPr lang="hr-HR" sz="2800" dirty="0" smtClean="0">
                <a:latin typeface="Baskerville Old Face" pitchFamily="18" charset="0"/>
              </a:rPr>
              <a:t>Potvrdu o korištenju socijalne pomoći</a:t>
            </a:r>
          </a:p>
          <a:p>
            <a:r>
              <a:rPr lang="hr-HR" sz="2800" dirty="0" smtClean="0">
                <a:latin typeface="Baskerville Old Face" pitchFamily="18" charset="0"/>
              </a:rPr>
              <a:t>Ispravu iz matice umrlih ili smrtni list</a:t>
            </a:r>
          </a:p>
          <a:p>
            <a:r>
              <a:rPr lang="hr-HR" sz="2800" dirty="0" smtClean="0">
                <a:latin typeface="Baskerville Old Face" pitchFamily="18" charset="0"/>
              </a:rPr>
              <a:t>Potvrdu nadležnog centra za socijalnu skrb ako je kandidat dijete bez roditelja ili odgovarajuće socijalne skrbi)</a:t>
            </a:r>
            <a:endParaRPr lang="hr-HR" sz="2800" dirty="0">
              <a:latin typeface="Baskerville Old Face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Za ostvarivanje prava dodatnog boda potrebno je priložiti: (čl. 20.)</a:t>
            </a:r>
            <a:endParaRPr lang="hr-HR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Baskerville Old Face" pitchFamily="18" charset="0"/>
              </a:rPr>
              <a:t>Kandidat s teškoćama u razvoju je kandidat koji je osnovnu školu završio prema rješenju Ureda državne uprave o primjerenom obliku obrazovanja</a:t>
            </a:r>
          </a:p>
          <a:p>
            <a:r>
              <a:rPr lang="hr-HR" sz="2400" dirty="0" smtClean="0">
                <a:latin typeface="Baskerville Old Face" pitchFamily="18" charset="0"/>
              </a:rPr>
              <a:t>Kandidati se rangiraju na </a:t>
            </a:r>
            <a:r>
              <a:rPr lang="hr-HR" sz="2400" b="1" u="sng" dirty="0" smtClean="0">
                <a:solidFill>
                  <a:srgbClr val="FF0000"/>
                </a:solidFill>
                <a:latin typeface="Baskerville Old Face" pitchFamily="18" charset="0"/>
              </a:rPr>
              <a:t>zasebnim ljestvicama poretka</a:t>
            </a:r>
            <a:r>
              <a:rPr lang="hr-HR" sz="2400" dirty="0" smtClean="0">
                <a:latin typeface="Baskerville Old Face" pitchFamily="18" charset="0"/>
              </a:rPr>
              <a:t>, a temeljem ostvarenog ukupnog broja bodova utvrđenog tijekom postupka vrednovanja – u programima obrazovanja za koje posjeduju stručno mišljenje službe za profesionalno usmjeravanje HZZ-a</a:t>
            </a:r>
          </a:p>
          <a:p>
            <a:r>
              <a:rPr lang="hr-HR" sz="2400" dirty="0" smtClean="0">
                <a:latin typeface="Baskerville Old Face" pitchFamily="18" charset="0"/>
              </a:rPr>
              <a:t>Za ostvarivanje prava, kandidat obavezno prilaže slijedeće dokumente: </a:t>
            </a:r>
            <a:endParaRPr lang="hr-HR" sz="2400" dirty="0">
              <a:latin typeface="Baskerville Old Face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Vrednovanje uspjeha kandidata s teškoćama u razvoju (čl.23)</a:t>
            </a:r>
            <a:endParaRPr lang="hr-H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Baskerville Old Face" pitchFamily="18" charset="0"/>
              </a:rPr>
              <a:t>rješenje ureda</a:t>
            </a:r>
            <a:r>
              <a:rPr lang="hr-HR" dirty="0" smtClean="0">
                <a:latin typeface="Baskerville Old Face" pitchFamily="18" charset="0"/>
              </a:rPr>
              <a:t> državne uprave u županiji odnosno Gradskoga ureda za obrazovanje, kulturu i šport Grada Zagreba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o primjerenom obliku školovanja </a:t>
            </a:r>
            <a:r>
              <a:rPr lang="hr-HR" dirty="0" smtClean="0">
                <a:latin typeface="Baskerville Old Face" pitchFamily="18" charset="0"/>
              </a:rPr>
              <a:t>u osnovnoj školi;</a:t>
            </a:r>
          </a:p>
          <a:p>
            <a:r>
              <a:rPr lang="hr-HR" sz="2400" b="1" dirty="0" smtClean="0">
                <a:latin typeface="Baskerville Old Face" pitchFamily="18" charset="0"/>
              </a:rPr>
              <a:t>stručno mišljenje službe za profesionalno usmjeravanje </a:t>
            </a:r>
            <a:r>
              <a:rPr lang="hr-HR" sz="2400" dirty="0" smtClean="0">
                <a:latin typeface="Baskerville Old Face" pitchFamily="18" charset="0"/>
              </a:rPr>
              <a:t>Hrvatskog zavoda za zapošljavanje o sposobnostima i motivaciji učenika za </a:t>
            </a:r>
            <a:r>
              <a:rPr lang="hr-HR" sz="2400" b="1" i="1" dirty="0" smtClean="0">
                <a:solidFill>
                  <a:srgbClr val="FF0000"/>
                </a:solidFill>
                <a:latin typeface="Baskerville Old Face" pitchFamily="18" charset="0"/>
              </a:rPr>
              <a:t>najmanje tri primjerena programa obrazovanja, u pravilu pet </a:t>
            </a:r>
            <a:r>
              <a:rPr lang="hr-HR" sz="2400" dirty="0" smtClean="0">
                <a:latin typeface="Baskerville Old Face" pitchFamily="18" charset="0"/>
              </a:rPr>
              <a:t>(strukovnoga, umjetničkoga i/ili gimnazijskoga) – koje je izdano na temelju stručnog mišljenja nadležnog školskog liječnika koji je pratio kandidata tijekom prethodnog obrazovanja, a na temelju dostavljene specijalističke medicinske dokumentacije</a:t>
            </a:r>
            <a:endParaRPr lang="hr-HR" sz="2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Kandidati s teškoćama u razvoju – javljaju se </a:t>
            </a:r>
            <a:r>
              <a:rPr lang="hr-HR" dirty="0" smtClean="0">
                <a:solidFill>
                  <a:srgbClr val="FF0000"/>
                </a:solidFill>
              </a:rPr>
              <a:t>Uredu državne uprave </a:t>
            </a:r>
            <a:r>
              <a:rPr lang="hr-HR" dirty="0" smtClean="0"/>
              <a:t>koji im pomaže u odabiru srednje škole – za koju je kandidat dobio mišljenje službe za profesionalno usmjeravanje HZZ!</a:t>
            </a:r>
          </a:p>
          <a:p>
            <a:r>
              <a:rPr lang="hr-HR" dirty="0" smtClean="0">
                <a:solidFill>
                  <a:srgbClr val="7030A0"/>
                </a:solidFill>
              </a:rPr>
              <a:t>Njih upisuje upisno povjerenstvo ureda državne uprave u NISpuSŠ</a:t>
            </a:r>
            <a:r>
              <a:rPr lang="hr-HR" dirty="0" smtClean="0"/>
              <a:t> na zasebnu rang ljestvicu, i to ranije, sukladno s rokovima koji će biti objavljeni!</a:t>
            </a:r>
          </a:p>
          <a:p>
            <a:r>
              <a:rPr lang="hr-HR" i="1" dirty="0" smtClean="0"/>
              <a:t>No ne postoji garancija da će biti upisani baš na taj prvi prioritet koji odrede..</a:t>
            </a:r>
            <a:endParaRPr lang="hr-HR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 za upis: 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r>
              <a:rPr lang="hr-HR" b="1" u="sng" dirty="0" smtClean="0">
                <a:latin typeface="Baskerville Old Face" pitchFamily="18" charset="0"/>
              </a:rPr>
              <a:t>Upis kandidata </a:t>
            </a:r>
            <a:r>
              <a:rPr lang="hr-HR" b="1" dirty="0" smtClean="0">
                <a:latin typeface="Baskerville Old Face" pitchFamily="18" charset="0"/>
              </a:rPr>
              <a:t>na osnovi Nacionalne strategije za uključivanje Roma za razdoblje od 2013. do 2020. godine</a:t>
            </a:r>
            <a:endParaRPr lang="hr-HR" dirty="0" smtClean="0">
              <a:latin typeface="Baskerville Old Face" pitchFamily="18" charset="0"/>
            </a:endParaRPr>
          </a:p>
          <a:p>
            <a:pPr lvl="0"/>
            <a:r>
              <a:rPr lang="hr-HR" dirty="0" smtClean="0">
                <a:latin typeface="Baskerville Old Face" pitchFamily="18" charset="0"/>
              </a:rPr>
              <a:t>Kandidatu za upis koji je pripadnik romske nacionalne manjine,  a živi u uvjetima koji su mogli </a:t>
            </a:r>
            <a:r>
              <a:rPr lang="hr-HR" b="1" i="1" dirty="0" smtClean="0">
                <a:solidFill>
                  <a:srgbClr val="00B050"/>
                </a:solidFill>
                <a:latin typeface="Baskerville Old Face" pitchFamily="18" charset="0"/>
              </a:rPr>
              <a:t>nepovoljno</a:t>
            </a:r>
            <a:r>
              <a:rPr lang="hr-HR" dirty="0" smtClean="0">
                <a:latin typeface="Baskerville Old Face" pitchFamily="18" charset="0"/>
              </a:rPr>
              <a:t> utjecati na njegov uspjeh u osnovnoj školi, dodaju se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dva boda  </a:t>
            </a:r>
            <a:r>
              <a:rPr lang="hr-HR" dirty="0" smtClean="0">
                <a:latin typeface="Baskerville Old Face" pitchFamily="18" charset="0"/>
              </a:rPr>
              <a:t>na ukupan broj bodova</a:t>
            </a:r>
            <a:endParaRPr lang="hr-HR" b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pPr lvl="0"/>
            <a:r>
              <a:rPr lang="hr-HR" dirty="0" smtClean="0">
                <a:latin typeface="Baskerville Old Face" pitchFamily="18" charset="0"/>
              </a:rPr>
              <a:t>No obavezno se prilaže – preporuka Vijeća romske nacionalne manjine odnosno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registrirane Romske udruge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Kada se lista prioriteta </a:t>
            </a:r>
            <a:r>
              <a:rPr lang="hr-HR" b="1" i="1" dirty="0" smtClean="0">
                <a:solidFill>
                  <a:srgbClr val="7030A0"/>
                </a:solidFill>
              </a:rPr>
              <a:t>zaključa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prijavnicu s konačnom listom poretka iz sustava ispisuje razrednik (potpisuje i učenik i roditelj, svaku prijavnicu razrednik kopira i sprema u arhivu škole!) </a:t>
            </a:r>
          </a:p>
          <a:p>
            <a:r>
              <a:rPr lang="hr-HR" dirty="0" smtClean="0"/>
              <a:t>Bit će organiziran dan, i termin ispisivanja prijavnica kada trebate sa učenicima doći u školu </a:t>
            </a:r>
            <a:r>
              <a:rPr lang="hr-HR" b="1" i="1" dirty="0" smtClean="0"/>
              <a:t>(8. srpnja prošle godine)!</a:t>
            </a:r>
          </a:p>
          <a:p>
            <a:r>
              <a:rPr lang="hr-HR" b="1" i="1" dirty="0" smtClean="0"/>
              <a:t>Upisnica – obrazac koji se preuzima na mrežnoj stranici </a:t>
            </a:r>
            <a:r>
              <a:rPr lang="hr-HR" b="1" i="1" dirty="0" smtClean="0">
                <a:hlinkClick r:id="rId2"/>
              </a:rPr>
              <a:t>www.upisi.hr</a:t>
            </a:r>
            <a:r>
              <a:rPr lang="hr-HR" b="1" i="1" dirty="0" smtClean="0"/>
              <a:t> – potpisuje učenik i roditelj – i dostavlja u srednju školu!  (prošle godine između 13. i 17. srpnja) </a:t>
            </a:r>
            <a:endParaRPr lang="hr-HR" b="1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Razlika prijavnica i upisnica</a:t>
            </a:r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Poštivati </a:t>
            </a:r>
            <a:r>
              <a:rPr lang="hr-HR" b="1" i="1" dirty="0" smtClean="0">
                <a:solidFill>
                  <a:srgbClr val="7030A0"/>
                </a:solidFill>
              </a:rPr>
              <a:t>rokove dostave dodatne potrebne dokumentacije</a:t>
            </a:r>
            <a:r>
              <a:rPr lang="hr-HR" dirty="0" smtClean="0"/>
              <a:t> (potvrdu školske medicine, liječničke svjedodžbe rada, ugovor o naukovanju i slično) </a:t>
            </a:r>
          </a:p>
          <a:p>
            <a:endParaRPr lang="hr-HR" dirty="0" smtClean="0"/>
          </a:p>
          <a:p>
            <a:r>
              <a:rPr lang="hr-HR" dirty="0" smtClean="0">
                <a:solidFill>
                  <a:srgbClr val="7030A0"/>
                </a:solidFill>
              </a:rPr>
              <a:t>Programi škola za koje postoje dodatne provjere imaju </a:t>
            </a:r>
            <a:r>
              <a:rPr lang="hr-HR" b="1" i="1" dirty="0" smtClean="0">
                <a:solidFill>
                  <a:srgbClr val="7030A0"/>
                </a:solidFill>
              </a:rPr>
              <a:t>raniji rok prijave</a:t>
            </a:r>
            <a:r>
              <a:rPr lang="hr-HR" dirty="0" smtClean="0">
                <a:solidFill>
                  <a:srgbClr val="7030A0"/>
                </a:solidFill>
              </a:rPr>
              <a:t>!</a:t>
            </a:r>
          </a:p>
          <a:p>
            <a:endParaRPr lang="hr-HR" dirty="0" smtClean="0"/>
          </a:p>
          <a:p>
            <a:r>
              <a:rPr lang="hr-HR" dirty="0" smtClean="0"/>
              <a:t>U drugom upisnom jesenskom roku, moguće je prijaviti samo one obrazovne programe za koje kvota nije ispunjena u ljetnom roku)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Važno! </a:t>
            </a:r>
            <a:endParaRPr lang="hr-H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Kandidat koji se upisuje u programe za koje je posebnim propisima i mjerilima određeno </a:t>
            </a:r>
            <a:r>
              <a:rPr lang="hr-HR" b="1" i="1" dirty="0" smtClean="0">
                <a:solidFill>
                  <a:srgbClr val="7030A0"/>
                </a:solidFill>
              </a:rPr>
              <a:t>obvezno utvrđivanje zdravstvene sposobnosti </a:t>
            </a:r>
            <a:r>
              <a:rPr lang="hr-HR" dirty="0" smtClean="0"/>
              <a:t>– </a:t>
            </a:r>
            <a:r>
              <a:rPr lang="hr-HR" dirty="0" smtClean="0">
                <a:latin typeface="Century Schoolbook" pitchFamily="18" charset="0"/>
              </a:rPr>
              <a:t>pri upisu u te programe obvezno dostavlja: </a:t>
            </a:r>
          </a:p>
          <a:p>
            <a:r>
              <a:rPr lang="hr-HR" dirty="0" smtClean="0">
                <a:latin typeface="Century Schoolbook" pitchFamily="18" charset="0"/>
              </a:rPr>
              <a:t>1) </a:t>
            </a:r>
            <a:r>
              <a:rPr lang="hr-HR" b="1" i="1" dirty="0" smtClean="0">
                <a:solidFill>
                  <a:srgbClr val="7030A0"/>
                </a:solidFill>
                <a:latin typeface="Century Schoolbook" pitchFamily="18" charset="0"/>
              </a:rPr>
              <a:t>potvrdu nadležnoga školskog liječnika o zdravstvenoj sposobnosti kandidata za program</a:t>
            </a:r>
          </a:p>
          <a:p>
            <a:r>
              <a:rPr lang="hr-HR" dirty="0" smtClean="0">
                <a:latin typeface="Century Schoolbook" pitchFamily="18" charset="0"/>
              </a:rPr>
              <a:t>2) </a:t>
            </a:r>
            <a:r>
              <a:rPr lang="hr-HR" b="1" i="1" dirty="0" smtClean="0">
                <a:solidFill>
                  <a:srgbClr val="7030A0"/>
                </a:solidFill>
                <a:latin typeface="Century Schoolbook" pitchFamily="18" charset="0"/>
              </a:rPr>
              <a:t>Liječničku svjedodžbu medicine rada</a:t>
            </a:r>
            <a:endParaRPr lang="hr-HR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Zdravstvena sposobnost kandidata, </a:t>
            </a:r>
            <a:r>
              <a:rPr lang="hr-HR" dirty="0" smtClean="0">
                <a:solidFill>
                  <a:srgbClr val="FF0000"/>
                </a:solidFill>
              </a:rPr>
              <a:t>članak 24.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web stranici će biti objavljeno do kada su djeca u školi! (npr. 10 ili 11h)! 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Organizacija zadnjeg dana</a:t>
            </a:r>
            <a:endParaRPr lang="hr-H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   </a:t>
            </a:r>
            <a:r>
              <a:rPr lang="hr-HR" sz="8000" b="1" i="1" dirty="0" smtClean="0">
                <a:solidFill>
                  <a:srgbClr val="7030A0"/>
                </a:solidFill>
              </a:rPr>
              <a:t>Hvala na pozornosti...</a:t>
            </a:r>
          </a:p>
          <a:p>
            <a:pPr>
              <a:buNone/>
            </a:pPr>
            <a:r>
              <a:rPr lang="hr-HR" sz="8000" b="1" i="1" dirty="0" smtClean="0">
                <a:solidFill>
                  <a:srgbClr val="7030A0"/>
                </a:solidFill>
              </a:rPr>
              <a:t>... i sretno!</a:t>
            </a:r>
            <a:endParaRPr lang="hr-HR" sz="8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hlinkClick r:id="rId2"/>
              </a:rPr>
              <a:t>www.upisi.hr</a:t>
            </a: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3930279" cy="5256584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772400" cy="108012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CILJEVI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2400" cy="39604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r-HR" dirty="0" smtClean="0">
                <a:solidFill>
                  <a:schemeClr val="tx1"/>
                </a:solidFill>
              </a:rPr>
              <a:t>- </a:t>
            </a: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Prijave i upis provode se putem </a:t>
            </a:r>
            <a:r>
              <a:rPr lang="hr-HR" b="1" i="1" dirty="0" smtClean="0">
                <a:solidFill>
                  <a:schemeClr val="tx1"/>
                </a:solidFill>
                <a:latin typeface="Baskerville Old Face" pitchFamily="18" charset="0"/>
              </a:rPr>
              <a:t>Nacionalnog informacijskog sustava prijava i upisa u srednje škole</a:t>
            </a: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 (NISpuSŠ) 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- U svakom upisnom roku kandidat može prijaviti </a:t>
            </a:r>
            <a:r>
              <a:rPr lang="hr-HR" b="1" i="1" dirty="0" smtClean="0">
                <a:solidFill>
                  <a:srgbClr val="92D050"/>
                </a:solidFill>
                <a:latin typeface="Baskerville Old Face" pitchFamily="18" charset="0"/>
              </a:rPr>
              <a:t>najviše 6 odabira programa zanimanja</a:t>
            </a: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</a:p>
          <a:p>
            <a:pPr algn="l"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mijenjanje prioriteta, bolja informiranost  i umreženost </a:t>
            </a:r>
          </a:p>
          <a:p>
            <a:pPr algn="l">
              <a:buFontTx/>
              <a:buChar char="-"/>
            </a:pPr>
            <a:r>
              <a:rPr lang="hr-HR" b="1" i="1" dirty="0" smtClean="0">
                <a:solidFill>
                  <a:srgbClr val="FF0000"/>
                </a:solidFill>
                <a:latin typeface="Baskerville Old Face" pitchFamily="18" charset="0"/>
              </a:rPr>
              <a:t> transparentnost programa</a:t>
            </a:r>
          </a:p>
          <a:p>
            <a:pPr algn="l"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 SŠ – smanjena administracija</a:t>
            </a:r>
          </a:p>
          <a:p>
            <a:pPr algn="l"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OŠ uvid u nastavak obrazovanja svojih učenika</a:t>
            </a:r>
          </a:p>
          <a:p>
            <a:pPr algn="l"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  <a:latin typeface="Baskerville Old Face" pitchFamily="18" charset="0"/>
              </a:rPr>
              <a:t> Roditelji - smanjenje troškova pribavljanja dokumenata, manje hodanja, manje stresa</a:t>
            </a:r>
          </a:p>
          <a:p>
            <a:pPr algn="l">
              <a:buFontTx/>
              <a:buChar char="-"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772400" cy="792087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solidFill>
                  <a:schemeClr val="tx1"/>
                </a:solidFill>
                <a:effectLst/>
              </a:rPr>
              <a:t>Sustav prijave: </a:t>
            </a:r>
            <a:br>
              <a:rPr lang="hr-HR" sz="3600" dirty="0" smtClean="0">
                <a:solidFill>
                  <a:schemeClr val="tx1"/>
                </a:solidFill>
                <a:effectLst/>
              </a:rPr>
            </a:br>
            <a:r>
              <a:rPr lang="hr-HR" sz="3600" dirty="0" smtClean="0">
                <a:solidFill>
                  <a:schemeClr val="tx1"/>
                </a:solidFill>
                <a:effectLst/>
              </a:rPr>
              <a:t>www.upisi.hr </a:t>
            </a:r>
            <a:endParaRPr lang="hr-HR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064896" cy="410445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dirty="0" smtClean="0">
                <a:solidFill>
                  <a:schemeClr val="tx1"/>
                </a:solidFill>
              </a:rPr>
              <a:t>OŠ – točnost podataka u e-matici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</a:rPr>
              <a:t>AAI – elektronički identitet- CARNET </a:t>
            </a:r>
            <a:r>
              <a:rPr lang="hr-HR" b="1" i="1" dirty="0" smtClean="0">
                <a:solidFill>
                  <a:srgbClr val="FF0000"/>
                </a:solidFill>
              </a:rPr>
              <a:t>(</a:t>
            </a:r>
            <a:r>
              <a:rPr lang="hr-HR" b="1" i="1" u="sng" dirty="0" smtClean="0">
                <a:solidFill>
                  <a:srgbClr val="FF0000"/>
                </a:solidFill>
              </a:rPr>
              <a:t>u dogovoru sa razrednicima) 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</a:rPr>
              <a:t>Učenik</a:t>
            </a:r>
          </a:p>
          <a:p>
            <a:pPr marL="514350" indent="-514350" algn="l">
              <a:buAutoNum type="arabicPeriod"/>
            </a:pPr>
            <a:r>
              <a:rPr lang="hr-HR" dirty="0" err="1" smtClean="0">
                <a:solidFill>
                  <a:schemeClr val="tx1"/>
                </a:solidFill>
                <a:hlinkClick r:id="rId2"/>
              </a:rPr>
              <a:t>ime.prezime</a:t>
            </a:r>
            <a:r>
              <a:rPr lang="hr-HR" dirty="0" smtClean="0">
                <a:solidFill>
                  <a:schemeClr val="tx1"/>
                </a:solidFill>
                <a:hlinkClick r:id="rId2"/>
              </a:rPr>
              <a:t>.@</a:t>
            </a:r>
            <a:r>
              <a:rPr lang="hr-HR" dirty="0" err="1" smtClean="0">
                <a:solidFill>
                  <a:schemeClr val="tx1"/>
                </a:solidFill>
                <a:hlinkClick r:id="rId2"/>
              </a:rPr>
              <a:t>skole.hr</a:t>
            </a:r>
            <a:endParaRPr lang="hr-HR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Pita ga broj mobitela – </a:t>
            </a:r>
            <a:r>
              <a:rPr lang="hr-HR" b="1" i="1" dirty="0" smtClean="0">
                <a:solidFill>
                  <a:schemeClr val="tx1"/>
                </a:solidFill>
              </a:rPr>
              <a:t>savjet roditeljima</a:t>
            </a:r>
            <a:r>
              <a:rPr lang="hr-HR" dirty="0" smtClean="0">
                <a:solidFill>
                  <a:schemeClr val="tx1"/>
                </a:solidFill>
              </a:rPr>
              <a:t>: dati svoj broj mobitela</a:t>
            </a:r>
          </a:p>
          <a:p>
            <a:pPr marL="514350" indent="-514350" algn="l">
              <a:buAutoNum type="arabicPeriod"/>
            </a:pPr>
            <a:r>
              <a:rPr lang="hr-HR" b="1" i="1" dirty="0" smtClean="0">
                <a:solidFill>
                  <a:srgbClr val="FF0000"/>
                </a:solidFill>
              </a:rPr>
              <a:t>SMS-om dobiva PIN – jako važno čuvati! </a:t>
            </a:r>
          </a:p>
          <a:p>
            <a:pPr marL="514350" indent="-514350" algn="l"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Prijavljuje programe </a:t>
            </a:r>
          </a:p>
          <a:p>
            <a:pPr marL="514350" indent="-514350" algn="l"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Podatci - E-matica</a:t>
            </a:r>
          </a:p>
          <a:p>
            <a:pPr algn="l"/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93610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chemeClr val="tx1"/>
                </a:solidFill>
                <a:effectLst/>
              </a:rPr>
              <a:t>SLIJED PRIJAVLJIVANJA </a:t>
            </a:r>
            <a:endParaRPr lang="hr-HR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352928" cy="4464496"/>
          </a:xfrm>
        </p:spPr>
        <p:txBody>
          <a:bodyPr>
            <a:normAutofit lnSpcReduction="10000"/>
          </a:bodyPr>
          <a:lstStyle/>
          <a:p>
            <a:pPr marL="514350" indent="-514350" algn="ctr"/>
            <a:r>
              <a:rPr lang="hr-HR" dirty="0" smtClean="0">
                <a:solidFill>
                  <a:schemeClr val="tx1"/>
                </a:solidFill>
                <a:hlinkClick r:id="rId2"/>
              </a:rPr>
              <a:t>www.upisi.hr</a:t>
            </a:r>
            <a:r>
              <a:rPr lang="hr-HR" dirty="0" smtClean="0">
                <a:solidFill>
                  <a:schemeClr val="tx1"/>
                </a:solidFill>
              </a:rPr>
              <a:t> – </a:t>
            </a:r>
            <a:r>
              <a:rPr lang="hr-HR" b="1" i="1" dirty="0" smtClean="0">
                <a:solidFill>
                  <a:schemeClr val="tx1"/>
                </a:solidFill>
                <a:latin typeface="Comic Sans MS" pitchFamily="66" charset="0"/>
              </a:rPr>
              <a:t>STRANICA JOŠ NIJE AKTIVNA</a:t>
            </a:r>
            <a:r>
              <a:rPr lang="hr-HR" dirty="0" smtClean="0">
                <a:solidFill>
                  <a:schemeClr val="tx1"/>
                </a:solidFill>
                <a:latin typeface="Comic Sans MS" pitchFamily="66" charset="0"/>
              </a:rPr>
              <a:t>!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-korisničko ime i lozinka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-otvara županije – odabrati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-otvara popis škola (karta, adresa)-odabrati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-otvara programe-odabrati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</a:t>
            </a:r>
            <a:r>
              <a:rPr lang="hr-HR" dirty="0" smtClean="0">
                <a:solidFill>
                  <a:srgbClr val="FF0000"/>
                </a:solidFill>
              </a:rPr>
              <a:t>provjeriti svoje podatke i ocjene – E matica</a:t>
            </a:r>
          </a:p>
          <a:p>
            <a:pPr marL="514350" indent="-514350" algn="ctr"/>
            <a:r>
              <a:rPr lang="hr-HR" dirty="0" smtClean="0">
                <a:solidFill>
                  <a:schemeClr val="tx1"/>
                </a:solidFill>
              </a:rPr>
              <a:t>-lista prioriteta: 1.,2., 3.,.. i plasman po školama</a:t>
            </a:r>
          </a:p>
          <a:p>
            <a:pPr marL="514350" indent="-514350" algn="ctr"/>
            <a:r>
              <a:rPr lang="hr-HR" b="1" dirty="0" smtClean="0">
                <a:solidFill>
                  <a:schemeClr val="accent2"/>
                </a:solidFill>
              </a:rPr>
              <a:t>Program sam smješta na najbolje mjesto, ako je ostvaren 1. prioritet, ostale briše ...</a:t>
            </a:r>
          </a:p>
          <a:p>
            <a:pPr marL="514350" indent="-514350" algn="l"/>
            <a:endParaRPr lang="hr-H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ELEMENTI I KRITERIJI ZA </a:t>
            </a:r>
            <a:b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</a:br>
            <a: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UPIS U I. RAZRED </a:t>
            </a:r>
            <a:b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</a:br>
            <a: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SREDNJE ŠKOLE </a:t>
            </a:r>
            <a:br>
              <a:rPr lang="hr-HR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</a:br>
            <a:r>
              <a:rPr lang="hr-HR" sz="4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šk. god. 2016./17.</a:t>
            </a:r>
          </a:p>
          <a:p>
            <a:pPr algn="ctr"/>
            <a:r>
              <a:rPr lang="hr-HR" sz="4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Zajednički, dodatan, i posebni element</a:t>
            </a:r>
            <a:endParaRPr lang="hr-HR" sz="4800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hr-HR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prosjeci svih zaključnih ocjena svih nastavnih predmeta na dvije decimale od V.-VIII. r.</a:t>
            </a:r>
            <a:r>
              <a:rPr lang="hr-H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r-HR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(max. 20 bodova)</a:t>
            </a:r>
          </a:p>
          <a:p>
            <a:pPr>
              <a:buNone/>
              <a:defRPr/>
            </a:pPr>
            <a:endParaRPr lang="hr-HR" sz="2400" b="1" i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hr-HR" sz="31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strukovne škole (trogodišnje):</a:t>
            </a:r>
            <a:r>
              <a:rPr lang="hr-HR" sz="3100" dirty="0" smtClean="0">
                <a:latin typeface="Baskerville Old Face" pitchFamily="18" charset="0"/>
              </a:rPr>
              <a:t> vrednuju se još i zaključne ocjene VII. i VIII. r. iz hrvatskog jezika, matematike i prvog stranog jezika </a:t>
            </a:r>
            <a:r>
              <a:rPr lang="hr-HR" sz="31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(max. 50 bodova);</a:t>
            </a:r>
            <a:r>
              <a:rPr lang="hr-HR" sz="3100" dirty="0" smtClean="0">
                <a:latin typeface="Baskerville Old Face" pitchFamily="18" charset="0"/>
              </a:rPr>
              <a:t>  </a:t>
            </a:r>
            <a:r>
              <a:rPr lang="hr-HR" sz="31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potrebna liječnička svjedođžba medicine rada; za obrte ugovor o naukovanju – novo e-Naukovanje – www.minpo.hr</a:t>
            </a:r>
          </a:p>
          <a:p>
            <a:pPr>
              <a:buFontTx/>
              <a:buNone/>
              <a:defRPr/>
            </a:pPr>
            <a:endParaRPr lang="hr-HR" sz="3100" dirty="0" smtClean="0"/>
          </a:p>
          <a:p>
            <a:pPr>
              <a:defRPr/>
            </a:pPr>
            <a:r>
              <a:rPr lang="hr-HR" sz="31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gimnazije i četverogodišnje škole:</a:t>
            </a:r>
            <a:r>
              <a:rPr lang="hr-HR" sz="3100" dirty="0" smtClean="0">
                <a:latin typeface="Baskerville Old Face" pitchFamily="18" charset="0"/>
              </a:rPr>
              <a:t> vrednuju se još i zaključne ocjene VII. i VIII. r. iz hrvatskog jezika, matematike i prvog stranog jezika te triju nastavnih predmeta (dva propisana </a:t>
            </a:r>
            <a:r>
              <a:rPr lang="hr-HR" sz="3100" i="1" dirty="0" smtClean="0">
                <a:latin typeface="Baskerville Old Face" pitchFamily="18" charset="0"/>
              </a:rPr>
              <a:t>Popisom predmeta posebno važnih za upis</a:t>
            </a:r>
            <a:r>
              <a:rPr lang="hr-HR" sz="3100" b="1" i="1" dirty="0" smtClean="0">
                <a:solidFill>
                  <a:srgbClr val="FF0000"/>
                </a:solidFill>
                <a:latin typeface="Baskerville Old Face" pitchFamily="18" charset="0"/>
              </a:rPr>
              <a:t>,  jedan samostalno određuje škola</a:t>
            </a:r>
            <a:r>
              <a:rPr lang="hr-HR" sz="3100" dirty="0" smtClean="0">
                <a:latin typeface="Baskerville Old Face" pitchFamily="18" charset="0"/>
              </a:rPr>
              <a:t>) </a:t>
            </a:r>
            <a:r>
              <a:rPr lang="hr-HR" sz="31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askerville Old Face" pitchFamily="18" charset="0"/>
              </a:rPr>
              <a:t>(max. 80 bodova)</a:t>
            </a:r>
            <a:endParaRPr lang="hr-HR" sz="3100" b="1" i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buFontTx/>
              <a:buNone/>
              <a:defRPr/>
            </a:pPr>
            <a:endParaRPr lang="hr-HR" sz="3100" dirty="0" smtClean="0"/>
          </a:p>
          <a:p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Zajednički element</a:t>
            </a:r>
            <a:endParaRPr lang="hr-H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Uvedeno prošle šk. godine! </a:t>
            </a:r>
          </a:p>
          <a:p>
            <a:r>
              <a:rPr lang="hr-HR" dirty="0" smtClean="0"/>
              <a:t>Dosadašnjim računanjem bodova, pri upisu u srednju školu, u istom su se položaju nalazili </a:t>
            </a:r>
            <a:r>
              <a:rPr lang="hr-HR" b="1" dirty="0" smtClean="0">
                <a:solidFill>
                  <a:srgbClr val="FF0000"/>
                </a:solidFill>
              </a:rPr>
              <a:t>odlikaši s prosjecima 5,00 i oni s </a:t>
            </a:r>
            <a:r>
              <a:rPr lang="hr-HR" b="1" dirty="0" smtClean="0">
                <a:solidFill>
                  <a:srgbClr val="FF0000"/>
                </a:solidFill>
              </a:rPr>
              <a:t>4,5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Kako? - </a:t>
            </a:r>
            <a:r>
              <a:rPr lang="hr-HR" b="1" u="sng" dirty="0" smtClean="0"/>
              <a:t>Prosjeci svih zaključnih ocjena svih nastavnih predmeta na dvije decimale u posljednja četiri razreda osnovnoga </a:t>
            </a:r>
            <a:r>
              <a:rPr lang="hr-HR" b="1" u="sng" dirty="0" smtClean="0"/>
              <a:t>obrazovanja</a:t>
            </a:r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latin typeface="Baskerville Old Face" pitchFamily="18" charset="0"/>
              </a:rPr>
              <a:t>Uzimaju se u obzir </a:t>
            </a:r>
            <a:r>
              <a:rPr lang="hr-HR" b="1" i="1" dirty="0" smtClean="0">
                <a:latin typeface="Baskerville Old Face" pitchFamily="18" charset="0"/>
              </a:rPr>
              <a:t>sve  četiri  godine  </a:t>
            </a:r>
            <a:r>
              <a:rPr lang="hr-HR" dirty="0" smtClean="0">
                <a:latin typeface="Baskerville Old Face" pitchFamily="18" charset="0"/>
              </a:rPr>
              <a:t>jer se tako nagrađuje kontinuirani trud i rad učenika!</a:t>
            </a:r>
          </a:p>
          <a:p>
            <a:r>
              <a:rPr lang="hr-HR" dirty="0" smtClean="0">
                <a:latin typeface="Baskerville Old Face" pitchFamily="18" charset="0"/>
              </a:rPr>
              <a:t>motivira ih se na rad </a:t>
            </a:r>
            <a:r>
              <a:rPr lang="hr-HR" b="1" i="1" u="sng" dirty="0" smtClean="0">
                <a:solidFill>
                  <a:srgbClr val="7030A0"/>
                </a:solidFill>
                <a:latin typeface="Baskerville Old Face" pitchFamily="18" charset="0"/>
              </a:rPr>
              <a:t>u petom i šestom razredu,</a:t>
            </a:r>
            <a:r>
              <a:rPr lang="hr-HR" dirty="0" smtClean="0">
                <a:latin typeface="Baskerville Old Face" pitchFamily="18" charset="0"/>
              </a:rPr>
              <a:t> a ne samo zadnja dva razreda kako je do sada bio slučaj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Razlika odlikaša i odlikaša!</a:t>
            </a:r>
            <a:endParaRPr lang="hr-H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</TotalTime>
  <Words>1801</Words>
  <Application>Microsoft Office PowerPoint</Application>
  <PresentationFormat>On-screen Show (4:3)</PresentationFormat>
  <Paragraphs>142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Gomilanje</vt:lpstr>
      <vt:lpstr>Idemo u srednju!!!</vt:lpstr>
      <vt:lpstr>UPISI U 1. RAZRED  SREDNJE ŠKOLE</vt:lpstr>
      <vt:lpstr>www.upisi.hr </vt:lpstr>
      <vt:lpstr>CILJEVI</vt:lpstr>
      <vt:lpstr>Sustav prijave:  www.upisi.hr </vt:lpstr>
      <vt:lpstr>SLIJED PRIJAVLJIVANJA </vt:lpstr>
      <vt:lpstr>Slide 7</vt:lpstr>
      <vt:lpstr>Zajednički element</vt:lpstr>
      <vt:lpstr>Razlika odlikaša i odlikaša!</vt:lpstr>
      <vt:lpstr>Dodatni element vrednovanja</vt:lpstr>
      <vt:lpstr>Članak 4.</vt:lpstr>
      <vt:lpstr>Minimalni bodovni prag</vt:lpstr>
      <vt:lpstr>Slide 13</vt:lpstr>
      <vt:lpstr>Slide 14</vt:lpstr>
      <vt:lpstr>Slide 15</vt:lpstr>
      <vt:lpstr>Nema dodatnih bodova za drugi strani jezik i glazbenu školu!</vt:lpstr>
      <vt:lpstr>Slide 17</vt:lpstr>
      <vt:lpstr>Zdravstvene teškoće.....</vt:lpstr>
      <vt:lpstr>Pravo na dodatan bod ostvaruju i...</vt:lpstr>
      <vt:lpstr>Za ostvarivanje prava dodatnog boda potrebno je priložiti: (čl. 20.)</vt:lpstr>
      <vt:lpstr>Vrednovanje uspjeha kandidata s teškoćama u razvoju (čl.23)</vt:lpstr>
      <vt:lpstr>Slide 22</vt:lpstr>
      <vt:lpstr>Važno za upis: </vt:lpstr>
      <vt:lpstr>Slide 24</vt:lpstr>
      <vt:lpstr>Razlika prijavnica i upisnica</vt:lpstr>
      <vt:lpstr>Važno! </vt:lpstr>
      <vt:lpstr>Zdravstvena sposobnost kandidata, članak 24.</vt:lpstr>
      <vt:lpstr>Organizacija zadnjeg dana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UPISI U 1. RAZRED  SREDNJE ŠKOLE</dc:title>
  <dc:creator>Slavica</dc:creator>
  <cp:lastModifiedBy>pedagog</cp:lastModifiedBy>
  <cp:revision>57</cp:revision>
  <dcterms:created xsi:type="dcterms:W3CDTF">2013-02-10T16:50:20Z</dcterms:created>
  <dcterms:modified xsi:type="dcterms:W3CDTF">2016-04-27T10:43:01Z</dcterms:modified>
</cp:coreProperties>
</file>