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0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66" d="100"/>
          <a:sy n="66" d="100"/>
        </p:scale>
        <p:origin x="178" y="-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987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12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http://curdsandkimchi.blogspot.com/2011/07/nursery-rhymes-youll-never-sing-again.html" TargetMode="External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hyperlink" Target="http://ilac.commons.gc.cuny.edu/2012/01/23/pedagogy-workshop-service-to-others/greatjob/" TargetMode="External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hyperlink" Target="http://sherifenley.blogspot.com/2016/10/i-finally-got-one-black-sheep-ancestor.htm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commons.wikimedia.org/wiki/File:Cartoon_Border_Collie.png" TargetMode="External"/><Relationship Id="rId18" Type="http://schemas.openxmlformats.org/officeDocument/2006/relationships/hyperlink" Target="https://creativecommons.org/licenses/by-nc/3.0/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pngimg.com/download/43166" TargetMode="External"/><Relationship Id="rId12" Type="http://schemas.openxmlformats.org/officeDocument/2006/relationships/image" Target="../media/image8.png"/><Relationship Id="rId17" Type="http://schemas.openxmlformats.org/officeDocument/2006/relationships/hyperlink" Target="http://www.pngall.com/pig-png" TargetMode="External"/><Relationship Id="rId2" Type="http://schemas.openxmlformats.org/officeDocument/2006/relationships/audio" Target="../media/media3.m4a"/><Relationship Id="rId16" Type="http://schemas.openxmlformats.org/officeDocument/2006/relationships/image" Target="../media/image10.png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11" Type="http://schemas.openxmlformats.org/officeDocument/2006/relationships/hyperlink" Target="https://openclipart.org/detail/17683/cartoon-cat-by-lemmling" TargetMode="External"/><Relationship Id="rId5" Type="http://schemas.openxmlformats.org/officeDocument/2006/relationships/hyperlink" Target="http://henry-design.deviantart.com/art/Happy-Farm-Landscape-310568622" TargetMode="External"/><Relationship Id="rId15" Type="http://schemas.openxmlformats.org/officeDocument/2006/relationships/hyperlink" Target="https://pixabay.com/en/sheep-black-wool-farm-animal-lamb-312776/" TargetMode="External"/><Relationship Id="rId10" Type="http://schemas.openxmlformats.org/officeDocument/2006/relationships/image" Target="../media/image7.png"/><Relationship Id="rId19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hyperlink" Target="https://pixabay.com/en/woman-mother-adult-people-smiling-158140/" TargetMode="Externa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publicdomainpictures.net/view-image.php?image=30853&amp;picture=basic-red-heart&amp;large=1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g"/><Relationship Id="rId5" Type="http://schemas.openxmlformats.org/officeDocument/2006/relationships/hyperlink" Target="http://pngimg.com/download/43166" TargetMode="External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hyperlink" Target="https://pixabay.com/en/sheep-black-wool-farm-animal-lamb-312776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hyperlink" Target="http://www.bethsnotesplus.com/2012/01/baa-baa-black-sheep.html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hyperlink" Target="https://pixabay.com/id/tas-karung-goni-brown-barang-156120/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woman-mother-adult-people-smiling-158140/" TargetMode="External"/><Relationship Id="rId13" Type="http://schemas.openxmlformats.org/officeDocument/2006/relationships/hyperlink" Target="https://creativecommons.org/licenses/by-nc-nd/3.0/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hyperlink" Target="http://www.bethsnotesplus.com/2012/01/baa-baa-black-sheep.html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://pngimg.com/download/43166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2.png"/><Relationship Id="rId10" Type="http://schemas.openxmlformats.org/officeDocument/2006/relationships/hyperlink" Target="https://pixabay.com/en/sheep-black-wool-farm-animal-lamb-312776/" TargetMode="External"/><Relationship Id="rId4" Type="http://schemas.openxmlformats.org/officeDocument/2006/relationships/image" Target="../media/image15.jpeg"/><Relationship Id="rId9" Type="http://schemas.openxmlformats.org/officeDocument/2006/relationships/image" Target="../media/image9.png"/><Relationship Id="rId1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E362070-691D-44DB-98D4-BC61774B0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0FE6CC7-B2DD-4D6D-886B-7BBBDBE3F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504" y="758951"/>
            <a:ext cx="7319175" cy="3374931"/>
          </a:xfrm>
        </p:spPr>
        <p:txBody>
          <a:bodyPr>
            <a:normAutofit/>
          </a:bodyPr>
          <a:lstStyle/>
          <a:p>
            <a:r>
              <a:rPr lang="hr-HR" dirty="0"/>
              <a:t>BA-BA-BLACK SHEEP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7A4B22B-C91E-465F-B15F-D212A61872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504" y="4455620"/>
            <a:ext cx="7321946" cy="1143000"/>
          </a:xfrm>
        </p:spPr>
        <p:txBody>
          <a:bodyPr>
            <a:normAutofit/>
          </a:bodyPr>
          <a:lstStyle/>
          <a:p>
            <a:r>
              <a:rPr lang="hr-HR"/>
              <a:t>UNIT 4, LESSON 3</a:t>
            </a:r>
          </a:p>
        </p:txBody>
      </p:sp>
      <p:pic>
        <p:nvPicPr>
          <p:cNvPr id="5" name="Slika 4" descr="Slika na kojoj se prikazuje soba&#10;&#10;Opis je automatski generiran">
            <a:extLst>
              <a:ext uri="{FF2B5EF4-FFF2-40B4-BE49-F238E27FC236}">
                <a16:creationId xmlns:a16="http://schemas.microsoft.com/office/drawing/2014/main" id="{5823A207-8C09-4A57-9738-A7332FDC5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0973" y="1790485"/>
            <a:ext cx="2758331" cy="2758331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A7EFE9C-DAE7-4ECA-BDB2-34E2534B8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8251" y="4294753"/>
            <a:ext cx="71323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2DB1480-5B24-4B37-B70E-C74945DD9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Audiozapis 6">
            <a:hlinkClick r:id="" action="ppaction://media"/>
            <a:extLst>
              <a:ext uri="{FF2B5EF4-FFF2-40B4-BE49-F238E27FC236}">
                <a16:creationId xmlns:a16="http://schemas.microsoft.com/office/drawing/2014/main" id="{BF88179A-7F62-4EE2-894D-F9B4326C3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60"/>
    </mc:Choice>
    <mc:Fallback xmlns="">
      <p:transition spd="slow" advTm="29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Slika 4" descr="Slika na kojoj se prikazuje crtež&#10;&#10;Opis je automatski generiran">
            <a:extLst>
              <a:ext uri="{FF2B5EF4-FFF2-40B4-BE49-F238E27FC236}">
                <a16:creationId xmlns:a16="http://schemas.microsoft.com/office/drawing/2014/main" id="{7D5669EF-69B2-49EC-83C3-8D58747E7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00306" y="643467"/>
            <a:ext cx="7391388" cy="5050225"/>
          </a:xfrm>
          <a:prstGeom prst="rect">
            <a:avLst/>
          </a:prstGeom>
        </p:spPr>
      </p:pic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BEE803C8-9048-47E2-BF04-C81A3332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2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1"/>
    </mc:Choice>
    <mc:Fallback>
      <p:transition spd="slow" advTm="11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6EE3E31-559A-4CD8-B3EF-430614EF5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9999" y="399982"/>
            <a:ext cx="4813072" cy="3029016"/>
          </a:xfrm>
        </p:spPr>
        <p:txBody>
          <a:bodyPr>
            <a:normAutofit/>
          </a:bodyPr>
          <a:lstStyle/>
          <a:p>
            <a:r>
              <a:rPr lang="hr-HR" sz="6600" dirty="0"/>
              <a:t>WHAT COLOUR IS THE SHEEP</a:t>
            </a:r>
            <a:r>
              <a:rPr lang="hr-HR" sz="6800" dirty="0"/>
              <a:t>?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05C9395-048F-4CF9-BB94-536E5888C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3970" y="4404907"/>
            <a:ext cx="4829101" cy="1162222"/>
          </a:xfrm>
        </p:spPr>
        <p:txBody>
          <a:bodyPr>
            <a:noAutofit/>
          </a:bodyPr>
          <a:lstStyle/>
          <a:p>
            <a:r>
              <a:rPr lang="hr-HR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IT’S BLACK.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A15AB4B-B523-4214-B9FD-A8C70858F6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7467"/>
          <a:stretch/>
        </p:blipFill>
        <p:spPr>
          <a:xfrm>
            <a:off x="633999" y="640081"/>
            <a:ext cx="5462001" cy="505415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58549" y="4371149"/>
            <a:ext cx="45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Audiozapis 5">
            <a:hlinkClick r:id="" action="ppaction://media"/>
            <a:extLst>
              <a:ext uri="{FF2B5EF4-FFF2-40B4-BE49-F238E27FC236}">
                <a16:creationId xmlns:a16="http://schemas.microsoft.com/office/drawing/2014/main" id="{C4C0B822-E7D6-40AA-8B00-98F46E67C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15"/>
    </mc:Choice>
    <mc:Fallback xmlns="">
      <p:transition spd="slow" advTm="50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soba, spavaća soba&#10;&#10;Opis je automatski generiran">
            <a:extLst>
              <a:ext uri="{FF2B5EF4-FFF2-40B4-BE49-F238E27FC236}">
                <a16:creationId xmlns:a16="http://schemas.microsoft.com/office/drawing/2014/main" id="{D5F1E012-276C-4C92-88D1-F3DADC1D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12333" y="-37808"/>
            <a:ext cx="12191999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CEDC878-E165-4B65-8DA0-8E32B2BE6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86" y="933637"/>
            <a:ext cx="2674620" cy="9081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r-HR" sz="3600" dirty="0">
                <a:solidFill>
                  <a:schemeClr val="tx1"/>
                </a:solidFill>
              </a:rPr>
              <a:t>A MASTER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4B14317-CD75-4103-83E4-648F3B6A8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7759" y="1056902"/>
            <a:ext cx="2845724" cy="7357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r-HR" sz="3600" dirty="0"/>
              <a:t>A </a:t>
            </a:r>
            <a:r>
              <a:rPr lang="hr-HR" sz="3600" dirty="0">
                <a:latin typeface="+mj-lt"/>
              </a:rPr>
              <a:t>DAME</a:t>
            </a:r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lika 7" descr="Slika na kojoj se prikazuje igračka&#10;&#10;Opis je automatski generiran">
            <a:extLst>
              <a:ext uri="{FF2B5EF4-FFF2-40B4-BE49-F238E27FC236}">
                <a16:creationId xmlns:a16="http://schemas.microsoft.com/office/drawing/2014/main" id="{42DAFB1A-BE63-4B27-A182-F27A4CB80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02232" y="2049256"/>
            <a:ext cx="3024073" cy="4708716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803A5FF9-EE6A-4A4A-8A2D-82FB5F11BF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895171" y="2421524"/>
            <a:ext cx="2105891" cy="4211782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6A568232-2AF8-48AA-9CCE-79CF45DF94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468172" y="3429000"/>
            <a:ext cx="784860" cy="1231153"/>
          </a:xfrm>
          <a:prstGeom prst="rect">
            <a:avLst/>
          </a:prstGeom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5D0F35FA-1F69-413A-9DB9-68C4AEF80B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419927" y="4256894"/>
            <a:ext cx="2462949" cy="2542399"/>
          </a:xfrm>
          <a:prstGeom prst="rect">
            <a:avLst/>
          </a:prstGeom>
        </p:spPr>
      </p:pic>
      <p:pic>
        <p:nvPicPr>
          <p:cNvPr id="32" name="Slika 31" descr="Slika na kojoj se prikazuje sat&#10;&#10;Opis je automatski generiran">
            <a:extLst>
              <a:ext uri="{FF2B5EF4-FFF2-40B4-BE49-F238E27FC236}">
                <a16:creationId xmlns:a16="http://schemas.microsoft.com/office/drawing/2014/main" id="{03E9D8ED-64B9-42C9-88A7-710A76CA06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4643179" y="4527415"/>
            <a:ext cx="2143100" cy="2292767"/>
          </a:xfrm>
          <a:prstGeom prst="rect">
            <a:avLst/>
          </a:prstGeom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9B3389F3-6773-4304-A240-0022D0CBA1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776539" y="3272455"/>
            <a:ext cx="1164083" cy="1138959"/>
          </a:xfrm>
          <a:prstGeom prst="rect">
            <a:avLst/>
          </a:prstGeom>
        </p:spPr>
      </p:pic>
      <p:sp>
        <p:nvSpPr>
          <p:cNvPr id="35" name="TekstniOkvir 34">
            <a:extLst>
              <a:ext uri="{FF2B5EF4-FFF2-40B4-BE49-F238E27FC236}">
                <a16:creationId xmlns:a16="http://schemas.microsoft.com/office/drawing/2014/main" id="{BADF9106-5D0B-46CA-8641-AB51B330FE97}"/>
              </a:ext>
            </a:extLst>
          </p:cNvPr>
          <p:cNvSpPr txBox="1"/>
          <p:nvPr/>
        </p:nvSpPr>
        <p:spPr>
          <a:xfrm>
            <a:off x="9007229" y="4702676"/>
            <a:ext cx="9333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/>
              <a:t> </a:t>
            </a:r>
            <a:r>
              <a:rPr lang="hr-HR" sz="900" dirty="0">
                <a:hlinkClick r:id="rId18" tooltip="https://creativecommons.org/licenses/by-nc/3.0/"/>
              </a:rPr>
              <a:t>CC BY-NC</a:t>
            </a:r>
            <a:endParaRPr lang="hr-HR" sz="900" dirty="0"/>
          </a:p>
        </p:txBody>
      </p:sp>
      <p:pic>
        <p:nvPicPr>
          <p:cNvPr id="11" name="Audiozapis 10">
            <a:hlinkClick r:id="" action="ppaction://media"/>
            <a:extLst>
              <a:ext uri="{FF2B5EF4-FFF2-40B4-BE49-F238E27FC236}">
                <a16:creationId xmlns:a16="http://schemas.microsoft.com/office/drawing/2014/main" id="{694C8967-E658-48C9-8B1C-2B9B667BE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3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10"/>
    </mc:Choice>
    <mc:Fallback>
      <p:transition spd="slow" advTm="69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igračka&#10;&#10;Opis je automatski generiran">
            <a:extLst>
              <a:ext uri="{FF2B5EF4-FFF2-40B4-BE49-F238E27FC236}">
                <a16:creationId xmlns:a16="http://schemas.microsoft.com/office/drawing/2014/main" id="{3941FC47-C0A4-4D38-8C53-F274A5CCD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9375" y="1321122"/>
            <a:ext cx="3024073" cy="4708716"/>
          </a:xfrm>
          <a:prstGeom prst="rect">
            <a:avLst/>
          </a:prstGeom>
        </p:spPr>
      </p:pic>
      <p:pic>
        <p:nvPicPr>
          <p:cNvPr id="6" name="Slika 5" descr="Slika na kojoj se prikazuje crtež&#10;&#10;Opis je automatski generiran">
            <a:extLst>
              <a:ext uri="{FF2B5EF4-FFF2-40B4-BE49-F238E27FC236}">
                <a16:creationId xmlns:a16="http://schemas.microsoft.com/office/drawing/2014/main" id="{BEC350BC-157C-4EDC-A40B-766891A6F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103739" y="2679350"/>
            <a:ext cx="1992261" cy="1992261"/>
          </a:xfrm>
          <a:prstGeom prst="rect">
            <a:avLst/>
          </a:prstGeom>
        </p:spPr>
      </p:pic>
      <p:pic>
        <p:nvPicPr>
          <p:cNvPr id="7" name="Slika 6" descr="Slika na kojoj se prikazuje sat&#10;&#10;Opis je automatski generiran">
            <a:extLst>
              <a:ext uri="{FF2B5EF4-FFF2-40B4-BE49-F238E27FC236}">
                <a16:creationId xmlns:a16="http://schemas.microsoft.com/office/drawing/2014/main" id="{2A506AC9-9CE1-481D-90C8-66473D6988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858327" y="3429000"/>
            <a:ext cx="2143100" cy="2292767"/>
          </a:xfrm>
          <a:prstGeom prst="rect">
            <a:avLst/>
          </a:prstGeom>
        </p:spPr>
      </p:pic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092F2C26-0B9A-49AD-9680-7A936F0B1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8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67"/>
    </mc:Choice>
    <mc:Fallback>
      <p:transition spd="slow" advTm="22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sjedenje, stol, smeđe, hrana&#10;&#10;Opis je automatski generiran">
            <a:extLst>
              <a:ext uri="{FF2B5EF4-FFF2-40B4-BE49-F238E27FC236}">
                <a16:creationId xmlns:a16="http://schemas.microsoft.com/office/drawing/2014/main" id="{42159BCC-6EA7-4DBD-99A6-99A8E6C937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4090" b="14932"/>
          <a:stretch/>
        </p:blipFill>
        <p:spPr>
          <a:xfrm>
            <a:off x="-7661" y="0"/>
            <a:ext cx="12192031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2BB70C-3B10-43FF-83F9-C064151F9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0"/>
            <a:ext cx="12188952" cy="1942924"/>
          </a:xfrm>
          <a:prstGeom prst="rect">
            <a:avLst/>
          </a:prstGeom>
          <a:gradFill>
            <a:gsLst>
              <a:gs pos="29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7DA7F5F-0935-4D40-9081-869536A64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6667" y="3429000"/>
            <a:ext cx="3343137" cy="1280161"/>
          </a:xfrm>
        </p:spPr>
        <p:txBody>
          <a:bodyPr anchor="ctr">
            <a:noAutofit/>
          </a:bodyPr>
          <a:lstStyle/>
          <a:p>
            <a:pPr algn="r"/>
            <a:r>
              <a:rPr lang="hr-HR" sz="8800" b="1" dirty="0">
                <a:solidFill>
                  <a:srgbClr val="FFFFFF"/>
                </a:solidFill>
              </a:rPr>
              <a:t>WOOL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1097280"/>
            <a:ext cx="11887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21FF648-687D-4B69-BB17-1F9649EF8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6400798"/>
            <a:ext cx="12188952" cy="457201"/>
          </a:xfrm>
          <a:prstGeom prst="rect">
            <a:avLst/>
          </a:prstGeom>
          <a:gradFill>
            <a:gsLst>
              <a:gs pos="66000">
                <a:srgbClr val="000000">
                  <a:alpha val="20000"/>
                </a:srgbClr>
              </a:gs>
              <a:gs pos="1400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14D17A53-7B66-43A7-ACFB-40E728AF7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3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86"/>
    </mc:Choice>
    <mc:Fallback>
      <p:transition spd="slow" advTm="32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7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42282AB-C42A-4A41-B209-ECDBB4B05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8013" y="639098"/>
            <a:ext cx="4813072" cy="3571186"/>
          </a:xfrm>
        </p:spPr>
        <p:txBody>
          <a:bodyPr>
            <a:normAutofit/>
          </a:bodyPr>
          <a:lstStyle/>
          <a:p>
            <a:r>
              <a:rPr lang="hr-HR" dirty="0"/>
              <a:t>A LITTLE  BOY</a:t>
            </a:r>
          </a:p>
        </p:txBody>
      </p:sp>
      <p:pic>
        <p:nvPicPr>
          <p:cNvPr id="1030" name="Picture 6" descr="Poor Little Child Illustrations, Royalty-Free Vector Graphics ...">
            <a:extLst>
              <a:ext uri="{FF2B5EF4-FFF2-40B4-BE49-F238E27FC236}">
                <a16:creationId xmlns:a16="http://schemas.microsoft.com/office/drawing/2014/main" id="{7D1ADAA2-F70C-4CD6-B504-AEEA4B7F6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7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3" name="Straight Connector 76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58549" y="4371149"/>
            <a:ext cx="45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Rectangle 78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DAB5D0E9-3CD8-4CDA-A6CC-40697648E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5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24"/>
    </mc:Choice>
    <mc:Fallback>
      <p:transition spd="slow" advTm="38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241F883-0451-4535-AA46-D22259D76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540" y="4919241"/>
            <a:ext cx="2912765" cy="1500721"/>
          </a:xfrm>
        </p:spPr>
        <p:txBody>
          <a:bodyPr>
            <a:normAutofit fontScale="90000"/>
          </a:bodyPr>
          <a:lstStyle/>
          <a:p>
            <a:r>
              <a:rPr lang="hr-HR" sz="6000" dirty="0"/>
              <a:t>MASTER</a:t>
            </a:r>
            <a:br>
              <a:rPr lang="hr-HR" sz="6000" dirty="0"/>
            </a:br>
            <a:r>
              <a:rPr lang="hr-HR" sz="6000" dirty="0"/>
              <a:t>        1</a:t>
            </a:r>
          </a:p>
        </p:txBody>
      </p:sp>
      <p:pic>
        <p:nvPicPr>
          <p:cNvPr id="7" name="Slika 6" descr="Slika na kojoj se prikazuje na zatvorenom, sjedenje, stol, bijelo&#10;&#10;Opis je automatski generiran">
            <a:extLst>
              <a:ext uri="{FF2B5EF4-FFF2-40B4-BE49-F238E27FC236}">
                <a16:creationId xmlns:a16="http://schemas.microsoft.com/office/drawing/2014/main" id="{5CAF8526-EB70-4EDD-9559-011068D55B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" b="21120"/>
          <a:stretch/>
        </p:blipFill>
        <p:spPr>
          <a:xfrm>
            <a:off x="88336" y="43496"/>
            <a:ext cx="4007175" cy="4242816"/>
          </a:xfrm>
          <a:prstGeom prst="rect">
            <a:avLst/>
          </a:prstGeom>
        </p:spPr>
      </p:pic>
      <p:pic>
        <p:nvPicPr>
          <p:cNvPr id="5" name="Slika 4" descr="Slika na kojoj se prikazuje na zatvorenom, sjedenje, stol, bijelo&#10;&#10;Opis je automatski generiran">
            <a:extLst>
              <a:ext uri="{FF2B5EF4-FFF2-40B4-BE49-F238E27FC236}">
                <a16:creationId xmlns:a16="http://schemas.microsoft.com/office/drawing/2014/main" id="{361B41AA-8C8E-4888-9881-0263721735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1" b="20996"/>
          <a:stretch/>
        </p:blipFill>
        <p:spPr>
          <a:xfrm>
            <a:off x="4095513" y="-1890"/>
            <a:ext cx="4000972" cy="4242815"/>
          </a:xfrm>
          <a:prstGeom prst="rect">
            <a:avLst/>
          </a:prstGeom>
        </p:spPr>
      </p:pic>
      <p:pic>
        <p:nvPicPr>
          <p:cNvPr id="6" name="Slika 5" descr="Slika na kojoj se prikazuje na zatvorenom, sjedenje, stol, bijelo&#10;&#10;Opis je automatski generiran">
            <a:extLst>
              <a:ext uri="{FF2B5EF4-FFF2-40B4-BE49-F238E27FC236}">
                <a16:creationId xmlns:a16="http://schemas.microsoft.com/office/drawing/2014/main" id="{564106B6-BB68-48F1-8156-F940F3EE42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" b="21120"/>
          <a:stretch/>
        </p:blipFill>
        <p:spPr>
          <a:xfrm>
            <a:off x="8184824" y="2"/>
            <a:ext cx="4007175" cy="424281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Podnaslov 7">
            <a:extLst>
              <a:ext uri="{FF2B5EF4-FFF2-40B4-BE49-F238E27FC236}">
                <a16:creationId xmlns:a16="http://schemas.microsoft.com/office/drawing/2014/main" id="{323DCD90-D26A-41C5-906A-A22E0E57C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2607" y="4691299"/>
            <a:ext cx="2126783" cy="957902"/>
          </a:xfrm>
        </p:spPr>
        <p:txBody>
          <a:bodyPr>
            <a:noAutofit/>
          </a:bodyPr>
          <a:lstStyle/>
          <a:p>
            <a:r>
              <a:rPr lang="hr-HR" sz="5400" dirty="0">
                <a:latin typeface="+mj-lt"/>
              </a:rPr>
              <a:t>DAME</a:t>
            </a:r>
          </a:p>
          <a:p>
            <a:endParaRPr lang="hr-HR" sz="5400" dirty="0">
              <a:latin typeface="+mj-lt"/>
            </a:endParaRPr>
          </a:p>
          <a:p>
            <a:r>
              <a:rPr lang="hr-HR" sz="5400" dirty="0">
                <a:latin typeface="+mj-lt"/>
              </a:rPr>
              <a:t>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3BA52BDE-A558-408E-B5C5-CF7694CA0A64}"/>
              </a:ext>
            </a:extLst>
          </p:cNvPr>
          <p:cNvSpPr txBox="1"/>
          <p:nvPr/>
        </p:nvSpPr>
        <p:spPr>
          <a:xfrm>
            <a:off x="5732664" y="5546483"/>
            <a:ext cx="492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5400" dirty="0">
                <a:latin typeface="+mj-lt"/>
              </a:rPr>
              <a:t>2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7ED2D0E-CF6B-41F0-9ACB-5661B18DCE15}"/>
              </a:ext>
            </a:extLst>
          </p:cNvPr>
          <p:cNvSpPr txBox="1"/>
          <p:nvPr/>
        </p:nvSpPr>
        <p:spPr>
          <a:xfrm>
            <a:off x="8473272" y="4730388"/>
            <a:ext cx="3718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dirty="0">
                <a:latin typeface="+mj-lt"/>
              </a:rPr>
              <a:t>LITTLE BOY</a:t>
            </a:r>
          </a:p>
          <a:p>
            <a:r>
              <a:rPr lang="hr-HR" sz="5400" dirty="0">
                <a:latin typeface="+mj-lt"/>
              </a:rPr>
              <a:t>         3</a:t>
            </a:r>
          </a:p>
        </p:txBody>
      </p:sp>
      <p:pic>
        <p:nvPicPr>
          <p:cNvPr id="13" name="Audiozapis 12">
            <a:hlinkClick r:id="" action="ppaction://media"/>
            <a:extLst>
              <a:ext uri="{FF2B5EF4-FFF2-40B4-BE49-F238E27FC236}">
                <a16:creationId xmlns:a16="http://schemas.microsoft.com/office/drawing/2014/main" id="{1D9BC23E-60B6-4F7E-8101-EA7ACB185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54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18"/>
    </mc:Choice>
    <mc:Fallback>
      <p:transition spd="slow" advTm="69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8" grpId="0" build="p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46EFD048-3CFD-4A0F-84F7-84E9FFA6B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0" y="4645152"/>
            <a:ext cx="10533149" cy="1143000"/>
          </a:xfrm>
        </p:spPr>
        <p:txBody>
          <a:bodyPr>
            <a:normAutofit fontScale="92500"/>
          </a:bodyPr>
          <a:lstStyle/>
          <a:p>
            <a:r>
              <a:rPr lang="hr-HR" b="1" dirty="0"/>
              <a:t>A MASTER     A DAME     A  BLACK      A LITTLE              WOOL</a:t>
            </a:r>
          </a:p>
          <a:p>
            <a:r>
              <a:rPr lang="hr-HR" b="1" dirty="0"/>
              <a:t>                                          SHEEP          BOY  </a:t>
            </a:r>
          </a:p>
        </p:txBody>
      </p:sp>
      <p:pic>
        <p:nvPicPr>
          <p:cNvPr id="4" name="Slika 3" descr="Slika na kojoj se prikazuje igračka&#10;&#10;Opis je automatski generiran">
            <a:extLst>
              <a:ext uri="{FF2B5EF4-FFF2-40B4-BE49-F238E27FC236}">
                <a16:creationId xmlns:a16="http://schemas.microsoft.com/office/drawing/2014/main" id="{15926E56-EFD8-44CF-8112-790158789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65073" y="1105488"/>
            <a:ext cx="2290291" cy="356616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06AD078-0104-42ED-9854-A80027D978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355333" y="1522280"/>
            <a:ext cx="1488050" cy="2976100"/>
          </a:xfrm>
          <a:prstGeom prst="rect">
            <a:avLst/>
          </a:prstGeom>
        </p:spPr>
      </p:pic>
      <p:pic>
        <p:nvPicPr>
          <p:cNvPr id="6" name="Slika 5" descr="Slika na kojoj se prikazuje sat&#10;&#10;Opis je automatski generiran">
            <a:extLst>
              <a:ext uri="{FF2B5EF4-FFF2-40B4-BE49-F238E27FC236}">
                <a16:creationId xmlns:a16="http://schemas.microsoft.com/office/drawing/2014/main" id="{BB91A99F-30B0-459D-965E-A9A8C29A49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036757" y="2566201"/>
            <a:ext cx="1874646" cy="2005565"/>
          </a:xfrm>
          <a:prstGeom prst="rect">
            <a:avLst/>
          </a:prstGeom>
        </p:spPr>
      </p:pic>
      <p:pic>
        <p:nvPicPr>
          <p:cNvPr id="8" name="Slika 7" descr="Slika na kojoj se prikazuje sjedenje, stol, smeđe, hrana&#10;&#10;Opis je automatski generiran">
            <a:extLst>
              <a:ext uri="{FF2B5EF4-FFF2-40B4-BE49-F238E27FC236}">
                <a16:creationId xmlns:a16="http://schemas.microsoft.com/office/drawing/2014/main" id="{FB40F8E8-CA5E-4C9C-8E48-0B850D5D45E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t="14090" b="14932"/>
          <a:stretch/>
        </p:blipFill>
        <p:spPr>
          <a:xfrm>
            <a:off x="9157491" y="3044344"/>
            <a:ext cx="2599169" cy="1462029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F74B37CB-2241-4DCC-A31F-A95DA22044F5}"/>
              </a:ext>
            </a:extLst>
          </p:cNvPr>
          <p:cNvSpPr txBox="1"/>
          <p:nvPr/>
        </p:nvSpPr>
        <p:spPr>
          <a:xfrm>
            <a:off x="9391232" y="6657945"/>
            <a:ext cx="280076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r-HR" sz="700">
                <a:solidFill>
                  <a:srgbClr val="FFFFFF"/>
                </a:solidFill>
                <a:hlinkClick r:id="rId12" tooltip="http://www.bethsnotesplus.com/2012/01/baa-baa-black-sheep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 fotografija</a:t>
            </a:r>
            <a:r>
              <a:rPr lang="hr-HR" sz="700">
                <a:solidFill>
                  <a:srgbClr val="FFFFFF"/>
                </a:solidFill>
              </a:rPr>
              <a:t> korisnika Nepoznat autor: licenca </a:t>
            </a:r>
            <a:r>
              <a:rPr lang="hr-HR" sz="700">
                <a:solidFill>
                  <a:srgbClr val="FFFFFF"/>
                </a:solidFill>
                <a:hlinkClick r:id="rId13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hr-HR" sz="700">
              <a:solidFill>
                <a:srgbClr val="FFFFFF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C6E55BE-DE89-481D-8859-DC8B7227BC36}"/>
              </a:ext>
            </a:extLst>
          </p:cNvPr>
          <p:cNvSpPr txBox="1"/>
          <p:nvPr/>
        </p:nvSpPr>
        <p:spPr>
          <a:xfrm>
            <a:off x="728133" y="118533"/>
            <a:ext cx="5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A6AFA666-5469-4A28-B02C-E7ABC9CEEF22}"/>
              </a:ext>
            </a:extLst>
          </p:cNvPr>
          <p:cNvSpPr txBox="1"/>
          <p:nvPr/>
        </p:nvSpPr>
        <p:spPr>
          <a:xfrm>
            <a:off x="0" y="237067"/>
            <a:ext cx="12141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DRAW AND COPY IN YOUR NOTEBOOK. (NACRTAJ I PREPIŠI U PISANKU.)</a:t>
            </a:r>
          </a:p>
        </p:txBody>
      </p:sp>
      <p:pic>
        <p:nvPicPr>
          <p:cNvPr id="2050" name="Picture 2" descr="Poor Little Child Illustrations, Royalty-Free Vector Graphics ...">
            <a:extLst>
              <a:ext uri="{FF2B5EF4-FFF2-40B4-BE49-F238E27FC236}">
                <a16:creationId xmlns:a16="http://schemas.microsoft.com/office/drawing/2014/main" id="{8A4B0FE0-0F85-4927-A478-FE0FE697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643" y="2137658"/>
            <a:ext cx="2223848" cy="222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C7B311E6-94CF-4649-89FF-1E2544047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8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51"/>
    </mc:Choice>
    <mc:Fallback>
      <p:transition spd="slow" advTm="2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19252E-9066-4693-BBBE-9B30558AC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3"/>
            <a:ext cx="10058400" cy="1143000"/>
          </a:xfrm>
        </p:spPr>
        <p:txBody>
          <a:bodyPr>
            <a:normAutofit/>
          </a:bodyPr>
          <a:lstStyle/>
          <a:p>
            <a:r>
              <a:rPr lang="hr-HR" sz="6600" dirty="0"/>
              <a:t>OPEN YOUR BOOK. PAGE 53.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E92F561-CA12-4690-AAA7-8A48B11E6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2286000"/>
            <a:ext cx="10058400" cy="1143000"/>
          </a:xfrm>
        </p:spPr>
        <p:txBody>
          <a:bodyPr>
            <a:normAutofit/>
          </a:bodyPr>
          <a:lstStyle/>
          <a:p>
            <a:r>
              <a:rPr lang="hr-HR" sz="4600" dirty="0"/>
              <a:t>  5  LISTEN AND SING</a:t>
            </a:r>
          </a:p>
        </p:txBody>
      </p:sp>
      <p:pic>
        <p:nvPicPr>
          <p:cNvPr id="8" name="Audiozapis 7">
            <a:hlinkClick r:id="" action="ppaction://media"/>
            <a:extLst>
              <a:ext uri="{FF2B5EF4-FFF2-40B4-BE49-F238E27FC236}">
                <a16:creationId xmlns:a16="http://schemas.microsoft.com/office/drawing/2014/main" id="{B32B5E7C-7167-4294-B721-7724E4D9A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3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09"/>
    </mc:Choice>
    <mc:Fallback>
      <p:transition spd="slow" advTm="39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Univers Condense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Univers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85</Words>
  <Application>Microsoft Office PowerPoint</Application>
  <PresentationFormat>Široki zaslon</PresentationFormat>
  <Paragraphs>22</Paragraphs>
  <Slides>10</Slides>
  <Notes>0</Notes>
  <HiddenSlides>0</HiddenSlides>
  <MMClips>10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4" baseType="lpstr">
      <vt:lpstr>Calibri</vt:lpstr>
      <vt:lpstr>Univers</vt:lpstr>
      <vt:lpstr>Univers Condensed</vt:lpstr>
      <vt:lpstr>RetrospectVTI</vt:lpstr>
      <vt:lpstr>BA-BA-BLACK SHEEP</vt:lpstr>
      <vt:lpstr>WHAT COLOUR IS THE SHEEP?</vt:lpstr>
      <vt:lpstr>A MASTER</vt:lpstr>
      <vt:lpstr>PowerPoint prezentacija</vt:lpstr>
      <vt:lpstr>WOOL</vt:lpstr>
      <vt:lpstr>A LITTLE  BOY</vt:lpstr>
      <vt:lpstr>MASTER         1</vt:lpstr>
      <vt:lpstr>PowerPoint prezentacija</vt:lpstr>
      <vt:lpstr>OPEN YOUR BOOK. PAGE 53.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BA-BA-BLACK SHEEP</dc:title>
  <dc:creator>Greta Šegulić</dc:creator>
  <cp:lastModifiedBy>Greta Šegulić</cp:lastModifiedBy>
  <cp:revision>5</cp:revision>
  <dcterms:created xsi:type="dcterms:W3CDTF">2020-04-16T06:26:33Z</dcterms:created>
  <dcterms:modified xsi:type="dcterms:W3CDTF">2020-04-16T08:05:09Z</dcterms:modified>
</cp:coreProperties>
</file>