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71A32-9E52-49D0-A67F-66299C6DE757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285F1B-DCD1-4408-9154-92CD177CBEBE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685787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93FD4-8F83-4EF7-AC3F-0DC0388986B0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069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49672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0272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459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9401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7671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0595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266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698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461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1353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92713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DAD0F-81D2-4132-BE06-8424FD7E72D4}" type="datetimeFigureOut">
              <a:rPr lang="hr-HR" smtClean="0"/>
              <a:t>6.5.2020.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1E84B-B47C-46BC-89D3-DE22AB8883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6579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OŠ Draganići u vremenu od 11. do 24. svibnja 2020.</a:t>
            </a:r>
          </a:p>
          <a:p>
            <a:r>
              <a:rPr lang="hr-HR" dirty="0" smtClean="0"/>
              <a:t>Ravnateljica Marica Jurčić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2426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7.Izvođenje nastavnog procesa: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MJEŠOVITI MODEL NASTAVE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kombinacija nastave posredstvom IKT-a za učenike koji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ostaju kod kuće i nastave uživo za učenike koji borave u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školi</a:t>
            </a:r>
          </a:p>
          <a:p>
            <a:pPr marL="0" indent="0">
              <a:buNone/>
            </a:pPr>
            <a:r>
              <a:rPr lang="hr-HR" dirty="0" smtClean="0"/>
              <a:t>   - Nastavu u školi sinkronizirati sa sadržajima Škole na trećem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- objava sadržaja Škole na trećem bit će poznata barem 3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</a:t>
            </a:r>
            <a:r>
              <a:rPr lang="hr-HR" dirty="0" smtClean="0"/>
              <a:t> dana </a:t>
            </a:r>
            <a:r>
              <a:rPr lang="hr-HR" dirty="0" smtClean="0"/>
              <a:t>prije radi pripremanja učitelja</a:t>
            </a:r>
          </a:p>
          <a:p>
            <a:pPr marL="0" indent="0">
              <a:buNone/>
            </a:pPr>
            <a:r>
              <a:rPr lang="hr-HR" dirty="0" smtClean="0"/>
              <a:t>   - Isti sadržaji, isti ishodi nastave</a:t>
            </a:r>
            <a:r>
              <a:rPr lang="hr-HR" dirty="0" smtClean="0"/>
              <a:t>, slični </a:t>
            </a:r>
            <a:r>
              <a:rPr lang="hr-HR" dirty="0" smtClean="0"/>
              <a:t>i primjereni zadaci (Preporuke)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53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r-HR" dirty="0" smtClean="0"/>
              <a:t>8. Vrednovanje i ocjenjivanje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Upute za vrednovanje MZO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prednost formativnom vrednovanju ( vrednovanje za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učenje i kao učenje)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Davanje povratnih informacija učenicima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- </a:t>
            </a:r>
            <a:r>
              <a:rPr lang="hr-HR" dirty="0" smtClean="0">
                <a:solidFill>
                  <a:srgbClr val="FF0000"/>
                </a:solidFill>
              </a:rPr>
              <a:t>USMJERENOST NA ONO ŠTO JE BITNO</a:t>
            </a:r>
          </a:p>
          <a:p>
            <a:pPr marL="0" indent="0">
              <a:buNone/>
            </a:pPr>
            <a:r>
              <a:rPr lang="hr-HR" dirty="0" smtClean="0"/>
              <a:t>    - Zaključna ocjena iz svakog predmeta : ocjene prije </a:t>
            </a:r>
            <a:r>
              <a:rPr lang="hr-HR" dirty="0" err="1" smtClean="0"/>
              <a:t>Corone</a:t>
            </a:r>
            <a:r>
              <a:rPr lang="hr-HR" dirty="0" smtClean="0"/>
              <a:t> +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ocjene iz nastave na daljinu + nastava po mješovitom modelu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( A+B+A ; A+B+B)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254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Zaključak: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- praćenje i evaluacija ovog mješovitog modela tijekom </a:t>
            </a:r>
            <a:r>
              <a:rPr lang="hr-HR" dirty="0" smtClean="0"/>
              <a:t>sljedeća 2 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tjedna</a:t>
            </a:r>
          </a:p>
          <a:p>
            <a:pPr marL="0" indent="0">
              <a:buNone/>
            </a:pPr>
            <a:r>
              <a:rPr lang="hr-HR" dirty="0" smtClean="0"/>
              <a:t>  </a:t>
            </a:r>
            <a:r>
              <a:rPr lang="hr-HR" dirty="0" smtClean="0"/>
              <a:t>- </a:t>
            </a:r>
            <a:r>
              <a:rPr lang="hr-HR" dirty="0" smtClean="0"/>
              <a:t>preporuke za daljnji </a:t>
            </a:r>
            <a:r>
              <a:rPr lang="hr-HR" dirty="0" smtClean="0"/>
              <a:t>rad </a:t>
            </a:r>
            <a:r>
              <a:rPr lang="hr-HR" dirty="0" smtClean="0"/>
              <a:t>,ovisno o epidemiološkoj situaciji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3734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4.Pomoćnici </a:t>
            </a:r>
            <a:r>
              <a:rPr lang="hr-HR" dirty="0" smtClean="0"/>
              <a:t>u nastavi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Uključuju se u onim odjelima gdje su učenici s TUR</a:t>
            </a:r>
          </a:p>
          <a:p>
            <a:r>
              <a:rPr lang="hr-HR" dirty="0" smtClean="0"/>
              <a:t>NEPOSREDNI KOTAKT- preporuka je da nose maske, poštivanje higijenskih navika</a:t>
            </a:r>
          </a:p>
          <a:p>
            <a:r>
              <a:rPr lang="hr-HR" dirty="0" smtClean="0"/>
              <a:t>Ubrajaju se u ukupan broj osoba</a:t>
            </a:r>
          </a:p>
          <a:p>
            <a:r>
              <a:rPr lang="hr-HR" dirty="0" smtClean="0"/>
              <a:t>Kontaktirati nadležnog školskog liječnika u svezi uključivanja učenika u školu</a:t>
            </a:r>
          </a:p>
          <a:p>
            <a:r>
              <a:rPr lang="hr-HR" dirty="0" smtClean="0"/>
              <a:t>Učenik koji nije u RN ,a ima PUN , uključuje se u školu u zasebnom prostoru za nastavu na daljinu 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3056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5.Obaveze učiteljica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Učitelji/</a:t>
            </a:r>
            <a:r>
              <a:rPr lang="hr-HR" dirty="0" err="1" smtClean="0"/>
              <a:t>ce</a:t>
            </a:r>
            <a:r>
              <a:rPr lang="hr-HR" dirty="0" smtClean="0"/>
              <a:t>  </a:t>
            </a:r>
            <a:r>
              <a:rPr lang="hr-HR" dirty="0" smtClean="0"/>
              <a:t>s kroničnim bolestima- konzultirati se sa svojim liječnikom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Svaki dan prije dolaska na posao mjeriti temperaturu i voditi evidenciju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U slučaju pojave temperature obavijestiti svog liječnika-bolovanje i ravnateljicu radi organizacije zamjene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Nikako </a:t>
            </a:r>
            <a:r>
              <a:rPr lang="hr-HR" dirty="0" smtClean="0"/>
              <a:t>se ne smije  dolaziti </a:t>
            </a:r>
            <a:r>
              <a:rPr lang="hr-HR" dirty="0" smtClean="0"/>
              <a:t>u školu sa simptomima!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477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Ishodište:</a:t>
            </a:r>
          </a:p>
          <a:p>
            <a:pPr marL="0" indent="0">
              <a:buNone/>
            </a:pPr>
            <a:r>
              <a:rPr lang="hr-HR" dirty="0" smtClean="0"/>
              <a:t>  1. Upute HZJZ od 29.4.2020.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2. Preporuke za organizaciju rada u razrednoj nastavi i upute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za vrednovanje i ocjenjivanje u mješovitom modelu nastave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MZO, 30. </a:t>
            </a:r>
            <a:r>
              <a:rPr lang="hr-HR" dirty="0" smtClean="0"/>
              <a:t>4.2020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3. Često postavljena pitanja u svezi s povratkom učenika u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škole , MZO od 4.5.2020. </a:t>
            </a:r>
            <a:endParaRPr lang="hr-HR" dirty="0"/>
          </a:p>
        </p:txBody>
      </p:sp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1.Upute </a:t>
            </a:r>
            <a:r>
              <a:rPr lang="hr-HR" dirty="0" smtClean="0"/>
              <a:t>za organizaciju nastave s uspostavom </a:t>
            </a:r>
            <a:br>
              <a:rPr lang="hr-HR" dirty="0" smtClean="0"/>
            </a:br>
            <a:r>
              <a:rPr lang="hr-HR" dirty="0"/>
              <a:t> </a:t>
            </a:r>
            <a:r>
              <a:rPr lang="hr-HR" dirty="0" smtClean="0"/>
              <a:t>  III. Faze reaktivacije od 11. 5.2020.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007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2.HODOGRAM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1.Pročitati detaljno i pozorno prethodna 3 dokumenta</a:t>
            </a:r>
          </a:p>
          <a:p>
            <a:r>
              <a:rPr lang="hr-HR" dirty="0" smtClean="0"/>
              <a:t>2.Upoznati roditelje s glavnim smjernicama uvođenja mješovitog tipa nastave od 11.5.2020. – Obavijest za roditelje na web stranici i u komunikacijskom kanalu za svaki pojedini razred</a:t>
            </a:r>
          </a:p>
          <a:p>
            <a:r>
              <a:rPr lang="hr-HR" dirty="0" smtClean="0"/>
              <a:t>3.Prikupljanje informacija o učenicima koji prema smjernicama zadovoljavaju kriterije za povratak u školu</a:t>
            </a:r>
          </a:p>
          <a:p>
            <a:r>
              <a:rPr lang="hr-HR" dirty="0" smtClean="0"/>
              <a:t>4.Prikupljanje potpisanih Izjava RODITELJA ( prethodno ih upoznati sa sadržajem preko weba i kom. kanala )</a:t>
            </a:r>
          </a:p>
          <a:p>
            <a:pPr marL="0" indent="0">
              <a:buNone/>
            </a:pPr>
            <a:r>
              <a:rPr lang="hr-HR" dirty="0" smtClean="0">
                <a:solidFill>
                  <a:srgbClr val="FF0000"/>
                </a:solidFill>
              </a:rPr>
              <a:t> </a:t>
            </a:r>
            <a:r>
              <a:rPr lang="hr-HR" dirty="0" smtClean="0">
                <a:solidFill>
                  <a:srgbClr val="FF0000"/>
                </a:solidFill>
              </a:rPr>
              <a:t>  </a:t>
            </a:r>
            <a:r>
              <a:rPr lang="hr-HR" dirty="0" smtClean="0">
                <a:solidFill>
                  <a:srgbClr val="FF0000"/>
                </a:solidFill>
              </a:rPr>
              <a:t>rok: četvrtak 7.5.2020. do 12,00 sati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5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3.Provedbeni </a:t>
            </a:r>
            <a:r>
              <a:rPr lang="hr-HR" dirty="0" smtClean="0"/>
              <a:t>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r-HR" dirty="0" smtClean="0"/>
              <a:t> 1. različito vrijeme </a:t>
            </a:r>
            <a:r>
              <a:rPr lang="hr-HR" dirty="0" smtClean="0"/>
              <a:t>dolaska u školu i početka </a:t>
            </a:r>
            <a:r>
              <a:rPr lang="hr-HR" dirty="0" smtClean="0"/>
              <a:t>nastave: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2. razred - </a:t>
            </a:r>
            <a:r>
              <a:rPr lang="hr-HR" dirty="0" smtClean="0"/>
              <a:t>7,50 </a:t>
            </a:r>
            <a:r>
              <a:rPr lang="hr-HR" dirty="0" smtClean="0"/>
              <a:t>sati, glavni </a:t>
            </a:r>
            <a:r>
              <a:rPr lang="hr-HR" dirty="0" smtClean="0"/>
              <a:t>ulaz, početak nastave u 8,00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3. razred – </a:t>
            </a:r>
            <a:r>
              <a:rPr lang="hr-HR" dirty="0" smtClean="0"/>
              <a:t>8,00 </a:t>
            </a:r>
            <a:r>
              <a:rPr lang="hr-HR" dirty="0" smtClean="0"/>
              <a:t>sati , glavni </a:t>
            </a:r>
            <a:r>
              <a:rPr lang="hr-HR" dirty="0" smtClean="0"/>
              <a:t>ulaz, početak nastave u 8,10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4. razred – </a:t>
            </a:r>
            <a:r>
              <a:rPr lang="hr-HR" dirty="0" smtClean="0"/>
              <a:t>8,10 </a:t>
            </a:r>
            <a:r>
              <a:rPr lang="hr-HR" dirty="0" smtClean="0"/>
              <a:t>sati , ulaz kod sportske </a:t>
            </a:r>
            <a:r>
              <a:rPr lang="hr-HR" dirty="0" smtClean="0"/>
              <a:t>dvorane, početak nastave u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                    </a:t>
            </a:r>
            <a:r>
              <a:rPr lang="hr-HR" dirty="0" smtClean="0"/>
              <a:t>8,20</a:t>
            </a:r>
            <a:endParaRPr lang="hr-HR" dirty="0" smtClean="0"/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1. razred – </a:t>
            </a:r>
            <a:r>
              <a:rPr lang="hr-HR" dirty="0" smtClean="0"/>
              <a:t>8,20 </a:t>
            </a:r>
            <a:r>
              <a:rPr lang="hr-HR" dirty="0" smtClean="0"/>
              <a:t>sati, glavni </a:t>
            </a:r>
            <a:r>
              <a:rPr lang="hr-HR" dirty="0" err="1" smtClean="0"/>
              <a:t>ulaz,početak</a:t>
            </a:r>
            <a:r>
              <a:rPr lang="hr-HR" dirty="0" smtClean="0"/>
              <a:t> nastave u 8,30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Učenike svakog razrednog odjela dočekuje njihova učiteljica kod ulaza i odvodi u predviđenu prostoriju gdje će boraviti u školi, pri tom vrši dezinficiranje ruku </a:t>
            </a:r>
            <a:r>
              <a:rPr lang="hr-HR" dirty="0" smtClean="0"/>
              <a:t>učenika.</a:t>
            </a:r>
          </a:p>
          <a:p>
            <a:pPr marL="0" indent="0">
              <a:buNone/>
            </a:pPr>
            <a:r>
              <a:rPr lang="hr-HR" dirty="0" smtClean="0"/>
              <a:t>Do utvrđenog vremena dolaska učenika u školu, te tijekom njihova  boravka u školi, školska zgrada će biti zaključana. Ulazak roditelja i drugih osoba nije dozvoljen.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71241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2. Vremenska organizacija</a:t>
            </a:r>
          </a:p>
          <a:p>
            <a:pPr marL="0" indent="0">
              <a:buNone/>
            </a:pPr>
            <a:r>
              <a:rPr lang="hr-HR" dirty="0" smtClean="0"/>
              <a:t>- različit raspored malih odmora</a:t>
            </a:r>
          </a:p>
          <a:p>
            <a:pPr>
              <a:buFontTx/>
              <a:buChar char="-"/>
            </a:pPr>
            <a:r>
              <a:rPr lang="hr-HR" dirty="0" smtClean="0"/>
              <a:t>različito vrijeme za veliki odmor</a:t>
            </a:r>
          </a:p>
          <a:p>
            <a:pPr>
              <a:buFontTx/>
              <a:buChar char="-"/>
            </a:pPr>
            <a:r>
              <a:rPr lang="hr-HR" dirty="0" smtClean="0"/>
              <a:t>odmori se provode u učionicama ili vani</a:t>
            </a:r>
          </a:p>
          <a:p>
            <a:pPr>
              <a:buFontTx/>
              <a:buChar char="-"/>
            </a:pPr>
            <a:r>
              <a:rPr lang="hr-HR" dirty="0" smtClean="0"/>
              <a:t>hrana se dostavlja u učionicu u porcijama i konzumira u učionici</a:t>
            </a:r>
          </a:p>
          <a:p>
            <a:pPr>
              <a:buFontTx/>
              <a:buChar char="-"/>
            </a:pPr>
            <a:r>
              <a:rPr lang="hr-HR" dirty="0" smtClean="0">
                <a:solidFill>
                  <a:srgbClr val="FF0000"/>
                </a:solidFill>
              </a:rPr>
              <a:t>vrijeme bez školskog zvona </a:t>
            </a:r>
            <a:endParaRPr lang="hr-H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9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 3. Raspored učioničkog prostora 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1. razred - ostaje u svojoj učionici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2. razred- plava učionica (2. gore lijevo )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3. razred – ostaje u svojoj učionici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4. razred – prizemlje 1. lijevo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U učionicama će svaki učenik sjediti sam u klupi uz 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maksimalan razmak od drugih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2229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4. Maksimalni broj osoba u razrednom odjelu: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1. razred – 9 učenika + 1 učiteljica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2. razred – 9 učenika + 1 učiteljica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3. razred – 8 učenika + 1 učiteljica + 1 PUN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4. razred – 9 učenika + 1 učiteljica</a:t>
            </a:r>
          </a:p>
          <a:p>
            <a:pPr marL="0" indent="0">
              <a:buNone/>
            </a:pPr>
            <a:r>
              <a:rPr lang="hr-HR" dirty="0" smtClean="0"/>
              <a:t>Formirana skupina mora ostati stalna 14 dana ( 11.5. -24.5.)</a:t>
            </a:r>
          </a:p>
          <a:p>
            <a:pPr marL="0" indent="0">
              <a:buNone/>
            </a:pPr>
            <a:r>
              <a:rPr lang="hr-HR" dirty="0" smtClean="0"/>
              <a:t>Za to vrijeme nema uključivanja novih učenika u skupinu.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4377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smtClean="0"/>
              <a:t>5. </a:t>
            </a:r>
            <a:r>
              <a:rPr lang="hr-HR" i="1" dirty="0" smtClean="0"/>
              <a:t>UČITELJSKE SILE</a:t>
            </a:r>
          </a:p>
          <a:p>
            <a:pPr marL="0" indent="0">
              <a:buNone/>
            </a:pPr>
            <a:r>
              <a:rPr lang="hr-HR" dirty="0" smtClean="0"/>
              <a:t>    Glavne učiteljice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 Učiteljice RN OŠ Draganići</a:t>
            </a:r>
          </a:p>
          <a:p>
            <a:pPr marL="0" indent="0">
              <a:buNone/>
            </a:pPr>
            <a:r>
              <a:rPr lang="hr-HR" dirty="0" smtClean="0"/>
              <a:t>    </a:t>
            </a:r>
            <a:r>
              <a:rPr lang="hr-HR" dirty="0" smtClean="0"/>
              <a:t>Rezervne učiteljice: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1. razred -</a:t>
            </a:r>
          </a:p>
          <a:p>
            <a:pPr>
              <a:buFontTx/>
              <a:buChar char="-"/>
            </a:pPr>
            <a:r>
              <a:rPr lang="hr-HR" dirty="0" smtClean="0"/>
              <a:t>2. razred- </a:t>
            </a:r>
          </a:p>
          <a:p>
            <a:pPr>
              <a:buFontTx/>
              <a:buChar char="-"/>
            </a:pPr>
            <a:r>
              <a:rPr lang="hr-HR" dirty="0" smtClean="0"/>
              <a:t>3. razred- </a:t>
            </a:r>
          </a:p>
          <a:p>
            <a:pPr>
              <a:buFontTx/>
              <a:buChar char="-"/>
            </a:pPr>
            <a:r>
              <a:rPr lang="hr-HR" dirty="0" smtClean="0"/>
              <a:t>4. razred-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898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Provedbeni plan otvaranja škole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6. Izvođenje nastave:</a:t>
            </a:r>
          </a:p>
          <a:p>
            <a:pPr marL="0" indent="0">
              <a:buNone/>
            </a:pPr>
            <a:r>
              <a:rPr lang="hr-HR" dirty="0" smtClean="0"/>
              <a:t>- učiteljice RN izvode samo svoju nastavu ( Preporuke)</a:t>
            </a:r>
          </a:p>
          <a:p>
            <a:pPr>
              <a:buFontTx/>
              <a:buChar char="-"/>
            </a:pPr>
            <a:r>
              <a:rPr lang="hr-HR" dirty="0" smtClean="0"/>
              <a:t>Izborna nastava, strani jezik i GK i dalje se izvodi on-line</a:t>
            </a:r>
          </a:p>
          <a:p>
            <a:pPr>
              <a:buFontTx/>
              <a:buChar char="-"/>
            </a:pPr>
            <a:r>
              <a:rPr lang="hr-HR" dirty="0" smtClean="0"/>
              <a:t>Boravak učenika u školi je 3- 4 sata dnevno </a:t>
            </a:r>
          </a:p>
          <a:p>
            <a:pPr>
              <a:buFontTx/>
              <a:buChar char="-"/>
            </a:pPr>
            <a:r>
              <a:rPr lang="hr-HR" dirty="0" smtClean="0"/>
              <a:t>Učenici u školi koriste isključivo svoj vlastiti pribor</a:t>
            </a:r>
          </a:p>
        </p:txBody>
      </p:sp>
    </p:spTree>
    <p:extLst>
      <p:ext uri="{BB962C8B-B14F-4D97-AF65-F5344CB8AC3E}">
        <p14:creationId xmlns:p14="http://schemas.microsoft.com/office/powerpoint/2010/main" val="136454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858</Words>
  <Application>Microsoft Office PowerPoint</Application>
  <PresentationFormat>Široki zaslon</PresentationFormat>
  <Paragraphs>104</Paragraphs>
  <Slides>14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sustava Office</vt:lpstr>
      <vt:lpstr>PROVEDBENI PLAN OTVARANJA ŠKOLE</vt:lpstr>
      <vt:lpstr>1.Upute za organizaciju nastave s uspostavom     III. Faze reaktivacije od 11. 5.2020.</vt:lpstr>
      <vt:lpstr>2.HODOGRAM</vt:lpstr>
      <vt:lpstr>3.Provedbeni plan otvaranja škole</vt:lpstr>
      <vt:lpstr>Provedbeni plan otvaranja škole</vt:lpstr>
      <vt:lpstr>Provedbeni plan otvaranja škole</vt:lpstr>
      <vt:lpstr>Provedbeni plan otvaranja škole</vt:lpstr>
      <vt:lpstr>Provedbeni plan otvaranja škole</vt:lpstr>
      <vt:lpstr>Provedbeni plan otvaranja škole</vt:lpstr>
      <vt:lpstr>Provedbeni plan otvaranja škole</vt:lpstr>
      <vt:lpstr>Provedbeni plan otvaranja škole</vt:lpstr>
      <vt:lpstr>Provedbeni plan otvaranja škole</vt:lpstr>
      <vt:lpstr>4.Pomoćnici u nastavi</vt:lpstr>
      <vt:lpstr>5.Obaveze učiteljica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PROVEDBENI PLAN OTVARANJA ŠKOLE</dc:title>
  <dc:creator>Marica Jurčić</dc:creator>
  <cp:lastModifiedBy>Marica Jurčić</cp:lastModifiedBy>
  <cp:revision>3</cp:revision>
  <dcterms:created xsi:type="dcterms:W3CDTF">2020-05-06T08:37:38Z</dcterms:created>
  <dcterms:modified xsi:type="dcterms:W3CDTF">2020-05-06T08:46:55Z</dcterms:modified>
</cp:coreProperties>
</file>