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  <p:sldMasterId id="2147483750" r:id="rId2"/>
  </p:sldMasterIdLst>
  <p:sldIdLst>
    <p:sldId id="256" r:id="rId3"/>
    <p:sldId id="263" r:id="rId4"/>
    <p:sldId id="267" r:id="rId5"/>
    <p:sldId id="258" r:id="rId6"/>
    <p:sldId id="259" r:id="rId7"/>
    <p:sldId id="260" r:id="rId8"/>
    <p:sldId id="261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1" d="100"/>
          <a:sy n="51" d="100"/>
        </p:scale>
        <p:origin x="9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3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9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Heart_(symbol)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hyperlink" Target="https://pixabay.com/en/red-paint-ink-splatter-splash-41503/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moblog.net/view/280630/old-red-bus-in-town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peakpx.com/615135/blue-and-yellow-jet-fighter-plane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flickr.com/photos/priordesignna/5869231291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tskaz.wordpress.com/2010/06/24/my-first-ride/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hyperlink" Target="https://www.e-sfera.hr/dodatni-digitalni-sadrzaji/453d7f46-7c93-470b-9ce2-09cc89ce9c38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7" b="4990"/>
          <a:stretch/>
        </p:blipFill>
        <p:spPr>
          <a:xfrm>
            <a:off x="-2" y="1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8909" y="835384"/>
            <a:ext cx="9321300" cy="2161816"/>
          </a:xfrm>
        </p:spPr>
        <p:txBody>
          <a:bodyPr>
            <a:normAutofit/>
          </a:bodyPr>
          <a:lstStyle/>
          <a:p>
            <a:pPr algn="l"/>
            <a:r>
              <a:rPr lang="hr-HR"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COLOUR IS IT?</a:t>
            </a:r>
            <a:endParaRPr lang="hr-HR" sz="66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7382" y="3149600"/>
            <a:ext cx="4739737" cy="1185333"/>
          </a:xfrm>
        </p:spPr>
        <p:txBody>
          <a:bodyPr>
            <a:noAutofit/>
          </a:bodyPr>
          <a:lstStyle/>
          <a:p>
            <a:pPr algn="l"/>
            <a:r>
              <a:rPr lang="hr-HR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4, lesson 2</a:t>
            </a:r>
            <a:endParaRPr lang="hr-HR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Videozapis 17">
            <a:hlinkClick r:id="" action="ppaction://media"/>
            <a:extLst>
              <a:ext uri="{FF2B5EF4-FFF2-40B4-BE49-F238E27FC236}">
                <a16:creationId xmlns:a16="http://schemas.microsoft.com/office/drawing/2014/main" id="{5EA23609-9883-4E20-8E14-D92968CC3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8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2"/>
    </mc:Choice>
    <mc:Fallback>
      <p:transition spd="slow" advTm="5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7" b="4990"/>
          <a:stretch/>
        </p:blipFill>
        <p:spPr>
          <a:xfrm>
            <a:off x="5" y="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19" y="896344"/>
            <a:ext cx="11170921" cy="2532656"/>
          </a:xfrm>
        </p:spPr>
        <p:txBody>
          <a:bodyPr>
            <a:normAutofit fontScale="90000"/>
          </a:bodyPr>
          <a:lstStyle/>
          <a:p>
            <a:pPr algn="l"/>
            <a:r>
              <a:rPr lang="hr-HR" sz="4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WELL DONE!</a:t>
            </a:r>
            <a:br>
              <a:rPr lang="hr-HR" sz="4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r-HR" sz="4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480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GOODBYE</a:t>
            </a:r>
            <a:br>
              <a:rPr lang="hr-HR" sz="4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sz="48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855" y="554182"/>
            <a:ext cx="9448799" cy="2669042"/>
          </a:xfrm>
        </p:spPr>
        <p:txBody>
          <a:bodyPr>
            <a:noAutofit/>
          </a:bodyPr>
          <a:lstStyle/>
          <a:p>
            <a:pPr algn="l"/>
            <a:endParaRPr lang="hr-HR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algn="l"/>
            <a:endParaRPr lang="hr-HR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a 5" descr="Zaljubljeno lice bez ispune">
            <a:extLst>
              <a:ext uri="{FF2B5EF4-FFF2-40B4-BE49-F238E27FC236}">
                <a16:creationId xmlns:a16="http://schemas.microsoft.com/office/drawing/2014/main" id="{05933573-1356-4493-851F-94CB32C98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1954512"/>
            <a:ext cx="914400" cy="914400"/>
          </a:xfrm>
          <a:prstGeom prst="rect">
            <a:avLst/>
          </a:prstGeom>
        </p:spPr>
      </p:pic>
      <p:pic>
        <p:nvPicPr>
          <p:cNvPr id="5" name="Videozapis 4">
            <a:hlinkClick r:id="" action="ppaction://media"/>
            <a:extLst>
              <a:ext uri="{FF2B5EF4-FFF2-40B4-BE49-F238E27FC236}">
                <a16:creationId xmlns:a16="http://schemas.microsoft.com/office/drawing/2014/main" id="{BC4089C1-3E96-4FA8-8D31-8E8D432ED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05"/>
    </mc:Choice>
    <mc:Fallback>
      <p:transition spd="slow" advTm="1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7" b="4990"/>
          <a:stretch/>
        </p:blipFill>
        <p:spPr>
          <a:xfrm>
            <a:off x="5" y="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855" y="835384"/>
            <a:ext cx="10554354" cy="979561"/>
          </a:xfrm>
        </p:spPr>
        <p:txBody>
          <a:bodyPr>
            <a:normAutofit/>
          </a:bodyPr>
          <a:lstStyle/>
          <a:p>
            <a:pPr algn="l"/>
            <a:r>
              <a:rPr lang="hr-HR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 OPEN YOUR PUPIL’S BOOKS.  49</a:t>
            </a:r>
            <a:endParaRPr lang="hr-HR" sz="48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856" y="2243662"/>
            <a:ext cx="6845628" cy="1185333"/>
          </a:xfrm>
        </p:spPr>
        <p:txBody>
          <a:bodyPr>
            <a:noAutofit/>
          </a:bodyPr>
          <a:lstStyle/>
          <a:p>
            <a:pPr algn="l"/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  LISTEN AND SAY.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B1E5445-BCC7-45BE-9D8B-BBEE804A168C}"/>
              </a:ext>
            </a:extLst>
          </p:cNvPr>
          <p:cNvSpPr txBox="1"/>
          <p:nvPr/>
        </p:nvSpPr>
        <p:spPr>
          <a:xfrm>
            <a:off x="775855" y="3428995"/>
            <a:ext cx="7164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 TRACE. </a:t>
            </a:r>
            <a:r>
              <a:rPr lang="hr-H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Videozapis 6">
            <a:hlinkClick r:id="" action="ppaction://media"/>
            <a:extLst>
              <a:ext uri="{FF2B5EF4-FFF2-40B4-BE49-F238E27FC236}">
                <a16:creationId xmlns:a16="http://schemas.microsoft.com/office/drawing/2014/main" id="{5B925182-1E6E-4689-9CEF-7D0396787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16"/>
    </mc:Choice>
    <mc:Fallback>
      <p:transition spd="slow" advTm="13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7" b="4990"/>
          <a:stretch/>
        </p:blipFill>
        <p:spPr>
          <a:xfrm>
            <a:off x="5" y="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855" y="835384"/>
            <a:ext cx="10554354" cy="979561"/>
          </a:xfrm>
        </p:spPr>
        <p:txBody>
          <a:bodyPr>
            <a:normAutofit/>
          </a:bodyPr>
          <a:lstStyle/>
          <a:p>
            <a:pPr algn="l"/>
            <a:r>
              <a:rPr lang="hr-HR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                </a:t>
            </a:r>
            <a:endParaRPr lang="hr-HR" sz="48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856" y="2243662"/>
            <a:ext cx="6845628" cy="1185333"/>
          </a:xfrm>
        </p:spPr>
        <p:txBody>
          <a:bodyPr>
            <a:noAutofit/>
          </a:bodyPr>
          <a:lstStyle/>
          <a:p>
            <a:pPr algn="l"/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   LIKE   RED.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B1E5445-BCC7-45BE-9D8B-BBEE804A168C}"/>
              </a:ext>
            </a:extLst>
          </p:cNvPr>
          <p:cNvSpPr txBox="1"/>
          <p:nvPr/>
        </p:nvSpPr>
        <p:spPr>
          <a:xfrm>
            <a:off x="775855" y="3428995"/>
            <a:ext cx="7164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  LIKE   GREEN</a:t>
            </a:r>
            <a:r>
              <a:rPr lang="hr-H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749D0E1-FED8-416A-8C6C-34D74F2A0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33328" y="647483"/>
            <a:ext cx="1355361" cy="1355361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FB2EF574-01D8-490B-BBFC-31538EF8A730}"/>
              </a:ext>
            </a:extLst>
          </p:cNvPr>
          <p:cNvSpPr txBox="1"/>
          <p:nvPr/>
        </p:nvSpPr>
        <p:spPr>
          <a:xfrm>
            <a:off x="1649467" y="2193867"/>
            <a:ext cx="13553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7" tooltip="https://en.wikipedia.org/wiki/Heart_(symbol)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8" tooltip="https://creativecommons.org/licenses/by-sa/3.0/"/>
              </a:rPr>
              <a:t>CC BY-SA</a:t>
            </a:r>
            <a:endParaRPr lang="hr-HR" sz="90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E8EA5E93-CEE0-47AC-8A3D-EF07B1004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046162" y="579266"/>
            <a:ext cx="1631908" cy="1543987"/>
          </a:xfrm>
          <a:prstGeom prst="rect">
            <a:avLst/>
          </a:prstGeom>
        </p:spPr>
      </p:pic>
      <p:pic>
        <p:nvPicPr>
          <p:cNvPr id="14" name="Videozapis 13">
            <a:hlinkClick r:id="" action="ppaction://media"/>
            <a:extLst>
              <a:ext uri="{FF2B5EF4-FFF2-40B4-BE49-F238E27FC236}">
                <a16:creationId xmlns:a16="http://schemas.microsoft.com/office/drawing/2014/main" id="{4B3490E2-6647-4142-BF72-9EE685A63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17"/>
    </mc:Choice>
    <mc:Fallback>
      <p:transition spd="slow" advTm="8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62" b="595"/>
          <a:stretch/>
        </p:blipFill>
        <p:spPr>
          <a:xfrm>
            <a:off x="-1411015" y="10"/>
            <a:ext cx="13805269" cy="6857990"/>
          </a:xfrm>
          <a:prstGeom prst="rect">
            <a:avLst/>
          </a:prstGeom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15000"/>
                </a:schemeClr>
              </a:gs>
              <a:gs pos="75200">
                <a:schemeClr val="bg1">
                  <a:alpha val="15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3854" y="1057796"/>
            <a:ext cx="3928649" cy="12491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hr-HR" sz="36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67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BUS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1491" y="5271496"/>
            <a:ext cx="1574168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 descr="Slika na kojoj se prikazuje autobus, na kat, crveno, na otvorenom&#10;&#10;Opis je automatski generiran">
            <a:extLst>
              <a:ext uri="{FF2B5EF4-FFF2-40B4-BE49-F238E27FC236}">
                <a16:creationId xmlns:a16="http://schemas.microsoft.com/office/drawing/2014/main" id="{D8370711-0E87-419C-903D-A76100DFE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711060" y="786288"/>
            <a:ext cx="7203450" cy="528541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4CE5FD4-5F56-43D4-9F4E-AABB84F7FCE6}"/>
              </a:ext>
            </a:extLst>
          </p:cNvPr>
          <p:cNvSpPr txBox="1"/>
          <p:nvPr/>
        </p:nvSpPr>
        <p:spPr>
          <a:xfrm>
            <a:off x="-81866" y="3079257"/>
            <a:ext cx="55734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7" tooltip="http://moblog.net/view/280630/old-red-bus-in-town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8" tooltip="https://creativecommons.org/licenses/by-nc-nd/3.0/"/>
              </a:rPr>
              <a:t>CC BY-NC-ND</a:t>
            </a:r>
            <a:endParaRPr lang="hr-HR" sz="90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DC28299-DF51-4821-8080-2ED825CA064E}"/>
              </a:ext>
            </a:extLst>
          </p:cNvPr>
          <p:cNvSpPr txBox="1"/>
          <p:nvPr/>
        </p:nvSpPr>
        <p:spPr>
          <a:xfrm>
            <a:off x="7065818" y="2563091"/>
            <a:ext cx="4839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COLOUR IS  IT?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482E7EB-7540-4F08-9426-ADF3D1AFD9F3}"/>
              </a:ext>
            </a:extLst>
          </p:cNvPr>
          <p:cNvSpPr txBox="1"/>
          <p:nvPr/>
        </p:nvSpPr>
        <p:spPr>
          <a:xfrm>
            <a:off x="7301345" y="3788675"/>
            <a:ext cx="460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IT’S RED</a:t>
            </a:r>
            <a:r>
              <a:rPr lang="hr-HR" dirty="0"/>
              <a:t>.</a:t>
            </a:r>
          </a:p>
        </p:txBody>
      </p:sp>
      <p:pic>
        <p:nvPicPr>
          <p:cNvPr id="11" name="Videozapis 10">
            <a:hlinkClick r:id="" action="ppaction://media"/>
            <a:extLst>
              <a:ext uri="{FF2B5EF4-FFF2-40B4-BE49-F238E27FC236}">
                <a16:creationId xmlns:a16="http://schemas.microsoft.com/office/drawing/2014/main" id="{0C0D4E6A-26F3-42B5-9EEF-A9CB0D7E5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91"/>
    </mc:Choice>
    <mc:Fallback>
      <p:transition spd="slow" advTm="5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62" b="595"/>
          <a:stretch/>
        </p:blipFill>
        <p:spPr>
          <a:xfrm>
            <a:off x="-1411015" y="10"/>
            <a:ext cx="13805269" cy="6857990"/>
          </a:xfrm>
          <a:prstGeom prst="rect">
            <a:avLst/>
          </a:prstGeom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15000"/>
                </a:schemeClr>
              </a:gs>
              <a:gs pos="75200">
                <a:schemeClr val="bg1">
                  <a:alpha val="15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3854" y="1057796"/>
            <a:ext cx="3928649" cy="12491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hr-HR" sz="36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67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PLANE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1491" y="5271496"/>
            <a:ext cx="1574168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DDC28299-DF51-4821-8080-2ED825CA064E}"/>
              </a:ext>
            </a:extLst>
          </p:cNvPr>
          <p:cNvSpPr txBox="1"/>
          <p:nvPr/>
        </p:nvSpPr>
        <p:spPr>
          <a:xfrm>
            <a:off x="7065818" y="2563091"/>
            <a:ext cx="4839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COLOUR IS  IT?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482E7EB-7540-4F08-9426-ADF3D1AFD9F3}"/>
              </a:ext>
            </a:extLst>
          </p:cNvPr>
          <p:cNvSpPr txBox="1"/>
          <p:nvPr/>
        </p:nvSpPr>
        <p:spPr>
          <a:xfrm>
            <a:off x="7301345" y="3788675"/>
            <a:ext cx="460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IT’S BLUE.</a:t>
            </a:r>
            <a:r>
              <a:rPr lang="hr-HR" dirty="0"/>
              <a:t>.</a:t>
            </a:r>
          </a:p>
        </p:txBody>
      </p:sp>
      <p:pic>
        <p:nvPicPr>
          <p:cNvPr id="15" name="Slika 14" descr="Slika na kojoj se prikazuje na otvorenom, žuto, transport, obično&#10;&#10;Opis je automatski generiran">
            <a:extLst>
              <a:ext uri="{FF2B5EF4-FFF2-40B4-BE49-F238E27FC236}">
                <a16:creationId xmlns:a16="http://schemas.microsoft.com/office/drawing/2014/main" id="{15D506FC-D34D-4E63-B16C-4A306D355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039556" y="609600"/>
            <a:ext cx="7635394" cy="4966854"/>
          </a:xfrm>
          <a:prstGeom prst="rect">
            <a:avLst/>
          </a:prstGeom>
        </p:spPr>
      </p:pic>
      <p:pic>
        <p:nvPicPr>
          <p:cNvPr id="9" name="Videozapis 8">
            <a:hlinkClick r:id="" action="ppaction://media"/>
            <a:extLst>
              <a:ext uri="{FF2B5EF4-FFF2-40B4-BE49-F238E27FC236}">
                <a16:creationId xmlns:a16="http://schemas.microsoft.com/office/drawing/2014/main" id="{98A6B948-F976-469E-8D62-ED1E8E5B3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2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9"/>
    </mc:Choice>
    <mc:Fallback>
      <p:transition spd="slow" advTm="3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62" b="595"/>
          <a:stretch/>
        </p:blipFill>
        <p:spPr>
          <a:xfrm>
            <a:off x="-1411015" y="10"/>
            <a:ext cx="13805269" cy="6857990"/>
          </a:xfrm>
          <a:prstGeom prst="rect">
            <a:avLst/>
          </a:prstGeom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15000"/>
                </a:schemeClr>
              </a:gs>
              <a:gs pos="75200">
                <a:schemeClr val="bg1">
                  <a:alpha val="15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3854" y="1057796"/>
            <a:ext cx="3928649" cy="12491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hr-HR" sz="36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67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CAR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1491" y="5271496"/>
            <a:ext cx="1574168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DDC28299-DF51-4821-8080-2ED825CA064E}"/>
              </a:ext>
            </a:extLst>
          </p:cNvPr>
          <p:cNvSpPr txBox="1"/>
          <p:nvPr/>
        </p:nvSpPr>
        <p:spPr>
          <a:xfrm>
            <a:off x="7065818" y="2563091"/>
            <a:ext cx="4839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COLOUR IS  IT?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482E7EB-7540-4F08-9426-ADF3D1AFD9F3}"/>
              </a:ext>
            </a:extLst>
          </p:cNvPr>
          <p:cNvSpPr txBox="1"/>
          <p:nvPr/>
        </p:nvSpPr>
        <p:spPr>
          <a:xfrm>
            <a:off x="7301345" y="3788675"/>
            <a:ext cx="460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IT’S GREEN.</a:t>
            </a:r>
            <a:r>
              <a:rPr lang="hr-HR" dirty="0"/>
              <a:t>.</a:t>
            </a:r>
          </a:p>
        </p:txBody>
      </p:sp>
      <p:pic>
        <p:nvPicPr>
          <p:cNvPr id="10" name="Slika 9" descr="Slika na kojoj se prikazuje zeleno, automobil, sjedenje, parkirano&#10;&#10;Opis je automatski generiran">
            <a:extLst>
              <a:ext uri="{FF2B5EF4-FFF2-40B4-BE49-F238E27FC236}">
                <a16:creationId xmlns:a16="http://schemas.microsoft.com/office/drawing/2014/main" id="{549C44D3-3D97-40F4-B0C8-42AE983D5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393039" y="451590"/>
            <a:ext cx="8492129" cy="5638773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ACAABABE-7520-4E23-927F-551042337DB1}"/>
              </a:ext>
            </a:extLst>
          </p:cNvPr>
          <p:cNvSpPr txBox="1"/>
          <p:nvPr/>
        </p:nvSpPr>
        <p:spPr>
          <a:xfrm>
            <a:off x="-1393039" y="5287620"/>
            <a:ext cx="7108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7" tooltip="http://flickr.com/photos/priordesignna/5869231291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8" tooltip="https://creativecommons.org/licenses/by/3.0/"/>
              </a:rPr>
              <a:t>CC BY</a:t>
            </a:r>
            <a:endParaRPr lang="hr-HR" sz="900"/>
          </a:p>
        </p:txBody>
      </p:sp>
      <p:pic>
        <p:nvPicPr>
          <p:cNvPr id="6" name="Videozapis 5">
            <a:hlinkClick r:id="" action="ppaction://media"/>
            <a:extLst>
              <a:ext uri="{FF2B5EF4-FFF2-40B4-BE49-F238E27FC236}">
                <a16:creationId xmlns:a16="http://schemas.microsoft.com/office/drawing/2014/main" id="{466A8EA7-1FDF-4A79-BFCE-04EF24802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7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7"/>
    </mc:Choice>
    <mc:Fallback>
      <p:transition spd="slow" advTm="3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62" b="595"/>
          <a:stretch/>
        </p:blipFill>
        <p:spPr>
          <a:xfrm>
            <a:off x="-1411015" y="10"/>
            <a:ext cx="13805269" cy="6857990"/>
          </a:xfrm>
          <a:prstGeom prst="rect">
            <a:avLst/>
          </a:prstGeom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15000"/>
                </a:schemeClr>
              </a:gs>
              <a:gs pos="75200">
                <a:schemeClr val="bg1">
                  <a:alpha val="15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3854" y="1057796"/>
            <a:ext cx="3928649" cy="12491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hr-HR" sz="36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67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BIKE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1491" y="5271496"/>
            <a:ext cx="1574168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DDC28299-DF51-4821-8080-2ED825CA064E}"/>
              </a:ext>
            </a:extLst>
          </p:cNvPr>
          <p:cNvSpPr txBox="1"/>
          <p:nvPr/>
        </p:nvSpPr>
        <p:spPr>
          <a:xfrm>
            <a:off x="7065818" y="2563091"/>
            <a:ext cx="4839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COLOUR IS  IT?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482E7EB-7540-4F08-9426-ADF3D1AFD9F3}"/>
              </a:ext>
            </a:extLst>
          </p:cNvPr>
          <p:cNvSpPr txBox="1"/>
          <p:nvPr/>
        </p:nvSpPr>
        <p:spPr>
          <a:xfrm>
            <a:off x="7301345" y="3788675"/>
            <a:ext cx="460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IT’S PURPLE.</a:t>
            </a:r>
            <a:r>
              <a:rPr lang="hr-HR" dirty="0"/>
              <a:t>.</a:t>
            </a:r>
          </a:p>
        </p:txBody>
      </p:sp>
      <p:pic>
        <p:nvPicPr>
          <p:cNvPr id="6" name="Slika 5" descr="Slika na kojoj se prikazuje bicikl, parkirano, ljubičasto, drveni&#10;&#10;Opis je automatski generiran">
            <a:extLst>
              <a:ext uri="{FF2B5EF4-FFF2-40B4-BE49-F238E27FC236}">
                <a16:creationId xmlns:a16="http://schemas.microsoft.com/office/drawing/2014/main" id="{E2A64975-5D30-46B1-912D-4A152D630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983862" y="375414"/>
            <a:ext cx="7805965" cy="585447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05EEFE1-8D69-4ECC-AEB9-28404833A89A}"/>
              </a:ext>
            </a:extLst>
          </p:cNvPr>
          <p:cNvSpPr txBox="1"/>
          <p:nvPr/>
        </p:nvSpPr>
        <p:spPr>
          <a:xfrm>
            <a:off x="175149" y="6229888"/>
            <a:ext cx="67691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7" tooltip="https://tskaz.wordpress.com/2010/06/24/my-first-ride/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8" tooltip="https://creativecommons.org/licenses/by-nc-sa/3.0/"/>
              </a:rPr>
              <a:t>CC BY-SA-NC</a:t>
            </a:r>
            <a:endParaRPr lang="hr-HR" sz="900"/>
          </a:p>
        </p:txBody>
      </p:sp>
      <p:pic>
        <p:nvPicPr>
          <p:cNvPr id="5" name="Videozapis 4">
            <a:hlinkClick r:id="" action="ppaction://media"/>
            <a:extLst>
              <a:ext uri="{FF2B5EF4-FFF2-40B4-BE49-F238E27FC236}">
                <a16:creationId xmlns:a16="http://schemas.microsoft.com/office/drawing/2014/main" id="{470E9A1C-B7C0-44DE-9FD6-00AC85A72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0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8"/>
    </mc:Choice>
    <mc:Fallback>
      <p:transition spd="slow" advTm="2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7" b="4990"/>
          <a:stretch/>
        </p:blipFill>
        <p:spPr>
          <a:xfrm>
            <a:off x="5" y="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855" y="835384"/>
            <a:ext cx="10554354" cy="979561"/>
          </a:xfrm>
        </p:spPr>
        <p:txBody>
          <a:bodyPr>
            <a:normAutofit/>
          </a:bodyPr>
          <a:lstStyle/>
          <a:p>
            <a:pPr algn="l"/>
            <a:r>
              <a:rPr lang="hr-HR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 OPEN YOUR PUPIL’S BOOKS.  50</a:t>
            </a:r>
            <a:endParaRPr lang="hr-HR" sz="48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764" y="2243662"/>
            <a:ext cx="11832236" cy="2148456"/>
          </a:xfrm>
        </p:spPr>
        <p:txBody>
          <a:bodyPr>
            <a:noAutofit/>
          </a:bodyPr>
          <a:lstStyle/>
          <a:p>
            <a:pPr marL="914400" indent="-914400" algn="l">
              <a:buAutoNum type="arabicPlain" startAt="2"/>
            </a:pPr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LISTEN, LOOK AND SAY.</a:t>
            </a:r>
          </a:p>
          <a:p>
            <a:pPr marL="914400" indent="-914400" algn="l">
              <a:buAutoNum type="arabicPlain" startAt="2"/>
            </a:pPr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dirty="0">
                <a:hlinkClick r:id="rId6"/>
              </a:rPr>
              <a:t>https://www.e-sfera.hr/dodatni-digitalni-sadrzaji/453d7f46-7c93-470b-9ce2-09cc89ce9c38/</a:t>
            </a:r>
            <a:endParaRPr lang="hr-H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Videozapis 13">
            <a:hlinkClick r:id="" action="ppaction://media"/>
            <a:extLst>
              <a:ext uri="{FF2B5EF4-FFF2-40B4-BE49-F238E27FC236}">
                <a16:creationId xmlns:a16="http://schemas.microsoft.com/office/drawing/2014/main" id="{0E2EB84B-8C1E-4DD2-A74C-AE583B00F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0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53"/>
    </mc:Choice>
    <mc:Fallback>
      <p:transition spd="slow" advTm="13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ka na kojoj se prikazuje hrana, mlado, grupa, bijelo&#10;&#10;Opis je automatski generiran">
            <a:extLst>
              <a:ext uri="{FF2B5EF4-FFF2-40B4-BE49-F238E27FC236}">
                <a16:creationId xmlns:a16="http://schemas.microsoft.com/office/drawing/2014/main" id="{E09BD3FE-2794-4F42-A2FB-7557B0107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7" b="4990"/>
          <a:stretch/>
        </p:blipFill>
        <p:spPr>
          <a:xfrm>
            <a:off x="5" y="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16DC23-2C32-47A2-A772-61912B1B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19" y="896344"/>
            <a:ext cx="11170921" cy="979561"/>
          </a:xfrm>
        </p:spPr>
        <p:txBody>
          <a:bodyPr>
            <a:normAutofit fontScale="90000"/>
          </a:bodyPr>
          <a:lstStyle/>
          <a:p>
            <a:pPr algn="l"/>
            <a:r>
              <a:rPr lang="hr-HR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 </a:t>
            </a:r>
            <a:r>
              <a:rPr lang="hr-HR" sz="53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LISTEN TO THE TEACHER AND CIRCLE. </a:t>
            </a:r>
            <a:r>
              <a:rPr lang="hr-HR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hr-HR" sz="48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51</a:t>
            </a:r>
            <a:endParaRPr lang="hr-HR" sz="48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4FFDD8-BC88-4339-A5E3-51D23A6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856" y="2243662"/>
            <a:ext cx="6845628" cy="979561"/>
          </a:xfrm>
        </p:spPr>
        <p:txBody>
          <a:bodyPr>
            <a:noAutofit/>
          </a:bodyPr>
          <a:lstStyle/>
          <a:p>
            <a:pPr algn="l"/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 LOOK AND SAY.</a:t>
            </a:r>
          </a:p>
          <a:p>
            <a:pPr algn="l"/>
            <a:r>
              <a:rPr lang="hr-HR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hr-HR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Videozapis 4">
            <a:hlinkClick r:id="" action="ppaction://media"/>
            <a:extLst>
              <a:ext uri="{FF2B5EF4-FFF2-40B4-BE49-F238E27FC236}">
                <a16:creationId xmlns:a16="http://schemas.microsoft.com/office/drawing/2014/main" id="{935E6B2F-9E8F-4D75-A6E0-D9E883866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2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49"/>
    </mc:Choice>
    <mc:Fallback>
      <p:transition spd="slow" advTm="15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LightSeedRightStep">
      <a:dk1>
        <a:srgbClr val="000000"/>
      </a:dk1>
      <a:lt1>
        <a:srgbClr val="FFFFFF"/>
      </a:lt1>
      <a:dk2>
        <a:srgbClr val="353B21"/>
      </a:dk2>
      <a:lt2>
        <a:srgbClr val="E2E6E8"/>
      </a:lt2>
      <a:accent1>
        <a:srgbClr val="BD9A85"/>
      </a:accent1>
      <a:accent2>
        <a:srgbClr val="ACA176"/>
      </a:accent2>
      <a:accent3>
        <a:srgbClr val="9DA57D"/>
      </a:accent3>
      <a:accent4>
        <a:srgbClr val="8AAB75"/>
      </a:accent4>
      <a:accent5>
        <a:srgbClr val="81AC83"/>
      </a:accent5>
      <a:accent6>
        <a:srgbClr val="77AE90"/>
      </a:accent6>
      <a:hlink>
        <a:srgbClr val="5A87A1"/>
      </a:hlink>
      <a:folHlink>
        <a:srgbClr val="828282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83B21"/>
      </a:dk2>
      <a:lt2>
        <a:srgbClr val="E2E5E8"/>
      </a:lt2>
      <a:accent1>
        <a:srgbClr val="BA9C7F"/>
      </a:accent1>
      <a:accent2>
        <a:srgbClr val="A7A372"/>
      </a:accent2>
      <a:accent3>
        <a:srgbClr val="99A67E"/>
      </a:accent3>
      <a:accent4>
        <a:srgbClr val="84AD76"/>
      </a:accent4>
      <a:accent5>
        <a:srgbClr val="82AC88"/>
      </a:accent5>
      <a:accent6>
        <a:srgbClr val="76AE96"/>
      </a:accent6>
      <a:hlink>
        <a:srgbClr val="5F84A9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152</Words>
  <Application>Microsoft Office PowerPoint</Application>
  <PresentationFormat>Široki zaslon</PresentationFormat>
  <Paragraphs>33</Paragraphs>
  <Slides>10</Slides>
  <Notes>0</Notes>
  <HiddenSlides>0</HiddenSlides>
  <MMClips>10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Calisto MT</vt:lpstr>
      <vt:lpstr>Century Gothic</vt:lpstr>
      <vt:lpstr>Elephant</vt:lpstr>
      <vt:lpstr>Wingdings 2</vt:lpstr>
      <vt:lpstr>SlateVTI</vt:lpstr>
      <vt:lpstr>BrushVTI</vt:lpstr>
      <vt:lpstr>WHAT COLOUR IS IT?</vt:lpstr>
      <vt:lpstr>1  OPEN YOUR PUPIL’S BOOKS.  49</vt:lpstr>
      <vt:lpstr>I                 </vt:lpstr>
      <vt:lpstr> A BUS</vt:lpstr>
      <vt:lpstr> A PLANE</vt:lpstr>
      <vt:lpstr> A CAR</vt:lpstr>
      <vt:lpstr> A BIKE</vt:lpstr>
      <vt:lpstr>1  OPEN YOUR PUPIL’S BOOKS.  50</vt:lpstr>
      <vt:lpstr>3  LISTEN TO THE TEACHER AND CIRCLE.     51</vt:lpstr>
      <vt:lpstr>                    WELL DONE!                       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COLOUR IS IT?</dc:title>
  <dc:creator>Greta Šegulić</dc:creator>
  <cp:lastModifiedBy>Greta Šegulić</cp:lastModifiedBy>
  <cp:revision>12</cp:revision>
  <dcterms:created xsi:type="dcterms:W3CDTF">2020-03-23T16:34:20Z</dcterms:created>
  <dcterms:modified xsi:type="dcterms:W3CDTF">2020-03-24T09:23:45Z</dcterms:modified>
</cp:coreProperties>
</file>