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6201360" y="0"/>
            <a:ext cx="5990040" cy="6857280"/>
            <a:chOff x="6201360" y="0"/>
            <a:chExt cx="5990040" cy="6857280"/>
          </a:xfrm>
        </p:grpSpPr>
        <p:sp>
          <p:nvSpPr>
            <p:cNvPr id="1" name="CustomShape 2"/>
            <p:cNvSpPr/>
            <p:nvPr/>
          </p:nvSpPr>
          <p:spPr>
            <a:xfrm>
              <a:off x="6201360" y="354924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620136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7564320" y="629244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564320" y="354924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4320" y="217800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564320" y="806400"/>
              <a:ext cx="1130040" cy="1130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56432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927280" y="629244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927280" y="492084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927280" y="3549240"/>
              <a:ext cx="1130040" cy="1130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8927280" y="2178000"/>
              <a:ext cx="1130040" cy="1130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927280" y="80640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892728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10289880" y="629244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10289880" y="4920840"/>
              <a:ext cx="1130040" cy="1130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289880" y="354924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10289880" y="80640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28988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652840" y="6294960"/>
              <a:ext cx="538560" cy="56232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1652840" y="4923720"/>
              <a:ext cx="538560" cy="112464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1652840" y="3552120"/>
              <a:ext cx="538560" cy="112464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1652840" y="2180520"/>
              <a:ext cx="538560" cy="112464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11652840" y="808920"/>
              <a:ext cx="538560" cy="112464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11652840" y="0"/>
              <a:ext cx="538560" cy="56232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565200" y="832320"/>
            <a:ext cx="73350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"/>
          <p:cNvGrpSpPr/>
          <p:nvPr/>
        </p:nvGrpSpPr>
        <p:grpSpPr>
          <a:xfrm>
            <a:off x="8928360" y="0"/>
            <a:ext cx="3263040" cy="6857280"/>
            <a:chOff x="8928360" y="0"/>
            <a:chExt cx="3263040" cy="6857280"/>
          </a:xfrm>
        </p:grpSpPr>
        <p:sp>
          <p:nvSpPr>
            <p:cNvPr id="65" name="CustomShape 2"/>
            <p:cNvSpPr/>
            <p:nvPr/>
          </p:nvSpPr>
          <p:spPr>
            <a:xfrm>
              <a:off x="8928360" y="80640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3"/>
            <p:cNvSpPr/>
            <p:nvPr/>
          </p:nvSpPr>
          <p:spPr>
            <a:xfrm>
              <a:off x="892836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4"/>
            <p:cNvSpPr/>
            <p:nvPr/>
          </p:nvSpPr>
          <p:spPr>
            <a:xfrm>
              <a:off x="10291320" y="629244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5"/>
            <p:cNvSpPr/>
            <p:nvPr/>
          </p:nvSpPr>
          <p:spPr>
            <a:xfrm>
              <a:off x="10291320" y="354924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6"/>
            <p:cNvSpPr/>
            <p:nvPr/>
          </p:nvSpPr>
          <p:spPr>
            <a:xfrm>
              <a:off x="10291320" y="2178000"/>
              <a:ext cx="1130040" cy="11300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7"/>
            <p:cNvSpPr/>
            <p:nvPr/>
          </p:nvSpPr>
          <p:spPr>
            <a:xfrm>
              <a:off x="10291320" y="806400"/>
              <a:ext cx="1130040" cy="1130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8"/>
            <p:cNvSpPr/>
            <p:nvPr/>
          </p:nvSpPr>
          <p:spPr>
            <a:xfrm>
              <a:off x="1029132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CustomShape 9"/>
            <p:cNvSpPr/>
            <p:nvPr/>
          </p:nvSpPr>
          <p:spPr>
            <a:xfrm>
              <a:off x="11654280" y="6295320"/>
              <a:ext cx="537120" cy="56196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10"/>
            <p:cNvSpPr/>
            <p:nvPr/>
          </p:nvSpPr>
          <p:spPr>
            <a:xfrm>
              <a:off x="11654280" y="4923720"/>
              <a:ext cx="537120" cy="112428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CustomShape 11"/>
            <p:cNvSpPr/>
            <p:nvPr/>
          </p:nvSpPr>
          <p:spPr>
            <a:xfrm>
              <a:off x="11654280" y="3552120"/>
              <a:ext cx="537120" cy="112428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12"/>
            <p:cNvSpPr/>
            <p:nvPr/>
          </p:nvSpPr>
          <p:spPr>
            <a:xfrm>
              <a:off x="11654280" y="2180520"/>
              <a:ext cx="537120" cy="112428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13"/>
            <p:cNvSpPr/>
            <p:nvPr/>
          </p:nvSpPr>
          <p:spPr>
            <a:xfrm>
              <a:off x="11654280" y="809280"/>
              <a:ext cx="537120" cy="112428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14"/>
            <p:cNvSpPr/>
            <p:nvPr/>
          </p:nvSpPr>
          <p:spPr>
            <a:xfrm>
              <a:off x="11654280" y="0"/>
              <a:ext cx="537120" cy="56196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0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584000" y="1238040"/>
            <a:ext cx="3815640" cy="99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6000"/>
          </a:bodyPr>
          <a:p>
            <a:pPr>
              <a:lnSpc>
                <a:spcPct val="100000"/>
              </a:lnSpc>
            </a:pPr>
            <a:r>
              <a:rPr b="1" lang="hr-HR" sz="6000" spc="-1" strike="noStrike">
                <a:solidFill>
                  <a:srgbClr val="000000"/>
                </a:solidFill>
                <a:latin typeface="Neue Haas Grotesk Text Pro"/>
              </a:rPr>
              <a:t>VODA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68720" y="2773080"/>
            <a:ext cx="5362920" cy="23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</a:pPr>
            <a:r>
              <a:rPr b="0" lang="hr-HR" sz="2200" spc="-1" strike="noStrike">
                <a:solidFill>
                  <a:srgbClr val="000000"/>
                </a:solidFill>
                <a:latin typeface="Neue Haas Grotesk Text Pro"/>
              </a:rPr>
              <a:t>Veći dio zemljine površine prekriven je vodom. Zato se Zemlja katkad naziva vodenim ili plavim planetom.Najviše vode na Zemlji čine mora i oceani. Ostale vode na Zemlji su vode stajaćice i tekućice, podzemne vode i ledenjaci.</a:t>
            </a:r>
            <a:endParaRPr b="0" lang="hr-HR" sz="2200" spc="-1" strike="noStrike">
              <a:latin typeface="Arial"/>
            </a:endParaRPr>
          </a:p>
        </p:txBody>
      </p:sp>
      <p:pic>
        <p:nvPicPr>
          <p:cNvPr id="120" name="Picture 3" descr=""/>
          <p:cNvPicPr/>
          <p:nvPr/>
        </p:nvPicPr>
        <p:blipFill>
          <a:blip r:embed="rId1"/>
          <a:srcRect l="0" t="0" r="14008" b="0"/>
          <a:stretch/>
        </p:blipFill>
        <p:spPr>
          <a:xfrm>
            <a:off x="6058080" y="680040"/>
            <a:ext cx="2623680" cy="2623680"/>
          </a:xfrm>
          <a:prstGeom prst="rect">
            <a:avLst/>
          </a:prstGeom>
          <a:ln>
            <a:noFill/>
          </a:ln>
        </p:spPr>
      </p:pic>
      <p:pic>
        <p:nvPicPr>
          <p:cNvPr id="121" name="Picture 7" descr=""/>
          <p:cNvPicPr/>
          <p:nvPr/>
        </p:nvPicPr>
        <p:blipFill>
          <a:blip r:embed="rId2"/>
          <a:srcRect l="20967" t="0" r="12778" b="0"/>
          <a:stretch/>
        </p:blipFill>
        <p:spPr>
          <a:xfrm>
            <a:off x="8916480" y="680040"/>
            <a:ext cx="2623680" cy="2623680"/>
          </a:xfrm>
          <a:prstGeom prst="rect">
            <a:avLst/>
          </a:prstGeom>
          <a:ln>
            <a:noFill/>
          </a:ln>
        </p:spPr>
      </p:pic>
      <p:sp>
        <p:nvSpPr>
          <p:cNvPr id="122" name="Line 4"/>
          <p:cNvSpPr/>
          <p:nvPr/>
        </p:nvSpPr>
        <p:spPr>
          <a:xfrm>
            <a:off x="564840" y="6086880"/>
            <a:ext cx="493200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" name="Picture 5" descr=""/>
          <p:cNvPicPr/>
          <p:nvPr/>
        </p:nvPicPr>
        <p:blipFill>
          <a:blip r:embed="rId3"/>
          <a:srcRect l="19951" t="0" r="13303" b="0"/>
          <a:stretch/>
        </p:blipFill>
        <p:spPr>
          <a:xfrm>
            <a:off x="6058080" y="3543480"/>
            <a:ext cx="2623680" cy="2623680"/>
          </a:xfrm>
          <a:prstGeom prst="rect">
            <a:avLst/>
          </a:prstGeom>
          <a:ln>
            <a:noFill/>
          </a:ln>
        </p:spPr>
      </p:pic>
      <p:pic>
        <p:nvPicPr>
          <p:cNvPr id="124" name="Picture 6" descr=""/>
          <p:cNvPicPr/>
          <p:nvPr/>
        </p:nvPicPr>
        <p:blipFill>
          <a:blip r:embed="rId4"/>
          <a:srcRect l="16700" t="0" r="16545" b="0"/>
          <a:stretch/>
        </p:blipFill>
        <p:spPr>
          <a:xfrm>
            <a:off x="8916120" y="3543480"/>
            <a:ext cx="2623680" cy="2623680"/>
          </a:xfrm>
          <a:prstGeom prst="rect">
            <a:avLst/>
          </a:prstGeom>
          <a:ln>
            <a:noFill/>
          </a:ln>
        </p:spPr>
      </p:pic>
      <p:sp>
        <p:nvSpPr>
          <p:cNvPr id="125" name="TextShape 5"/>
          <p:cNvSpPr txBox="1"/>
          <p:nvPr/>
        </p:nvSpPr>
        <p:spPr>
          <a:xfrm>
            <a:off x="6264000" y="6408000"/>
            <a:ext cx="432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hr-HR" sz="1800" spc="-1" strike="noStrike">
                <a:latin typeface="Arial"/>
              </a:rPr>
              <a:t>Vita Kreko i Iva Benak</a:t>
            </a:r>
            <a:endParaRPr b="1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7" name="Group 2"/>
          <p:cNvGrpSpPr/>
          <p:nvPr/>
        </p:nvGrpSpPr>
        <p:grpSpPr>
          <a:xfrm>
            <a:off x="3357720" y="0"/>
            <a:ext cx="1901160" cy="4676760"/>
            <a:chOff x="3357720" y="0"/>
            <a:chExt cx="1901160" cy="4676760"/>
          </a:xfrm>
        </p:grpSpPr>
        <p:sp>
          <p:nvSpPr>
            <p:cNvPr id="128" name="CustomShape 3"/>
            <p:cNvSpPr/>
            <p:nvPr/>
          </p:nvSpPr>
          <p:spPr>
            <a:xfrm>
              <a:off x="335772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CustomShape 4"/>
            <p:cNvSpPr/>
            <p:nvPr/>
          </p:nvSpPr>
          <p:spPr>
            <a:xfrm>
              <a:off x="4720680" y="35521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5"/>
            <p:cNvSpPr/>
            <p:nvPr/>
          </p:nvSpPr>
          <p:spPr>
            <a:xfrm>
              <a:off x="4720680" y="8089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6"/>
            <p:cNvSpPr/>
            <p:nvPr/>
          </p:nvSpPr>
          <p:spPr>
            <a:xfrm>
              <a:off x="4720680" y="0"/>
              <a:ext cx="538200" cy="562320"/>
            </a:xfrm>
            <a:custGeom>
              <a:avLst/>
              <a:gdLst/>
              <a:ah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2" name="CustomShape 7"/>
          <p:cNvSpPr/>
          <p:nvPr/>
        </p:nvSpPr>
        <p:spPr>
          <a:xfrm>
            <a:off x="565200" y="770760"/>
            <a:ext cx="392256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6000"/>
          </a:bodyPr>
          <a:p>
            <a:pPr>
              <a:lnSpc>
                <a:spcPct val="9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Neue Haas Grotesk Text Pro"/>
              </a:rPr>
              <a:t>TRI STANJA VODE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565200" y="2160000"/>
            <a:ext cx="3922560" cy="36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7000"/>
          </a:bodyPr>
          <a:p>
            <a:pPr marL="228600" indent="-22788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Neue Haas Grotesk Text Pro"/>
              </a:rPr>
              <a:t>Voda se može nalaziti u tekućem,čvrstom i plinovitom stanju.U tekućem je stanju najviše ima u oceanima,morima,jezerima i rijekama te u tlu .Mnogo je ima i u čvrstom stanju - u obliku leda i snijega . U zraku se  pojavljuje  u plinovitom stanju- u obliku vodene pare. Voda može prelaziti iz jednog  stanja u drugo,ovisi o vanjskim uvjetima.</a:t>
            </a:r>
            <a:endParaRPr b="0" lang="hr-HR" sz="2200" spc="-1" strike="noStrike">
              <a:latin typeface="Arial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1"/>
          <a:srcRect l="0" t="10253" r="0" b="4449"/>
          <a:stretch/>
        </p:blipFill>
        <p:spPr>
          <a:xfrm>
            <a:off x="5261040" y="0"/>
            <a:ext cx="6930000" cy="3428280"/>
          </a:xfrm>
          <a:prstGeom prst="rect">
            <a:avLst/>
          </a:prstGeom>
          <a:ln>
            <a:noFill/>
          </a:ln>
        </p:spPr>
      </p:pic>
      <p:pic>
        <p:nvPicPr>
          <p:cNvPr id="135" name="Picture 6" descr=""/>
          <p:cNvPicPr/>
          <p:nvPr/>
        </p:nvPicPr>
        <p:blipFill>
          <a:blip r:embed="rId2"/>
          <a:srcRect l="25046" t="0" r="18179" b="0"/>
          <a:stretch/>
        </p:blipFill>
        <p:spPr>
          <a:xfrm>
            <a:off x="5261040" y="3429000"/>
            <a:ext cx="3459960" cy="3428280"/>
          </a:xfrm>
          <a:prstGeom prst="rect">
            <a:avLst/>
          </a:prstGeom>
          <a:ln>
            <a:noFill/>
          </a:ln>
        </p:spPr>
      </p:pic>
      <p:pic>
        <p:nvPicPr>
          <p:cNvPr id="136" name="Picture 5" descr=""/>
          <p:cNvPicPr/>
          <p:nvPr/>
        </p:nvPicPr>
        <p:blipFill>
          <a:blip r:embed="rId3"/>
          <a:srcRect l="23378" t="0" r="9257" b="0"/>
          <a:stretch/>
        </p:blipFill>
        <p:spPr>
          <a:xfrm>
            <a:off x="8731440" y="3429000"/>
            <a:ext cx="3459600" cy="3428280"/>
          </a:xfrm>
          <a:prstGeom prst="rect">
            <a:avLst/>
          </a:prstGeom>
          <a:ln>
            <a:noFill/>
          </a:ln>
        </p:spPr>
      </p:pic>
      <p:sp>
        <p:nvSpPr>
          <p:cNvPr id="137" name="Line 9"/>
          <p:cNvSpPr/>
          <p:nvPr/>
        </p:nvSpPr>
        <p:spPr>
          <a:xfrm>
            <a:off x="5252040" y="3429000"/>
            <a:ext cx="69400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Line 10"/>
          <p:cNvSpPr/>
          <p:nvPr/>
        </p:nvSpPr>
        <p:spPr>
          <a:xfrm>
            <a:off x="564840" y="6086880"/>
            <a:ext cx="413352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11"/>
          <p:cNvSpPr/>
          <p:nvPr/>
        </p:nvSpPr>
        <p:spPr>
          <a:xfrm>
            <a:off x="8727840" y="3428640"/>
            <a:ext cx="0" cy="3429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1" name="Group 2"/>
          <p:cNvGrpSpPr/>
          <p:nvPr/>
        </p:nvGrpSpPr>
        <p:grpSpPr>
          <a:xfrm>
            <a:off x="3357720" y="0"/>
            <a:ext cx="1901160" cy="4676760"/>
            <a:chOff x="3357720" y="0"/>
            <a:chExt cx="1901160" cy="4676760"/>
          </a:xfrm>
        </p:grpSpPr>
        <p:sp>
          <p:nvSpPr>
            <p:cNvPr id="142" name="CustomShape 3"/>
            <p:cNvSpPr/>
            <p:nvPr/>
          </p:nvSpPr>
          <p:spPr>
            <a:xfrm>
              <a:off x="335772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CustomShape 4"/>
            <p:cNvSpPr/>
            <p:nvPr/>
          </p:nvSpPr>
          <p:spPr>
            <a:xfrm>
              <a:off x="4720680" y="35521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5"/>
            <p:cNvSpPr/>
            <p:nvPr/>
          </p:nvSpPr>
          <p:spPr>
            <a:xfrm>
              <a:off x="4720680" y="8089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CustomShape 6"/>
            <p:cNvSpPr/>
            <p:nvPr/>
          </p:nvSpPr>
          <p:spPr>
            <a:xfrm>
              <a:off x="4720680" y="0"/>
              <a:ext cx="538200" cy="562320"/>
            </a:xfrm>
            <a:custGeom>
              <a:avLst/>
              <a:gdLst/>
              <a:ah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6" name="CustomShape 7"/>
          <p:cNvSpPr/>
          <p:nvPr/>
        </p:nvSpPr>
        <p:spPr>
          <a:xfrm>
            <a:off x="565200" y="770760"/>
            <a:ext cx="392256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6000"/>
          </a:bodyPr>
          <a:p>
            <a:pPr>
              <a:lnSpc>
                <a:spcPct val="9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Neue Haas Grotesk Text Pro"/>
              </a:rPr>
              <a:t>ČVRSTO STANJE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565200" y="2160000"/>
            <a:ext cx="3922560" cy="36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Neue Haas Grotesk Text Pro"/>
              </a:rPr>
              <a:t>Na nizinskim temperaturama vode se smrzava i pri 0*C prelazi u čvrsto stanje- led.Ta se temperatura naziva ledište.Led  zagrijavanjem tla  prelazi u tekuću vodu.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48" name="Picture 5" descr=""/>
          <p:cNvPicPr/>
          <p:nvPr/>
        </p:nvPicPr>
        <p:blipFill>
          <a:blip r:embed="rId1"/>
          <a:srcRect l="0" t="17518" r="0" b="8366"/>
          <a:stretch/>
        </p:blipFill>
        <p:spPr>
          <a:xfrm>
            <a:off x="5261040" y="0"/>
            <a:ext cx="6930000" cy="3428280"/>
          </a:xfrm>
          <a:prstGeom prst="rect">
            <a:avLst/>
          </a:prstGeom>
          <a:ln>
            <a:noFill/>
          </a:ln>
        </p:spPr>
      </p:pic>
      <p:pic>
        <p:nvPicPr>
          <p:cNvPr id="149" name="Picture 6" descr=""/>
          <p:cNvPicPr/>
          <p:nvPr/>
        </p:nvPicPr>
        <p:blipFill>
          <a:blip r:embed="rId2"/>
          <a:srcRect l="3504" t="0" r="29383" b="0"/>
          <a:stretch/>
        </p:blipFill>
        <p:spPr>
          <a:xfrm>
            <a:off x="5261040" y="3429000"/>
            <a:ext cx="3459960" cy="3428280"/>
          </a:xfrm>
          <a:prstGeom prst="rect">
            <a:avLst/>
          </a:prstGeom>
          <a:ln>
            <a:noFill/>
          </a:ln>
        </p:spPr>
      </p:pic>
      <p:pic>
        <p:nvPicPr>
          <p:cNvPr id="150" name="Picture 4" descr=""/>
          <p:cNvPicPr/>
          <p:nvPr/>
        </p:nvPicPr>
        <p:blipFill>
          <a:blip r:embed="rId3"/>
          <a:srcRect l="16903" t="0" r="15739" b="0"/>
          <a:stretch/>
        </p:blipFill>
        <p:spPr>
          <a:xfrm>
            <a:off x="8731440" y="3429000"/>
            <a:ext cx="3459600" cy="3428280"/>
          </a:xfrm>
          <a:prstGeom prst="rect">
            <a:avLst/>
          </a:prstGeom>
          <a:ln>
            <a:noFill/>
          </a:ln>
        </p:spPr>
      </p:pic>
      <p:sp>
        <p:nvSpPr>
          <p:cNvPr id="151" name="Line 9"/>
          <p:cNvSpPr/>
          <p:nvPr/>
        </p:nvSpPr>
        <p:spPr>
          <a:xfrm>
            <a:off x="5252040" y="3429000"/>
            <a:ext cx="69400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10"/>
          <p:cNvSpPr/>
          <p:nvPr/>
        </p:nvSpPr>
        <p:spPr>
          <a:xfrm>
            <a:off x="564840" y="6086880"/>
            <a:ext cx="413352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11"/>
          <p:cNvSpPr/>
          <p:nvPr/>
        </p:nvSpPr>
        <p:spPr>
          <a:xfrm>
            <a:off x="8727840" y="3428640"/>
            <a:ext cx="0" cy="3429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5" name="Group 2"/>
          <p:cNvGrpSpPr/>
          <p:nvPr/>
        </p:nvGrpSpPr>
        <p:grpSpPr>
          <a:xfrm>
            <a:off x="3357720" y="0"/>
            <a:ext cx="1901160" cy="4676760"/>
            <a:chOff x="3357720" y="0"/>
            <a:chExt cx="1901160" cy="4676760"/>
          </a:xfrm>
        </p:grpSpPr>
        <p:sp>
          <p:nvSpPr>
            <p:cNvPr id="156" name="CustomShape 3"/>
            <p:cNvSpPr/>
            <p:nvPr/>
          </p:nvSpPr>
          <p:spPr>
            <a:xfrm>
              <a:off x="335772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CustomShape 4"/>
            <p:cNvSpPr/>
            <p:nvPr/>
          </p:nvSpPr>
          <p:spPr>
            <a:xfrm>
              <a:off x="4720680" y="35521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CustomShape 5"/>
            <p:cNvSpPr/>
            <p:nvPr/>
          </p:nvSpPr>
          <p:spPr>
            <a:xfrm>
              <a:off x="4720680" y="8089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CustomShape 6"/>
            <p:cNvSpPr/>
            <p:nvPr/>
          </p:nvSpPr>
          <p:spPr>
            <a:xfrm>
              <a:off x="4720680" y="0"/>
              <a:ext cx="538200" cy="562320"/>
            </a:xfrm>
            <a:custGeom>
              <a:avLst/>
              <a:gdLst/>
              <a:ah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0" name="CustomShape 7"/>
          <p:cNvSpPr/>
          <p:nvPr/>
        </p:nvSpPr>
        <p:spPr>
          <a:xfrm>
            <a:off x="565200" y="770760"/>
            <a:ext cx="392256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6000"/>
          </a:bodyPr>
          <a:p>
            <a:pPr>
              <a:lnSpc>
                <a:spcPct val="9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Neue Haas Grotesk Text Pro"/>
              </a:rPr>
              <a:t>TEKUĆE STANJE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565200" y="2160000"/>
            <a:ext cx="3922560" cy="36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Neue Haas Grotesk Text Pro"/>
              </a:rPr>
              <a:t>Voda je pri slobodnoj temperaturi u tekućem stanju.Voda u tekućem stanju poprima  oblik posude u kojoj  se nalazi.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62" name="Picture 6" descr=""/>
          <p:cNvPicPr/>
          <p:nvPr/>
        </p:nvPicPr>
        <p:blipFill>
          <a:blip r:embed="rId1"/>
          <a:srcRect l="0" t="0" r="0" b="25885"/>
          <a:stretch/>
        </p:blipFill>
        <p:spPr>
          <a:xfrm>
            <a:off x="5261040" y="0"/>
            <a:ext cx="6930000" cy="3428280"/>
          </a:xfrm>
          <a:prstGeom prst="rect">
            <a:avLst/>
          </a:prstGeom>
          <a:ln>
            <a:noFill/>
          </a:ln>
        </p:spPr>
      </p:pic>
      <p:pic>
        <p:nvPicPr>
          <p:cNvPr id="163" name="Picture 4" descr=""/>
          <p:cNvPicPr/>
          <p:nvPr/>
        </p:nvPicPr>
        <p:blipFill>
          <a:blip r:embed="rId2"/>
          <a:srcRect l="15850" t="0" r="17037" b="0"/>
          <a:stretch/>
        </p:blipFill>
        <p:spPr>
          <a:xfrm>
            <a:off x="5261040" y="3429000"/>
            <a:ext cx="3459960" cy="3428280"/>
          </a:xfrm>
          <a:prstGeom prst="rect">
            <a:avLst/>
          </a:prstGeom>
          <a:ln>
            <a:noFill/>
          </a:ln>
        </p:spPr>
      </p:pic>
      <p:pic>
        <p:nvPicPr>
          <p:cNvPr id="164" name="Picture 5" descr=""/>
          <p:cNvPicPr/>
          <p:nvPr/>
        </p:nvPicPr>
        <p:blipFill>
          <a:blip r:embed="rId3"/>
          <a:srcRect l="13532" t="0" r="19110" b="0"/>
          <a:stretch/>
        </p:blipFill>
        <p:spPr>
          <a:xfrm>
            <a:off x="8731440" y="3429000"/>
            <a:ext cx="3459600" cy="3428280"/>
          </a:xfrm>
          <a:prstGeom prst="rect">
            <a:avLst/>
          </a:prstGeom>
          <a:ln>
            <a:noFill/>
          </a:ln>
        </p:spPr>
      </p:pic>
      <p:sp>
        <p:nvSpPr>
          <p:cNvPr id="165" name="Line 9"/>
          <p:cNvSpPr/>
          <p:nvPr/>
        </p:nvSpPr>
        <p:spPr>
          <a:xfrm>
            <a:off x="5252040" y="3429000"/>
            <a:ext cx="69400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Line 10"/>
          <p:cNvSpPr/>
          <p:nvPr/>
        </p:nvSpPr>
        <p:spPr>
          <a:xfrm>
            <a:off x="564840" y="6086880"/>
            <a:ext cx="413352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11"/>
          <p:cNvSpPr/>
          <p:nvPr/>
        </p:nvSpPr>
        <p:spPr>
          <a:xfrm>
            <a:off x="8727840" y="3428640"/>
            <a:ext cx="0" cy="3429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565200" y="770760"/>
            <a:ext cx="615384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Neue Haas Grotesk Text Pro"/>
              </a:rPr>
              <a:t>PLINOVITO STANJE 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65200" y="2160000"/>
            <a:ext cx="6153840" cy="36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Neue Haas Grotesk Text Pro"/>
              </a:rPr>
              <a:t>Voda zagrijana od 100*C vrije i naglo prelazi u plinovito stanje – vodenu paru.Ta se temperatura  naziva vrelište.Vodena para hlađenjem se ponovno pretvara u tekuću vodu.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1"/>
          <a:srcRect l="0" t="0" r="8514" b="0"/>
          <a:stretch/>
        </p:blipFill>
        <p:spPr>
          <a:xfrm>
            <a:off x="7492320" y="0"/>
            <a:ext cx="4699080" cy="3428280"/>
          </a:xfrm>
          <a:prstGeom prst="rect">
            <a:avLst/>
          </a:prstGeom>
          <a:ln>
            <a:noFill/>
          </a:ln>
        </p:spPr>
      </p:pic>
      <p:pic>
        <p:nvPicPr>
          <p:cNvPr id="172" name="Picture 5" descr=""/>
          <p:cNvPicPr/>
          <p:nvPr/>
        </p:nvPicPr>
        <p:blipFill>
          <a:blip r:embed="rId2"/>
          <a:srcRect l="8857" t="0" r="0" b="0"/>
          <a:stretch/>
        </p:blipFill>
        <p:spPr>
          <a:xfrm>
            <a:off x="7492320" y="3429000"/>
            <a:ext cx="4699080" cy="3428280"/>
          </a:xfrm>
          <a:prstGeom prst="rect">
            <a:avLst/>
          </a:prstGeom>
          <a:ln>
            <a:noFill/>
          </a:ln>
        </p:spPr>
      </p:pic>
      <p:sp>
        <p:nvSpPr>
          <p:cNvPr id="173" name="Line 4"/>
          <p:cNvSpPr/>
          <p:nvPr/>
        </p:nvSpPr>
        <p:spPr>
          <a:xfrm>
            <a:off x="7488360" y="3428640"/>
            <a:ext cx="4703400" cy="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4" name="Group 5"/>
          <p:cNvGrpSpPr/>
          <p:nvPr/>
        </p:nvGrpSpPr>
        <p:grpSpPr>
          <a:xfrm>
            <a:off x="5589000" y="0"/>
            <a:ext cx="1900800" cy="4676760"/>
            <a:chOff x="5589000" y="0"/>
            <a:chExt cx="1900800" cy="4676760"/>
          </a:xfrm>
        </p:grpSpPr>
        <p:sp>
          <p:nvSpPr>
            <p:cNvPr id="175" name="CustomShape 6"/>
            <p:cNvSpPr/>
            <p:nvPr/>
          </p:nvSpPr>
          <p:spPr>
            <a:xfrm>
              <a:off x="5589000" y="0"/>
              <a:ext cx="1130040" cy="56484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CustomShape 7"/>
            <p:cNvSpPr/>
            <p:nvPr/>
          </p:nvSpPr>
          <p:spPr>
            <a:xfrm>
              <a:off x="6951600" y="35521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CustomShape 8"/>
            <p:cNvSpPr/>
            <p:nvPr/>
          </p:nvSpPr>
          <p:spPr>
            <a:xfrm>
              <a:off x="6951600" y="808920"/>
              <a:ext cx="538200" cy="112464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CustomShape 9"/>
            <p:cNvSpPr/>
            <p:nvPr/>
          </p:nvSpPr>
          <p:spPr>
            <a:xfrm>
              <a:off x="6951600" y="0"/>
              <a:ext cx="538200" cy="562320"/>
            </a:xfrm>
            <a:custGeom>
              <a:avLst/>
              <a:gdLst/>
              <a:ah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9" name="Line 10"/>
          <p:cNvSpPr/>
          <p:nvPr/>
        </p:nvSpPr>
        <p:spPr>
          <a:xfrm>
            <a:off x="564840" y="6086880"/>
            <a:ext cx="6353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d"/>
      </a:dk2>
      <a:lt2>
        <a:srgbClr val="e8e5e2"/>
      </a:lt2>
      <a:accent1>
        <a:srgbClr val="8aa4c0"/>
      </a:accent1>
      <a:accent2>
        <a:srgbClr val="78aab0"/>
      </a:accent2>
      <a:accent3>
        <a:srgbClr val="81aa9d"/>
      </a:accent3>
      <a:accent4>
        <a:srgbClr val="77af86"/>
      </a:accent4>
      <a:accent5>
        <a:srgbClr val="87ab81"/>
      </a:accent5>
      <a:accent6>
        <a:srgbClr val="92a973"/>
      </a:accent6>
      <a:hlink>
        <a:srgbClr val="9b7e5e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3a3d"/>
      </a:dk2>
      <a:lt2>
        <a:srgbClr val="e8e5e2"/>
      </a:lt2>
      <a:accent1>
        <a:srgbClr val="8aa4c0"/>
      </a:accent1>
      <a:accent2>
        <a:srgbClr val="78aab0"/>
      </a:accent2>
      <a:accent3>
        <a:srgbClr val="81aa9d"/>
      </a:accent3>
      <a:accent4>
        <a:srgbClr val="77af86"/>
      </a:accent4>
      <a:accent5>
        <a:srgbClr val="87ab81"/>
      </a:accent5>
      <a:accent6>
        <a:srgbClr val="92a973"/>
      </a:accent6>
      <a:hlink>
        <a:srgbClr val="9b7e5e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Application>LibreOffice/6.2.5.2$Windows_X86_64 LibreOffice_project/1ec314fa52f458adc18c4f025c545a4e8b22c159</Application>
  <Words>66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2022-09-29T08:23:16Z</dcterms:created>
  <dc:creator>0Š DRAŽ</dc:creator>
  <dc:description/>
  <dc:language>hr-HR</dc:language>
  <cp:lastModifiedBy/>
  <dcterms:modified xsi:type="dcterms:W3CDTF">2022-09-29T19:35:36Z</dcterms:modified>
  <cp:revision>265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Prilagođeno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