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78" r:id="rId5"/>
    <p:sldId id="279"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81" r:id="rId19"/>
    <p:sldId id="276" r:id="rId20"/>
    <p:sldId id="277" r:id="rId21"/>
    <p:sldId id="28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jiljana Inkret Martincevic" initials="LIM" lastIdx="2" clrIdx="0">
    <p:extLst>
      <p:ext uri="{19B8F6BF-5375-455C-9EA6-DF929625EA0E}">
        <p15:presenceInfo xmlns:p15="http://schemas.microsoft.com/office/powerpoint/2012/main" userId="60ed1179ab433a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0T21:45:10.353"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3C1C749-549E-42D1-8FA8-BE21D5A30953}" type="datetimeFigureOut">
              <a:rPr lang="hr-HR" smtClean="0"/>
              <a:t>1.8.2023.</a:t>
            </a:fld>
            <a:endParaRPr lang="hr-H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373017110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73C1C749-549E-42D1-8FA8-BE21D5A30953}" type="datetimeFigureOut">
              <a:rPr lang="hr-HR" smtClean="0"/>
              <a:t>1.8.2023.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00260044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5" name="Footer Placeholder 4"/>
          <p:cNvSpPr>
            <a:spLocks noGrp="1"/>
          </p:cNvSpPr>
          <p:nvPr>
            <p:ph type="ftr" sz="quarter" idx="11"/>
          </p:nvPr>
        </p:nvSpPr>
        <p:spPr>
          <a:xfrm>
            <a:off x="804672" y="6227064"/>
            <a:ext cx="10588752" cy="320040"/>
          </a:xfrm>
        </p:spPr>
        <p:txBody>
          <a:body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4933964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73C1C749-549E-42D1-8FA8-BE21D5A30953}" type="datetimeFigureOut">
              <a:rPr lang="hr-HR" smtClean="0"/>
              <a:t>1.8.2023.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58185343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hr-HR"/>
          </a:p>
        </p:txBody>
      </p:sp>
      <p:sp>
        <p:nvSpPr>
          <p:cNvPr id="6" name="Slide Number Placeholder 5"/>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91278090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6" name="Footer Placeholder 5"/>
          <p:cNvSpPr>
            <a:spLocks noGrp="1"/>
          </p:cNvSpPr>
          <p:nvPr>
            <p:ph type="ftr" sz="quarter" idx="11"/>
          </p:nvPr>
        </p:nvSpPr>
        <p:spPr>
          <a:xfrm>
            <a:off x="804672" y="6227064"/>
            <a:ext cx="10588752" cy="320040"/>
          </a:xfrm>
        </p:spPr>
        <p:txBody>
          <a:bodyPr/>
          <a:lstStyle/>
          <a:p>
            <a:endParaRPr lang="hr-HR"/>
          </a:p>
        </p:txBody>
      </p:sp>
      <p:sp>
        <p:nvSpPr>
          <p:cNvPr id="7" name="Slide Number Placeholder 6"/>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28758408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5125305" y="1488985"/>
            <a:ext cx="6264350" cy="169685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118447" y="4351687"/>
            <a:ext cx="6265588" cy="170406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8" name="Footer Placeholder 7"/>
          <p:cNvSpPr>
            <a:spLocks noGrp="1"/>
          </p:cNvSpPr>
          <p:nvPr>
            <p:ph type="ftr" sz="quarter" idx="11"/>
          </p:nvPr>
        </p:nvSpPr>
        <p:spPr>
          <a:xfrm>
            <a:off x="804672" y="6227064"/>
            <a:ext cx="10588752" cy="320040"/>
          </a:xfrm>
        </p:spPr>
        <p:txBody>
          <a:bodyPr/>
          <a:lstStyle/>
          <a:p>
            <a:endParaRPr lang="hr-HR"/>
          </a:p>
        </p:txBody>
      </p:sp>
      <p:sp>
        <p:nvSpPr>
          <p:cNvPr id="9" name="Slide Number Placeholder 8"/>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91705417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73C1C749-549E-42D1-8FA8-BE21D5A30953}" type="datetimeFigureOut">
              <a:rPr lang="hr-HR" smtClean="0"/>
              <a:t>1.8.2023.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343490196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3" name="Footer Placeholder 2"/>
          <p:cNvSpPr>
            <a:spLocks noGrp="1"/>
          </p:cNvSpPr>
          <p:nvPr>
            <p:ph type="ftr" sz="quarter" idx="11"/>
          </p:nvPr>
        </p:nvSpPr>
        <p:spPr>
          <a:xfrm>
            <a:off x="804672" y="6227064"/>
            <a:ext cx="10588752" cy="320040"/>
          </a:xfrm>
        </p:spPr>
        <p:txBody>
          <a:bodyPr/>
          <a:lstStyle/>
          <a:p>
            <a:endParaRPr lang="hr-HR"/>
          </a:p>
        </p:txBody>
      </p:sp>
      <p:sp>
        <p:nvSpPr>
          <p:cNvPr id="4" name="Slide Number Placeholder 3"/>
          <p:cNvSpPr>
            <a:spLocks noGrp="1"/>
          </p:cNvSpPr>
          <p:nvPr>
            <p:ph type="sldNum" sz="quarter" idx="12"/>
          </p:nvPr>
        </p:nvSpPr>
        <p:spPr>
          <a:xfrm>
            <a:off x="10469880"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19063327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73C1C749-549E-42D1-8FA8-BE21D5A30953}" type="datetimeFigureOut">
              <a:rPr lang="hr-HR" smtClean="0"/>
              <a:t>1.8.2023.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19675690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804672" y="320040"/>
            <a:ext cx="3657600" cy="320040"/>
          </a:xfrm>
        </p:spPr>
        <p:txBody>
          <a:bodyPr/>
          <a:lstStyle/>
          <a:p>
            <a:fld id="{73C1C749-549E-42D1-8FA8-BE21D5A30953}" type="datetimeFigureOut">
              <a:rPr lang="hr-HR" smtClean="0"/>
              <a:t>1.8.2023.</a:t>
            </a:fld>
            <a:endParaRPr lang="hr-HR"/>
          </a:p>
        </p:txBody>
      </p:sp>
      <p:sp>
        <p:nvSpPr>
          <p:cNvPr id="6" name="Footer Placeholder 5"/>
          <p:cNvSpPr>
            <a:spLocks noGrp="1"/>
          </p:cNvSpPr>
          <p:nvPr>
            <p:ph type="ftr" sz="quarter" idx="11"/>
          </p:nvPr>
        </p:nvSpPr>
        <p:spPr>
          <a:xfrm>
            <a:off x="804672" y="6227064"/>
            <a:ext cx="5942203" cy="320040"/>
          </a:xfrm>
        </p:spPr>
        <p:txBody>
          <a:bodyPr/>
          <a:lstStyle/>
          <a:p>
            <a:endParaRPr lang="hr-HR"/>
          </a:p>
        </p:txBody>
      </p:sp>
      <p:sp>
        <p:nvSpPr>
          <p:cNvPr id="7" name="Slide Number Placeholder 6"/>
          <p:cNvSpPr>
            <a:spLocks noGrp="1"/>
          </p:cNvSpPr>
          <p:nvPr>
            <p:ph type="sldNum" sz="quarter" idx="12"/>
          </p:nvPr>
        </p:nvSpPr>
        <p:spPr>
          <a:xfrm>
            <a:off x="5828377" y="320040"/>
            <a:ext cx="914400" cy="320040"/>
          </a:xfrm>
        </p:spPr>
        <p:txBody>
          <a:bodyPr/>
          <a:lstStyle/>
          <a:p>
            <a:fld id="{FAF907CE-E1DD-414B-9E1C-56FA99EBCFEA}" type="slidenum">
              <a:rPr lang="hr-HR" smtClean="0"/>
              <a:t>‹#›</a:t>
            </a:fld>
            <a:endParaRPr lang="hr-HR"/>
          </a:p>
        </p:txBody>
      </p:sp>
    </p:spTree>
    <p:extLst>
      <p:ext uri="{BB962C8B-B14F-4D97-AF65-F5344CB8AC3E}">
        <p14:creationId xmlns:p14="http://schemas.microsoft.com/office/powerpoint/2010/main" val="299898837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3C1C749-549E-42D1-8FA8-BE21D5A30953}" type="datetimeFigureOut">
              <a:rPr lang="hr-HR" smtClean="0"/>
              <a:t>1.8.2023.</a:t>
            </a:fld>
            <a:endParaRPr lang="hr-H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AF907CE-E1DD-414B-9E1C-56FA99EBCFEA}" type="slidenum">
              <a:rPr lang="hr-HR" smtClean="0"/>
              <a:t>‹#›</a:t>
            </a:fld>
            <a:endParaRPr lang="hr-HR"/>
          </a:p>
        </p:txBody>
      </p:sp>
    </p:spTree>
    <p:extLst>
      <p:ext uri="{BB962C8B-B14F-4D97-AF65-F5344CB8AC3E}">
        <p14:creationId xmlns:p14="http://schemas.microsoft.com/office/powerpoint/2010/main" val="1809676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ourceforge.net/projects/ardublock/files/ardublock-all-20130712.jar/downloa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rduino.cc/en/Main/Software" TargetMode="External"/><Relationship Id="rId2" Type="http://schemas.openxmlformats.org/officeDocument/2006/relationships/hyperlink" Target="https://sourceforge.net/projects/ardublock/files/ardublock-all-20130712.jar/download" TargetMode="External"/><Relationship Id="rId1" Type="http://schemas.openxmlformats.org/officeDocument/2006/relationships/slideLayout" Target="../slideLayouts/slideLayout5.xml"/><Relationship Id="rId4" Type="http://schemas.openxmlformats.org/officeDocument/2006/relationships/hyperlink" Target="http://www.ftdichip.com/Drivers/CDM/CDM%202.08.24%20WHQL%20Certified.z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ctrTitle"/>
          </p:nvPr>
        </p:nvSpPr>
        <p:spPr>
          <a:xfrm>
            <a:off x="1150707" y="2398863"/>
            <a:ext cx="9144000" cy="628377"/>
          </a:xfrm>
          <a:prstGeom prst="rect">
            <a:avLst/>
          </a:prstGeom>
        </p:spPr>
        <p:txBody>
          <a:bodyPr vert="horz" wrap="square" lIns="0" tIns="12700" rIns="0" bIns="0" rtlCol="0">
            <a:spAutoFit/>
          </a:bodyPr>
          <a:lstStyle/>
          <a:p>
            <a:pPr marL="2169160" marR="5080" indent="-2157095">
              <a:lnSpc>
                <a:spcPct val="100000"/>
              </a:lnSpc>
              <a:spcBef>
                <a:spcPts val="100"/>
              </a:spcBef>
            </a:pPr>
            <a:r>
              <a:rPr lang="hr-HR" sz="4000" b="1" spc="-15" dirty="0"/>
              <a:t>European </a:t>
            </a:r>
            <a:r>
              <a:rPr lang="hr-HR" sz="4000" b="1" spc="-15" dirty="0" err="1"/>
              <a:t>MakerSpace</a:t>
            </a:r>
            <a:r>
              <a:rPr lang="hr-HR" sz="4000" b="1" spc="-15" dirty="0"/>
              <a:t> Network</a:t>
            </a:r>
            <a:endParaRPr sz="4000" b="1"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870" y="1190857"/>
            <a:ext cx="2199115" cy="762989"/>
          </a:xfrm>
          <a:prstGeom prst="rect">
            <a:avLst/>
          </a:prstGeom>
        </p:spPr>
      </p:pic>
      <p:sp>
        <p:nvSpPr>
          <p:cNvPr id="2" name="TekstniOkvir 1">
            <a:extLst>
              <a:ext uri="{FF2B5EF4-FFF2-40B4-BE49-F238E27FC236}">
                <a16:creationId xmlns:a16="http://schemas.microsoft.com/office/drawing/2014/main" id="{3B3460D7-29B5-48EF-ABC2-B7728D688956}"/>
              </a:ext>
            </a:extLst>
          </p:cNvPr>
          <p:cNvSpPr txBox="1"/>
          <p:nvPr/>
        </p:nvSpPr>
        <p:spPr>
          <a:xfrm>
            <a:off x="1939459" y="3256503"/>
            <a:ext cx="5292614" cy="1077218"/>
          </a:xfrm>
          <a:prstGeom prst="rect">
            <a:avLst/>
          </a:prstGeom>
          <a:noFill/>
        </p:spPr>
        <p:txBody>
          <a:bodyPr wrap="square" rtlCol="0">
            <a:spAutoFit/>
          </a:bodyPr>
          <a:lstStyle/>
          <a:p>
            <a:pPr algn="ctr"/>
            <a:r>
              <a:rPr lang="hr-HR" sz="3200" dirty="0">
                <a:solidFill>
                  <a:schemeClr val="bg1"/>
                </a:solidFill>
              </a:rPr>
              <a:t>II. </a:t>
            </a:r>
            <a:r>
              <a:rPr lang="hr-HR" sz="3200" dirty="0" err="1">
                <a:solidFill>
                  <a:schemeClr val="bg1"/>
                </a:solidFill>
              </a:rPr>
              <a:t>Primary</a:t>
            </a:r>
            <a:r>
              <a:rPr lang="hr-HR" sz="3200" dirty="0">
                <a:solidFill>
                  <a:schemeClr val="bg1"/>
                </a:solidFill>
              </a:rPr>
              <a:t> </a:t>
            </a:r>
            <a:r>
              <a:rPr lang="hr-HR" sz="3200" dirty="0" err="1">
                <a:solidFill>
                  <a:schemeClr val="bg1"/>
                </a:solidFill>
              </a:rPr>
              <a:t>school</a:t>
            </a:r>
            <a:r>
              <a:rPr lang="hr-HR" sz="3200" dirty="0">
                <a:solidFill>
                  <a:schemeClr val="bg1"/>
                </a:solidFill>
              </a:rPr>
              <a:t> </a:t>
            </a:r>
            <a:r>
              <a:rPr lang="hr-HR" sz="3200" dirty="0" err="1">
                <a:solidFill>
                  <a:schemeClr val="bg1"/>
                </a:solidFill>
              </a:rPr>
              <a:t>Varazdin</a:t>
            </a:r>
            <a:endParaRPr lang="hr-HR" sz="3200" dirty="0">
              <a:solidFill>
                <a:schemeClr val="bg1"/>
              </a:solidFill>
            </a:endParaRPr>
          </a:p>
          <a:p>
            <a:pPr algn="ctr"/>
            <a:r>
              <a:rPr lang="hr-HR" sz="3200" dirty="0">
                <a:solidFill>
                  <a:schemeClr val="bg1"/>
                </a:solidFill>
              </a:rPr>
              <a:t>Croatia</a:t>
            </a:r>
          </a:p>
        </p:txBody>
      </p:sp>
      <p:pic>
        <p:nvPicPr>
          <p:cNvPr id="5" name="Slika 4">
            <a:extLst>
              <a:ext uri="{FF2B5EF4-FFF2-40B4-BE49-F238E27FC236}">
                <a16:creationId xmlns:a16="http://schemas.microsoft.com/office/drawing/2014/main" id="{10AB38FA-82D7-4EB8-BC46-267FF365A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18" y="3027240"/>
            <a:ext cx="2845670" cy="2212851"/>
          </a:xfrm>
          <a:prstGeom prst="rect">
            <a:avLst/>
          </a:prstGeom>
        </p:spPr>
      </p:pic>
      <p:sp>
        <p:nvSpPr>
          <p:cNvPr id="7" name="TekstniOkvir 6">
            <a:extLst>
              <a:ext uri="{FF2B5EF4-FFF2-40B4-BE49-F238E27FC236}">
                <a16:creationId xmlns:a16="http://schemas.microsoft.com/office/drawing/2014/main" id="{289A535B-7207-498D-BDCA-BC3C93CA0A78}"/>
              </a:ext>
            </a:extLst>
          </p:cNvPr>
          <p:cNvSpPr txBox="1"/>
          <p:nvPr/>
        </p:nvSpPr>
        <p:spPr>
          <a:xfrm>
            <a:off x="2186862" y="4180235"/>
            <a:ext cx="5292613" cy="400110"/>
          </a:xfrm>
          <a:prstGeom prst="rect">
            <a:avLst/>
          </a:prstGeom>
          <a:noFill/>
        </p:spPr>
        <p:txBody>
          <a:bodyPr wrap="square" rtlCol="0">
            <a:spAutoFit/>
          </a:bodyPr>
          <a:lstStyle/>
          <a:p>
            <a:r>
              <a:rPr lang="hr-HR" sz="2000" dirty="0" err="1">
                <a:solidFill>
                  <a:schemeClr val="bg1"/>
                </a:solidFill>
              </a:rPr>
              <a:t>Workshops</a:t>
            </a:r>
            <a:r>
              <a:rPr lang="hr-HR" sz="2000" dirty="0">
                <a:solidFill>
                  <a:schemeClr val="bg1"/>
                </a:solidFill>
              </a:rPr>
              <a:t> - </a:t>
            </a:r>
            <a:r>
              <a:rPr lang="hr-HR" sz="2000" dirty="0" err="1">
                <a:solidFill>
                  <a:schemeClr val="bg1"/>
                </a:solidFill>
              </a:rPr>
              <a:t>Programming</a:t>
            </a:r>
            <a:r>
              <a:rPr lang="hr-HR" sz="2000" dirty="0">
                <a:solidFill>
                  <a:schemeClr val="bg1"/>
                </a:solidFill>
              </a:rPr>
              <a:t> </a:t>
            </a:r>
            <a:r>
              <a:rPr lang="hr-HR" sz="2000" dirty="0" err="1">
                <a:solidFill>
                  <a:schemeClr val="bg1"/>
                </a:solidFill>
              </a:rPr>
              <a:t>through</a:t>
            </a:r>
            <a:r>
              <a:rPr lang="hr-HR" sz="2000" dirty="0">
                <a:solidFill>
                  <a:schemeClr val="bg1"/>
                </a:solidFill>
              </a:rPr>
              <a:t> </a:t>
            </a:r>
            <a:r>
              <a:rPr lang="hr-HR" sz="2000" dirty="0" err="1">
                <a:solidFill>
                  <a:schemeClr val="bg1"/>
                </a:solidFill>
              </a:rPr>
              <a:t>play</a:t>
            </a:r>
            <a:endParaRPr lang="hr-HR" sz="2000" dirty="0">
              <a:solidFill>
                <a:schemeClr val="bg1"/>
              </a:solidFill>
            </a:endParaRPr>
          </a:p>
        </p:txBody>
      </p:sp>
      <p:sp>
        <p:nvSpPr>
          <p:cNvPr id="3" name="TekstniOkvir 2">
            <a:extLst>
              <a:ext uri="{FF2B5EF4-FFF2-40B4-BE49-F238E27FC236}">
                <a16:creationId xmlns:a16="http://schemas.microsoft.com/office/drawing/2014/main" id="{A8FBC7AC-2A6D-473D-88D0-E6762671ABAF}"/>
              </a:ext>
            </a:extLst>
          </p:cNvPr>
          <p:cNvSpPr txBox="1"/>
          <p:nvPr/>
        </p:nvSpPr>
        <p:spPr>
          <a:xfrm>
            <a:off x="7232073" y="1254085"/>
            <a:ext cx="4329724" cy="923330"/>
          </a:xfrm>
          <a:prstGeom prst="rect">
            <a:avLst/>
          </a:prstGeom>
          <a:noFill/>
        </p:spPr>
        <p:txBody>
          <a:bodyPr wrap="square" rtlCol="0">
            <a:spAutoFit/>
          </a:bodyPr>
          <a:lstStyle/>
          <a:p>
            <a:r>
              <a:rPr lang="pl-PL" dirty="0">
                <a:ln w="0"/>
                <a:effectLst>
                  <a:outerShdw blurRad="38100" dist="25400" dir="5400000" algn="ctr" rotWithShape="0">
                    <a:srgbClr val="6E747A">
                      <a:alpha val="43000"/>
                    </a:srgbClr>
                  </a:outerShdw>
                </a:effectLst>
                <a:latin typeface="Monserati"/>
              </a:rPr>
              <a:t>Erasmus+ 2020-2023</a:t>
            </a:r>
          </a:p>
          <a:p>
            <a:r>
              <a:rPr lang="pl-PL" dirty="0">
                <a:ln w="0"/>
                <a:effectLst>
                  <a:outerShdw blurRad="38100" dist="25400" dir="5400000" algn="ctr" rotWithShape="0">
                    <a:srgbClr val="6E747A">
                      <a:alpha val="43000"/>
                    </a:srgbClr>
                  </a:outerShdw>
                </a:effectLst>
                <a:latin typeface="Monserati"/>
              </a:rPr>
              <a:t>2020-1-ES01-KA229-082563  </a:t>
            </a:r>
          </a:p>
          <a:p>
            <a:endParaRPr lang="hr-HR" dirty="0"/>
          </a:p>
        </p:txBody>
      </p:sp>
      <p:sp>
        <p:nvSpPr>
          <p:cNvPr id="8" name="TekstniOkvir 7"/>
          <p:cNvSpPr txBox="1"/>
          <p:nvPr/>
        </p:nvSpPr>
        <p:spPr>
          <a:xfrm>
            <a:off x="2186862" y="4756638"/>
            <a:ext cx="3375161" cy="369332"/>
          </a:xfrm>
          <a:prstGeom prst="rect">
            <a:avLst/>
          </a:prstGeom>
          <a:noFill/>
        </p:spPr>
        <p:txBody>
          <a:bodyPr wrap="square" rtlCol="0">
            <a:spAutoFit/>
          </a:bodyPr>
          <a:lstStyle/>
          <a:p>
            <a:r>
              <a:rPr lang="hr-HR" dirty="0" smtClean="0"/>
              <a:t>Ljiljana </a:t>
            </a:r>
            <a:r>
              <a:rPr lang="hr-HR" dirty="0" err="1" smtClean="0"/>
              <a:t>Inkret-Martinčević</a:t>
            </a:r>
            <a:endParaRPr lang="hr-HR" dirty="0"/>
          </a:p>
        </p:txBody>
      </p:sp>
    </p:spTree>
    <p:extLst>
      <p:ext uri="{BB962C8B-B14F-4D97-AF65-F5344CB8AC3E}">
        <p14:creationId xmlns:p14="http://schemas.microsoft.com/office/powerpoint/2010/main" val="388934060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2. CONNECTION OF 3 DIODES</a:t>
            </a:r>
            <a:r>
              <a:rPr lang="hr-HR" altLang="sr-Latn-RS" sz="1400" dirty="0"/>
              <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8" name="Rezervirano mjesto sadržaja 5">
            <a:extLst>
              <a:ext uri="{FF2B5EF4-FFF2-40B4-BE49-F238E27FC236}">
                <a16:creationId xmlns:a16="http://schemas.microsoft.com/office/drawing/2014/main" id="{0DD001E8-D4C7-49CA-BB3B-6248FD5F3FDF}"/>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14369" r="20486" b="3995"/>
          <a:stretch>
            <a:fillRect/>
          </a:stretch>
        </p:blipFill>
        <p:spPr bwMode="auto">
          <a:xfrm rot="16200000">
            <a:off x="7135915" y="176254"/>
            <a:ext cx="3228797" cy="634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1526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2. CONNECTION OF 3 DIODES</a:t>
            </a:r>
            <a:r>
              <a:rPr lang="hr-HR" altLang="sr-Latn-RS" sz="1400" dirty="0"/>
              <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5" name="Grafika 8">
            <a:extLst>
              <a:ext uri="{FF2B5EF4-FFF2-40B4-BE49-F238E27FC236}">
                <a16:creationId xmlns:a16="http://schemas.microsoft.com/office/drawing/2014/main" id="{1A0B81E1-8485-4CAF-8A7F-60A26F064E3D}"/>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8909" t="5148" r="6682" b="12883"/>
          <a:stretch/>
        </p:blipFill>
        <p:spPr bwMode="auto">
          <a:xfrm>
            <a:off x="4567761" y="1733971"/>
            <a:ext cx="7401965" cy="4041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693400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fontScale="70000" lnSpcReduction="20000"/>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3. RUNNING LIGHTS</a:t>
            </a:r>
            <a:r>
              <a:rPr lang="hr-HR" altLang="sr-Latn-RS" sz="1400" dirty="0"/>
              <a:t/>
            </a:r>
            <a:br>
              <a:rPr lang="hr-HR" altLang="sr-Latn-RS" sz="1400" dirty="0"/>
            </a:b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6" name="Rezervirano mjesto sadržaja 3" descr="Slika na kojoj se prikazuje tekst&#10;&#10;Opis je automatski generiran">
            <a:extLst>
              <a:ext uri="{FF2B5EF4-FFF2-40B4-BE49-F238E27FC236}">
                <a16:creationId xmlns:a16="http://schemas.microsoft.com/office/drawing/2014/main" id="{3EAD7B68-8A20-424F-A875-835E45AC94E9}"/>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l="10423" t="62440" r="36311" b="4439"/>
          <a:stretch>
            <a:fillRect/>
          </a:stretch>
        </p:blipFill>
        <p:spPr bwMode="auto">
          <a:xfrm>
            <a:off x="4962658" y="1353493"/>
            <a:ext cx="6415940" cy="43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6035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4. SIMPLE TRAFFIC LIGHT</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8" name="Rezervirano mjesto sadržaja 3">
            <a:extLst>
              <a:ext uri="{FF2B5EF4-FFF2-40B4-BE49-F238E27FC236}">
                <a16:creationId xmlns:a16="http://schemas.microsoft.com/office/drawing/2014/main" id="{C006DEDE-4002-4BD2-9F61-5D7935F7F3F4}"/>
              </a:ext>
            </a:extLst>
          </p:cNvPr>
          <p:cNvPicPr>
            <a:picLocks noChangeAspect="1"/>
          </p:cNvPicPr>
          <p:nvPr/>
        </p:nvPicPr>
        <p:blipFill rotWithShape="1">
          <a:blip r:embed="rId2">
            <a:extLst>
              <a:ext uri="{28A0092B-C50C-407E-A947-70E740481C1C}">
                <a14:useLocalDpi xmlns:a14="http://schemas.microsoft.com/office/drawing/2010/main" val="0"/>
              </a:ext>
            </a:extLst>
          </a:blip>
          <a:srcRect l="6621" t="9980" r="6696"/>
          <a:stretch/>
        </p:blipFill>
        <p:spPr>
          <a:xfrm>
            <a:off x="5096220" y="1654820"/>
            <a:ext cx="5681195" cy="4424926"/>
          </a:xfrm>
          <a:prstGeom prst="rect">
            <a:avLst/>
          </a:prstGeom>
        </p:spPr>
      </p:pic>
    </p:spTree>
    <p:extLst>
      <p:ext uri="{BB962C8B-B14F-4D97-AF65-F5344CB8AC3E}">
        <p14:creationId xmlns:p14="http://schemas.microsoft.com/office/powerpoint/2010/main" val="149915057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altLang="sr-Latn-RS" sz="2800" b="1" dirty="0">
                <a:latin typeface="Calibri" panose="020F0502020204030204" pitchFamily="34" charset="0"/>
                <a:ea typeface="Calibri" panose="020F0502020204030204" pitchFamily="34" charset="0"/>
                <a:cs typeface="Times New Roman" panose="02020603050405020304" pitchFamily="18" charset="0"/>
              </a:rPr>
              <a:t>TASK 4. SIMPLE TRAFFIC LIGHT</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normAutofit/>
          </a:bodyPr>
          <a:lstStyle/>
          <a:p>
            <a:pPr marL="0" indent="0">
              <a:buNone/>
            </a:pPr>
            <a:endParaRPr lang="hr-HR" dirty="0"/>
          </a:p>
          <a:p>
            <a:pPr marL="0" indent="0">
              <a:buNone/>
            </a:pPr>
            <a:endParaRPr lang="hr-HR" b="1" dirty="0"/>
          </a:p>
        </p:txBody>
      </p:sp>
      <p:pic>
        <p:nvPicPr>
          <p:cNvPr id="6" name="Slika 3" descr="Slika na kojoj se prikazuje tekst&#10;&#10;Opis je automatski generiran">
            <a:extLst>
              <a:ext uri="{FF2B5EF4-FFF2-40B4-BE49-F238E27FC236}">
                <a16:creationId xmlns:a16="http://schemas.microsoft.com/office/drawing/2014/main" id="{07D07DE3-CDC8-4C01-B721-356758086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0" t="20905" r="40973" b="9482"/>
          <a:stretch/>
        </p:blipFill>
        <p:spPr bwMode="auto">
          <a:xfrm>
            <a:off x="5665524" y="993986"/>
            <a:ext cx="5637476" cy="574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6375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635911"/>
          </a:xfrm>
        </p:spPr>
        <p:txBody>
          <a:bodyPr>
            <a:normAutofit/>
          </a:bodyPr>
          <a:lstStyle/>
          <a:p>
            <a:r>
              <a:rPr lang="hr-HR" dirty="0" err="1"/>
              <a:t>What</a:t>
            </a:r>
            <a:r>
              <a:rPr lang="hr-HR" dirty="0"/>
              <a:t> </a:t>
            </a:r>
            <a:r>
              <a:rPr lang="hr-HR" dirty="0" err="1"/>
              <a:t>does</a:t>
            </a:r>
            <a:r>
              <a:rPr lang="hr-HR" dirty="0"/>
              <a:t> </a:t>
            </a:r>
            <a:r>
              <a:rPr lang="hr-HR" dirty="0" err="1"/>
              <a:t>mBot</a:t>
            </a:r>
            <a:r>
              <a:rPr lang="hr-HR" dirty="0"/>
              <a:t> do?</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843147"/>
            <a:ext cx="6265588" cy="1704060"/>
          </a:xfrm>
        </p:spPr>
        <p:txBody>
          <a:bodyPr>
            <a:normAutofit fontScale="92500"/>
          </a:bodyPr>
          <a:lstStyle/>
          <a:p>
            <a:r>
              <a:rPr lang="en-US" dirty="0" err="1"/>
              <a:t>mBot</a:t>
            </a:r>
            <a:r>
              <a:rPr lang="en-US" dirty="0"/>
              <a:t> is a STEAM education robot for beginners, that makes teaching and learning robot programming simple and fun. With just a screwdriver, step-by-step instructions, and a study schedule, children can build a robot from scratch and experience the joys of hands-on creation.</a:t>
            </a:r>
            <a:endParaRPr lang="hr-HR" dirty="0"/>
          </a:p>
        </p:txBody>
      </p:sp>
      <p:sp>
        <p:nvSpPr>
          <p:cNvPr id="2" name="TekstniOkvir 1">
            <a:extLst>
              <a:ext uri="{FF2B5EF4-FFF2-40B4-BE49-F238E27FC236}">
                <a16:creationId xmlns:a16="http://schemas.microsoft.com/office/drawing/2014/main" id="{63653F73-FAEC-43E7-946A-4761BF0C9719}"/>
              </a:ext>
            </a:extLst>
          </p:cNvPr>
          <p:cNvSpPr txBox="1"/>
          <p:nvPr/>
        </p:nvSpPr>
        <p:spPr>
          <a:xfrm>
            <a:off x="5321327" y="3884246"/>
            <a:ext cx="5917195" cy="1477328"/>
          </a:xfrm>
          <a:prstGeom prst="rect">
            <a:avLst/>
          </a:prstGeom>
          <a:noFill/>
        </p:spPr>
        <p:txBody>
          <a:bodyPr wrap="square" rtlCol="0">
            <a:spAutoFit/>
          </a:bodyPr>
          <a:lstStyle/>
          <a:p>
            <a:r>
              <a:rPr lang="en-US" dirty="0" err="1"/>
              <a:t>Makeblock</a:t>
            </a:r>
            <a:r>
              <a:rPr lang="en-US" dirty="0"/>
              <a:t> has partnered with Arduino - the leading open-source hardware platform in the education and maker community. The </a:t>
            </a:r>
            <a:r>
              <a:rPr lang="en-US" dirty="0" err="1"/>
              <a:t>mBot</a:t>
            </a:r>
            <a:r>
              <a:rPr lang="en-US" dirty="0"/>
              <a:t> - an educational robot set, for which Arduino is the heart of the program, was presented</a:t>
            </a:r>
            <a:endParaRPr lang="hr-HR" dirty="0"/>
          </a:p>
        </p:txBody>
      </p:sp>
    </p:spTree>
    <p:extLst>
      <p:ext uri="{BB962C8B-B14F-4D97-AF65-F5344CB8AC3E}">
        <p14:creationId xmlns:p14="http://schemas.microsoft.com/office/powerpoint/2010/main" val="214242261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724939"/>
            <a:ext cx="6265588" cy="2198383"/>
          </a:xfrm>
        </p:spPr>
        <p:txBody>
          <a:bodyPr>
            <a:normAutofit/>
          </a:bodyPr>
          <a:lstStyle/>
          <a:p>
            <a:r>
              <a:rPr lang="en-US" dirty="0"/>
              <a:t>Graphic programming</a:t>
            </a:r>
          </a:p>
          <a:p>
            <a:r>
              <a:rPr lang="en-US" dirty="0"/>
              <a:t>Drag and drop computer graphics software </a:t>
            </a:r>
            <a:r>
              <a:rPr lang="en-US" dirty="0" err="1"/>
              <a:t>mBlock</a:t>
            </a:r>
            <a:r>
              <a:rPr lang="en-US" dirty="0"/>
              <a:t> V3 or </a:t>
            </a:r>
            <a:r>
              <a:rPr lang="en-US" dirty="0" err="1"/>
              <a:t>mBlock</a:t>
            </a:r>
            <a:r>
              <a:rPr lang="en-US" dirty="0"/>
              <a:t> V5 developed on the basis of Scratch 2.0. or </a:t>
            </a:r>
            <a:r>
              <a:rPr lang="en-US" dirty="0" err="1"/>
              <a:t>mBlock</a:t>
            </a:r>
            <a:r>
              <a:rPr lang="en-US" dirty="0"/>
              <a:t> V5.2.0 for Scratch3.0 allows children to quickly learn programming, control the robot and realize more and more functions that </a:t>
            </a:r>
            <a:r>
              <a:rPr lang="en-US" dirty="0" err="1"/>
              <a:t>mBot</a:t>
            </a:r>
            <a:r>
              <a:rPr lang="en-US" dirty="0"/>
              <a:t> has.</a:t>
            </a:r>
            <a:endParaRPr lang="hr-HR" dirty="0"/>
          </a:p>
        </p:txBody>
      </p:sp>
    </p:spTree>
    <p:extLst>
      <p:ext uri="{BB962C8B-B14F-4D97-AF65-F5344CB8AC3E}">
        <p14:creationId xmlns:p14="http://schemas.microsoft.com/office/powerpoint/2010/main" val="396419764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4" name="Rezervirano mjesto sadržaja 3">
            <a:extLst>
              <a:ext uri="{FF2B5EF4-FFF2-40B4-BE49-F238E27FC236}">
                <a16:creationId xmlns:a16="http://schemas.microsoft.com/office/drawing/2014/main" id="{9CC5E707-7155-4CDC-991C-9591E6A7AB85}"/>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40072" t="8956" r="27178" b="31683"/>
          <a:stretch/>
        </p:blipFill>
        <p:spPr>
          <a:xfrm>
            <a:off x="5025294" y="996462"/>
            <a:ext cx="6211926" cy="5713046"/>
          </a:xfrm>
        </p:spPr>
      </p:pic>
      <p:sp>
        <p:nvSpPr>
          <p:cNvPr id="2" name="TekstniOkvir 1">
            <a:extLst>
              <a:ext uri="{FF2B5EF4-FFF2-40B4-BE49-F238E27FC236}">
                <a16:creationId xmlns:a16="http://schemas.microsoft.com/office/drawing/2014/main" id="{9E7597E8-81AF-460B-BF2F-6C6C193FE514}"/>
              </a:ext>
            </a:extLst>
          </p:cNvPr>
          <p:cNvSpPr txBox="1"/>
          <p:nvPr/>
        </p:nvSpPr>
        <p:spPr>
          <a:xfrm>
            <a:off x="1133231" y="148492"/>
            <a:ext cx="10785231" cy="1477328"/>
          </a:xfrm>
          <a:prstGeom prst="rect">
            <a:avLst/>
          </a:prstGeom>
          <a:noFill/>
        </p:spPr>
        <p:txBody>
          <a:bodyPr wrap="square" rtlCol="0">
            <a:spAutoFit/>
          </a:bodyPr>
          <a:lstStyle/>
          <a:p>
            <a:r>
              <a:rPr lang="hr-HR" dirty="0" err="1"/>
              <a:t>Task</a:t>
            </a:r>
            <a:r>
              <a:rPr lang="hr-HR" dirty="0"/>
              <a:t> 1</a:t>
            </a:r>
          </a:p>
          <a:p>
            <a:r>
              <a:rPr lang="en-US" dirty="0"/>
              <a:t>Place the robot in the START position,</a:t>
            </a:r>
          </a:p>
          <a:p>
            <a:r>
              <a:rPr lang="en-US" dirty="0"/>
              <a:t>by pressing a button on the robot or any button on the remote control, the robot turns on blue or green lights and starts driving forward following the path (squares). when it reaches the end of the track, the robot should stop.</a:t>
            </a:r>
            <a:endParaRPr lang="hr-HR" dirty="0"/>
          </a:p>
        </p:txBody>
      </p:sp>
    </p:spTree>
    <p:extLst>
      <p:ext uri="{BB962C8B-B14F-4D97-AF65-F5344CB8AC3E}">
        <p14:creationId xmlns:p14="http://schemas.microsoft.com/office/powerpoint/2010/main" val="354118710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2" name="Slika 1">
            <a:extLst>
              <a:ext uri="{FF2B5EF4-FFF2-40B4-BE49-F238E27FC236}">
                <a16:creationId xmlns:a16="http://schemas.microsoft.com/office/drawing/2014/main" id="{54A20CD7-CF42-4F4E-889E-5B8AEC45FF5D}"/>
              </a:ext>
            </a:extLst>
          </p:cNvPr>
          <p:cNvPicPr>
            <a:picLocks noChangeAspect="1"/>
          </p:cNvPicPr>
          <p:nvPr/>
        </p:nvPicPr>
        <p:blipFill rotWithShape="1">
          <a:blip r:embed="rId2"/>
          <a:srcRect r="36617" b="18526"/>
          <a:stretch/>
        </p:blipFill>
        <p:spPr>
          <a:xfrm>
            <a:off x="4904588" y="1617785"/>
            <a:ext cx="5841566" cy="4223758"/>
          </a:xfrm>
          <a:prstGeom prst="rect">
            <a:avLst/>
          </a:prstGeom>
        </p:spPr>
      </p:pic>
    </p:spTree>
    <p:extLst>
      <p:ext uri="{BB962C8B-B14F-4D97-AF65-F5344CB8AC3E}">
        <p14:creationId xmlns:p14="http://schemas.microsoft.com/office/powerpoint/2010/main" val="230867899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4" name="Rezervirano mjesto sadržaja 3">
            <a:extLst>
              <a:ext uri="{FF2B5EF4-FFF2-40B4-BE49-F238E27FC236}">
                <a16:creationId xmlns:a16="http://schemas.microsoft.com/office/drawing/2014/main" id="{F8B9ECF1-69FE-40F2-B3F1-E5BA92DFB589}"/>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35464" t="11363" r="23177" b="27765"/>
          <a:stretch/>
        </p:blipFill>
        <p:spPr>
          <a:xfrm>
            <a:off x="4900246" y="1589820"/>
            <a:ext cx="6282541" cy="5033719"/>
          </a:xfrm>
        </p:spPr>
      </p:pic>
      <p:sp>
        <p:nvSpPr>
          <p:cNvPr id="5" name="TekstniOkvir 4">
            <a:extLst>
              <a:ext uri="{FF2B5EF4-FFF2-40B4-BE49-F238E27FC236}">
                <a16:creationId xmlns:a16="http://schemas.microsoft.com/office/drawing/2014/main" id="{4901A531-1ACD-4A1C-BFE0-A8088DAE3F3E}"/>
              </a:ext>
            </a:extLst>
          </p:cNvPr>
          <p:cNvSpPr txBox="1"/>
          <p:nvPr/>
        </p:nvSpPr>
        <p:spPr>
          <a:xfrm>
            <a:off x="889000" y="234461"/>
            <a:ext cx="10785231" cy="1477328"/>
          </a:xfrm>
          <a:prstGeom prst="rect">
            <a:avLst/>
          </a:prstGeom>
          <a:noFill/>
        </p:spPr>
        <p:txBody>
          <a:bodyPr wrap="square" rtlCol="0">
            <a:spAutoFit/>
          </a:bodyPr>
          <a:lstStyle/>
          <a:p>
            <a:r>
              <a:rPr lang="hr-HR" dirty="0" err="1"/>
              <a:t>Task</a:t>
            </a:r>
            <a:r>
              <a:rPr lang="hr-HR" dirty="0"/>
              <a:t> 2.</a:t>
            </a:r>
          </a:p>
          <a:p>
            <a:r>
              <a:rPr lang="en-US" dirty="0"/>
              <a:t>Set the robot to the START position, by pressing the button on the robot or any button on the remote control, the robot turns on blue or green lights and starts driving forward following the track, i.e. following the black line. When it reaches the end of the track, the robot turns, follows the hand line to START, and then it should stop and turn on the red lights.</a:t>
            </a:r>
            <a:endParaRPr lang="hr-HR" dirty="0"/>
          </a:p>
        </p:txBody>
      </p:sp>
    </p:spTree>
    <p:extLst>
      <p:ext uri="{BB962C8B-B14F-4D97-AF65-F5344CB8AC3E}">
        <p14:creationId xmlns:p14="http://schemas.microsoft.com/office/powerpoint/2010/main" val="391039379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Autofit/>
          </a:bodyPr>
          <a:lstStyle/>
          <a:p>
            <a:r>
              <a:rPr lang="en-US" dirty="0">
                <a:cs typeface="Arial" panose="020B0604020202020204" pitchFamily="34" charset="0"/>
              </a:rPr>
              <a:t>The </a:t>
            </a:r>
            <a:r>
              <a:rPr lang="en-US" dirty="0" err="1">
                <a:cs typeface="Arial" panose="020B0604020202020204" pitchFamily="34" charset="0"/>
              </a:rPr>
              <a:t>Ozobot</a:t>
            </a:r>
            <a:r>
              <a:rPr lang="en-US" dirty="0">
                <a:cs typeface="Arial" panose="020B0604020202020204" pitchFamily="34" charset="0"/>
              </a:rPr>
              <a:t> robot is a tiny robot that students can program with different colored lines in the visual block editor </a:t>
            </a:r>
            <a:r>
              <a:rPr lang="en-US" dirty="0" err="1">
                <a:cs typeface="Arial" panose="020B0604020202020204" pitchFamily="34" charset="0"/>
              </a:rPr>
              <a:t>OzoBlockly</a:t>
            </a:r>
            <a:r>
              <a:rPr lang="en-US" dirty="0">
                <a:cs typeface="Arial" panose="020B0604020202020204" pitchFamily="34" charset="0"/>
              </a:rPr>
              <a:t>. </a:t>
            </a:r>
            <a:r>
              <a:rPr lang="en-US" dirty="0" err="1">
                <a:cs typeface="Arial" panose="020B0604020202020204" pitchFamily="34" charset="0"/>
              </a:rPr>
              <a:t>Ozobot</a:t>
            </a:r>
            <a:r>
              <a:rPr lang="en-US" dirty="0">
                <a:cs typeface="Arial" panose="020B0604020202020204" pitchFamily="34" charset="0"/>
              </a:rPr>
              <a:t> can follow lines, react to colors, change speeds, make decisions and communicate with users. The robot uses light sensors to read digital screens and other surfaces</a:t>
            </a:r>
            <a:r>
              <a:rPr lang="en-US" dirty="0"/>
              <a:t>.</a:t>
            </a:r>
            <a:endParaRPr lang="hr-HR"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pic>
        <p:nvPicPr>
          <p:cNvPr id="3" name="Rezervirano mjesto sadržaja 2">
            <a:extLst>
              <a:ext uri="{FF2B5EF4-FFF2-40B4-BE49-F238E27FC236}">
                <a16:creationId xmlns:a16="http://schemas.microsoft.com/office/drawing/2014/main" id="{75ABE4D2-04E9-4A25-8C5F-427C5E002D06}"/>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80487" y="3238465"/>
            <a:ext cx="1977292" cy="3365536"/>
          </a:xfrm>
        </p:spPr>
      </p:pic>
    </p:spTree>
    <p:extLst>
      <p:ext uri="{BB962C8B-B14F-4D97-AF65-F5344CB8AC3E}">
        <p14:creationId xmlns:p14="http://schemas.microsoft.com/office/powerpoint/2010/main" val="83731050"/>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6" name="Rezervirano mjesto sadržaja 5">
            <a:extLst>
              <a:ext uri="{FF2B5EF4-FFF2-40B4-BE49-F238E27FC236}">
                <a16:creationId xmlns:a16="http://schemas.microsoft.com/office/drawing/2014/main" id="{E47BB6E2-266D-4BC0-AEFC-2F4098498002}"/>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35442" t="6447" r="17509" b="921"/>
          <a:stretch/>
        </p:blipFill>
        <p:spPr>
          <a:xfrm>
            <a:off x="6947876" y="2246074"/>
            <a:ext cx="4165601" cy="4459525"/>
          </a:xfrm>
        </p:spPr>
      </p:pic>
      <p:sp>
        <p:nvSpPr>
          <p:cNvPr id="4" name="TekstniOkvir 3">
            <a:extLst>
              <a:ext uri="{FF2B5EF4-FFF2-40B4-BE49-F238E27FC236}">
                <a16:creationId xmlns:a16="http://schemas.microsoft.com/office/drawing/2014/main" id="{F7D17128-BD0C-4A2D-BC70-FD38732EF574}"/>
              </a:ext>
            </a:extLst>
          </p:cNvPr>
          <p:cNvSpPr txBox="1"/>
          <p:nvPr/>
        </p:nvSpPr>
        <p:spPr>
          <a:xfrm>
            <a:off x="828431" y="152401"/>
            <a:ext cx="10785231" cy="2031325"/>
          </a:xfrm>
          <a:prstGeom prst="rect">
            <a:avLst/>
          </a:prstGeom>
          <a:noFill/>
        </p:spPr>
        <p:txBody>
          <a:bodyPr wrap="square" rtlCol="0">
            <a:spAutoFit/>
          </a:bodyPr>
          <a:lstStyle/>
          <a:p>
            <a:r>
              <a:rPr lang="hr-HR" dirty="0" err="1"/>
              <a:t>Task</a:t>
            </a:r>
            <a:r>
              <a:rPr lang="hr-HR" dirty="0"/>
              <a:t> 3. </a:t>
            </a:r>
          </a:p>
          <a:p>
            <a:r>
              <a:rPr lang="en-US" dirty="0"/>
              <a:t>Set the robot to the START position, by pressing the button on the robot or any button on the remote control, the robot turns on the blue lights and starts driving forward following the path, i.e. it follows the black line. When he comes to the first obstacle, he stops, changes the lights to red (2 seconds) and continues on the path. When he reaches the next obstacle, he stops, changes the color of the light to yellow (2 sec.) and continues driving to the finish line. When he reaches the GOAL, he stops, the light changes to green.</a:t>
            </a:r>
            <a:endParaRPr lang="hr-HR" dirty="0"/>
          </a:p>
        </p:txBody>
      </p:sp>
    </p:spTree>
    <p:extLst>
      <p:ext uri="{BB962C8B-B14F-4D97-AF65-F5344CB8AC3E}">
        <p14:creationId xmlns:p14="http://schemas.microsoft.com/office/powerpoint/2010/main" val="92455550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mBots</a:t>
            </a:r>
            <a:endParaRPr lang="hr-HR" dirty="0"/>
          </a:p>
        </p:txBody>
      </p:sp>
      <p:pic>
        <p:nvPicPr>
          <p:cNvPr id="6" name="Slika 5">
            <a:extLst>
              <a:ext uri="{FF2B5EF4-FFF2-40B4-BE49-F238E27FC236}">
                <a16:creationId xmlns:a16="http://schemas.microsoft.com/office/drawing/2014/main" id="{E7089D78-CB71-4745-9DE5-05478BAEC722}"/>
              </a:ext>
            </a:extLst>
          </p:cNvPr>
          <p:cNvPicPr>
            <a:picLocks noChangeAspect="1"/>
          </p:cNvPicPr>
          <p:nvPr/>
        </p:nvPicPr>
        <p:blipFill>
          <a:blip r:embed="rId2"/>
          <a:stretch>
            <a:fillRect/>
          </a:stretch>
        </p:blipFill>
        <p:spPr>
          <a:xfrm>
            <a:off x="4647330" y="1531816"/>
            <a:ext cx="7030371" cy="4595446"/>
          </a:xfrm>
          <a:prstGeom prst="rect">
            <a:avLst/>
          </a:prstGeom>
        </p:spPr>
      </p:pic>
    </p:spTree>
    <p:extLst>
      <p:ext uri="{BB962C8B-B14F-4D97-AF65-F5344CB8AC3E}">
        <p14:creationId xmlns:p14="http://schemas.microsoft.com/office/powerpoint/2010/main" val="127214138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err="1"/>
              <a:t>Workshops</a:t>
            </a:r>
            <a:r>
              <a:rPr lang="hr-HR" dirty="0"/>
              <a:t> - </a:t>
            </a:r>
            <a:r>
              <a:rPr lang="hr-HR" dirty="0" err="1"/>
              <a:t>Programming</a:t>
            </a:r>
            <a:r>
              <a:rPr lang="hr-HR" dirty="0"/>
              <a:t> </a:t>
            </a:r>
            <a:r>
              <a:rPr lang="hr-HR" dirty="0" err="1"/>
              <a:t>through</a:t>
            </a:r>
            <a:r>
              <a:rPr lang="hr-HR" dirty="0"/>
              <a:t> </a:t>
            </a:r>
            <a:r>
              <a:rPr lang="hr-HR" dirty="0" err="1"/>
              <a:t>play</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037412" y="1724940"/>
            <a:ext cx="6265588" cy="1704060"/>
          </a:xfrm>
        </p:spPr>
        <p:txBody>
          <a:bodyPr>
            <a:normAutofit/>
          </a:bodyPr>
          <a:lstStyle/>
          <a:p>
            <a:r>
              <a:rPr lang="en-US" dirty="0"/>
              <a:t>Through the game, we learned to program and work with different robots.</a:t>
            </a:r>
          </a:p>
          <a:p>
            <a:r>
              <a:rPr lang="hr-HR" dirty="0"/>
              <a:t>T</a:t>
            </a:r>
            <a:r>
              <a:rPr lang="en-US" dirty="0"/>
              <a:t>hank you</a:t>
            </a:r>
            <a:r>
              <a:rPr lang="hr-HR" dirty="0"/>
              <a:t>!</a:t>
            </a:r>
          </a:p>
          <a:p>
            <a:r>
              <a:rPr lang="hr-HR" dirty="0"/>
              <a:t>Croatia, </a:t>
            </a:r>
            <a:r>
              <a:rPr lang="hr-HR" dirty="0" err="1"/>
              <a:t>J</a:t>
            </a:r>
            <a:r>
              <a:rPr lang="hr-HR" dirty="0" err="1" smtClean="0"/>
              <a:t>uly</a:t>
            </a:r>
            <a:r>
              <a:rPr lang="hr-HR" dirty="0" smtClean="0"/>
              <a:t> 2023</a:t>
            </a:r>
            <a:r>
              <a:rPr lang="hr-HR" dirty="0"/>
              <a:t>.</a:t>
            </a:r>
          </a:p>
        </p:txBody>
      </p:sp>
    </p:spTree>
    <p:extLst>
      <p:ext uri="{BB962C8B-B14F-4D97-AF65-F5344CB8AC3E}">
        <p14:creationId xmlns:p14="http://schemas.microsoft.com/office/powerpoint/2010/main" val="230330299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Autofit/>
          </a:bodyPr>
          <a:lstStyle/>
          <a:p>
            <a:r>
              <a:rPr lang="en-US" sz="2400" dirty="0">
                <a:cs typeface="Arial" panose="020B0604020202020204" pitchFamily="34" charset="0"/>
              </a:rPr>
              <a:t>Use black marker to complete  your path, then place Evo on the START.</a:t>
            </a:r>
            <a:r>
              <a:rPr lang="hr-HR" sz="2400" dirty="0">
                <a:cs typeface="Arial" panose="020B0604020202020204" pitchFamily="34" charset="0"/>
              </a:rPr>
              <a:t> </a:t>
            </a:r>
            <a:r>
              <a:rPr lang="en-US" sz="2400" dirty="0">
                <a:cs typeface="Arial" panose="020B0604020202020204" pitchFamily="34" charset="0"/>
              </a:rPr>
              <a:t>Evo will randomly  select  a color. Repeat several  times.</a:t>
            </a:r>
            <a:endParaRPr lang="hr-HR" sz="2400" dirty="0">
              <a:cs typeface="Arial" panose="020B0604020202020204" pitchFamily="34" charset="0"/>
            </a:endParaRP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grpSp>
        <p:nvGrpSpPr>
          <p:cNvPr id="2" name="Group 2">
            <a:extLst>
              <a:ext uri="{FF2B5EF4-FFF2-40B4-BE49-F238E27FC236}">
                <a16:creationId xmlns:a16="http://schemas.microsoft.com/office/drawing/2014/main" id="{B0E01EF3-9D43-4D1A-90BB-DF14C974EE8A}"/>
              </a:ext>
            </a:extLst>
          </p:cNvPr>
          <p:cNvGrpSpPr>
            <a:grpSpLocks/>
          </p:cNvGrpSpPr>
          <p:nvPr/>
        </p:nvGrpSpPr>
        <p:grpSpPr bwMode="auto">
          <a:xfrm>
            <a:off x="5033230" y="3373194"/>
            <a:ext cx="6011862" cy="3284537"/>
            <a:chOff x="1490" y="1100"/>
            <a:chExt cx="9467" cy="5173"/>
          </a:xfrm>
        </p:grpSpPr>
        <p:sp>
          <p:nvSpPr>
            <p:cNvPr id="3" name="Freeform 3">
              <a:extLst>
                <a:ext uri="{FF2B5EF4-FFF2-40B4-BE49-F238E27FC236}">
                  <a16:creationId xmlns:a16="http://schemas.microsoft.com/office/drawing/2014/main" id="{9A423737-1528-4C03-9F3E-E9849A7776E9}"/>
                </a:ext>
              </a:extLst>
            </p:cNvPr>
            <p:cNvSpPr>
              <a:spLocks/>
            </p:cNvSpPr>
            <p:nvPr/>
          </p:nvSpPr>
          <p:spPr bwMode="auto">
            <a:xfrm>
              <a:off x="1497" y="5176"/>
              <a:ext cx="864" cy="1089"/>
            </a:xfrm>
            <a:custGeom>
              <a:avLst/>
              <a:gdLst>
                <a:gd name="T0" fmla="*/ 76 w 864"/>
                <a:gd name="T1" fmla="*/ 221 h 1089"/>
                <a:gd name="T2" fmla="*/ 116 w 864"/>
                <a:gd name="T3" fmla="*/ 148 h 1089"/>
                <a:gd name="T4" fmla="*/ 168 w 864"/>
                <a:gd name="T5" fmla="*/ 80 h 1089"/>
                <a:gd name="T6" fmla="*/ 230 w 864"/>
                <a:gd name="T7" fmla="*/ 19 h 1089"/>
                <a:gd name="T8" fmla="*/ 235 w 864"/>
                <a:gd name="T9" fmla="*/ 9 h 1089"/>
                <a:gd name="T10" fmla="*/ 228 w 864"/>
                <a:gd name="T11" fmla="*/ 0 h 1089"/>
                <a:gd name="T12" fmla="*/ 217 w 864"/>
                <a:gd name="T13" fmla="*/ 3 h 1089"/>
                <a:gd name="T14" fmla="*/ 198 w 864"/>
                <a:gd name="T15" fmla="*/ 19 h 1089"/>
                <a:gd name="T16" fmla="*/ 168 w 864"/>
                <a:gd name="T17" fmla="*/ 49 h 1089"/>
                <a:gd name="T18" fmla="*/ 141 w 864"/>
                <a:gd name="T19" fmla="*/ 80 h 1089"/>
                <a:gd name="T20" fmla="*/ 116 w 864"/>
                <a:gd name="T21" fmla="*/ 112 h 1089"/>
                <a:gd name="T22" fmla="*/ 93 w 864"/>
                <a:gd name="T23" fmla="*/ 146 h 1089"/>
                <a:gd name="T24" fmla="*/ 73 w 864"/>
                <a:gd name="T25" fmla="*/ 181 h 1089"/>
                <a:gd name="T26" fmla="*/ 55 w 864"/>
                <a:gd name="T27" fmla="*/ 217 h 1089"/>
                <a:gd name="T28" fmla="*/ 40 w 864"/>
                <a:gd name="T29" fmla="*/ 254 h 1089"/>
                <a:gd name="T30" fmla="*/ 27 w 864"/>
                <a:gd name="T31" fmla="*/ 291 h 1089"/>
                <a:gd name="T32" fmla="*/ 16 w 864"/>
                <a:gd name="T33" fmla="*/ 330 h 1089"/>
                <a:gd name="T34" fmla="*/ 7 w 864"/>
                <a:gd name="T35" fmla="*/ 376 h 1089"/>
                <a:gd name="T36" fmla="*/ 1 w 864"/>
                <a:gd name="T37" fmla="*/ 423 h 1089"/>
                <a:gd name="T38" fmla="*/ 0 w 864"/>
                <a:gd name="T39" fmla="*/ 471 h 1089"/>
                <a:gd name="T40" fmla="*/ 1 w 864"/>
                <a:gd name="T41" fmla="*/ 518 h 1089"/>
                <a:gd name="T42" fmla="*/ 7 w 864"/>
                <a:gd name="T43" fmla="*/ 566 h 1089"/>
                <a:gd name="T44" fmla="*/ 16 w 864"/>
                <a:gd name="T45" fmla="*/ 613 h 1089"/>
                <a:gd name="T46" fmla="*/ 29 w 864"/>
                <a:gd name="T47" fmla="*/ 660 h 1089"/>
                <a:gd name="T48" fmla="*/ 46 w 864"/>
                <a:gd name="T49" fmla="*/ 706 h 1089"/>
                <a:gd name="T50" fmla="*/ 67 w 864"/>
                <a:gd name="T51" fmla="*/ 751 h 1089"/>
                <a:gd name="T52" fmla="*/ 92 w 864"/>
                <a:gd name="T53" fmla="*/ 795 h 1089"/>
                <a:gd name="T54" fmla="*/ 145 w 864"/>
                <a:gd name="T55" fmla="*/ 869 h 1089"/>
                <a:gd name="T56" fmla="*/ 206 w 864"/>
                <a:gd name="T57" fmla="*/ 932 h 1089"/>
                <a:gd name="T58" fmla="*/ 274 w 864"/>
                <a:gd name="T59" fmla="*/ 985 h 1089"/>
                <a:gd name="T60" fmla="*/ 349 w 864"/>
                <a:gd name="T61" fmla="*/ 1028 h 1089"/>
                <a:gd name="T62" fmla="*/ 428 w 864"/>
                <a:gd name="T63" fmla="*/ 1060 h 1089"/>
                <a:gd name="T64" fmla="*/ 511 w 864"/>
                <a:gd name="T65" fmla="*/ 1080 h 1089"/>
                <a:gd name="T66" fmla="*/ 596 w 864"/>
                <a:gd name="T67" fmla="*/ 1089 h 1089"/>
                <a:gd name="T68" fmla="*/ 683 w 864"/>
                <a:gd name="T69" fmla="*/ 1086 h 1089"/>
                <a:gd name="T70" fmla="*/ 770 w 864"/>
                <a:gd name="T71" fmla="*/ 1070 h 1089"/>
                <a:gd name="T72" fmla="*/ 855 w 864"/>
                <a:gd name="T73" fmla="*/ 1041 h 1089"/>
                <a:gd name="T74" fmla="*/ 863 w 864"/>
                <a:gd name="T75" fmla="*/ 1033 h 1089"/>
                <a:gd name="T76" fmla="*/ 859 w 864"/>
                <a:gd name="T77" fmla="*/ 1022 h 1089"/>
                <a:gd name="T78" fmla="*/ 847 w 864"/>
                <a:gd name="T79" fmla="*/ 1022 h 1089"/>
                <a:gd name="T80" fmla="*/ 764 w 864"/>
                <a:gd name="T81" fmla="*/ 1050 h 1089"/>
                <a:gd name="T82" fmla="*/ 681 w 864"/>
                <a:gd name="T83" fmla="*/ 1065 h 1089"/>
                <a:gd name="T84" fmla="*/ 597 w 864"/>
                <a:gd name="T85" fmla="*/ 1068 h 1089"/>
                <a:gd name="T86" fmla="*/ 514 w 864"/>
                <a:gd name="T87" fmla="*/ 1060 h 1089"/>
                <a:gd name="T88" fmla="*/ 434 w 864"/>
                <a:gd name="T89" fmla="*/ 1040 h 1089"/>
                <a:gd name="T90" fmla="*/ 358 w 864"/>
                <a:gd name="T91" fmla="*/ 1009 h 1089"/>
                <a:gd name="T92" fmla="*/ 286 w 864"/>
                <a:gd name="T93" fmla="*/ 968 h 1089"/>
                <a:gd name="T94" fmla="*/ 220 w 864"/>
                <a:gd name="T95" fmla="*/ 917 h 1089"/>
                <a:gd name="T96" fmla="*/ 161 w 864"/>
                <a:gd name="T97" fmla="*/ 855 h 1089"/>
                <a:gd name="T98" fmla="*/ 110 w 864"/>
                <a:gd name="T99" fmla="*/ 784 h 1089"/>
                <a:gd name="T100" fmla="*/ 69 w 864"/>
                <a:gd name="T101" fmla="*/ 707 h 1089"/>
                <a:gd name="T102" fmla="*/ 41 w 864"/>
                <a:gd name="T103" fmla="*/ 627 h 1089"/>
                <a:gd name="T104" fmla="*/ 25 w 864"/>
                <a:gd name="T105" fmla="*/ 544 h 1089"/>
                <a:gd name="T106" fmla="*/ 20 w 864"/>
                <a:gd name="T107" fmla="*/ 462 h 1089"/>
                <a:gd name="T108" fmla="*/ 28 w 864"/>
                <a:gd name="T109" fmla="*/ 379 h 1089"/>
                <a:gd name="T110" fmla="*/ 46 w 864"/>
                <a:gd name="T111" fmla="*/ 299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4" h="1089">
                  <a:moveTo>
                    <a:pt x="60" y="260"/>
                  </a:moveTo>
                  <a:lnTo>
                    <a:pt x="76" y="221"/>
                  </a:lnTo>
                  <a:lnTo>
                    <a:pt x="95" y="184"/>
                  </a:lnTo>
                  <a:lnTo>
                    <a:pt x="116" y="148"/>
                  </a:lnTo>
                  <a:lnTo>
                    <a:pt x="141" y="114"/>
                  </a:lnTo>
                  <a:lnTo>
                    <a:pt x="168" y="80"/>
                  </a:lnTo>
                  <a:lnTo>
                    <a:pt x="198" y="49"/>
                  </a:lnTo>
                  <a:lnTo>
                    <a:pt x="230" y="19"/>
                  </a:lnTo>
                  <a:lnTo>
                    <a:pt x="234" y="15"/>
                  </a:lnTo>
                  <a:lnTo>
                    <a:pt x="235" y="9"/>
                  </a:lnTo>
                  <a:lnTo>
                    <a:pt x="231" y="4"/>
                  </a:lnTo>
                  <a:lnTo>
                    <a:pt x="228" y="0"/>
                  </a:lnTo>
                  <a:lnTo>
                    <a:pt x="221" y="0"/>
                  </a:lnTo>
                  <a:lnTo>
                    <a:pt x="217" y="3"/>
                  </a:lnTo>
                  <a:lnTo>
                    <a:pt x="214" y="5"/>
                  </a:lnTo>
                  <a:lnTo>
                    <a:pt x="198" y="19"/>
                  </a:lnTo>
                  <a:lnTo>
                    <a:pt x="183" y="34"/>
                  </a:lnTo>
                  <a:lnTo>
                    <a:pt x="168" y="49"/>
                  </a:lnTo>
                  <a:lnTo>
                    <a:pt x="154" y="64"/>
                  </a:lnTo>
                  <a:lnTo>
                    <a:pt x="141" y="80"/>
                  </a:lnTo>
                  <a:lnTo>
                    <a:pt x="128" y="96"/>
                  </a:lnTo>
                  <a:lnTo>
                    <a:pt x="116" y="112"/>
                  </a:lnTo>
                  <a:lnTo>
                    <a:pt x="104" y="129"/>
                  </a:lnTo>
                  <a:lnTo>
                    <a:pt x="93" y="146"/>
                  </a:lnTo>
                  <a:lnTo>
                    <a:pt x="83" y="163"/>
                  </a:lnTo>
                  <a:lnTo>
                    <a:pt x="73" y="181"/>
                  </a:lnTo>
                  <a:lnTo>
                    <a:pt x="64" y="199"/>
                  </a:lnTo>
                  <a:lnTo>
                    <a:pt x="55" y="217"/>
                  </a:lnTo>
                  <a:lnTo>
                    <a:pt x="47" y="235"/>
                  </a:lnTo>
                  <a:lnTo>
                    <a:pt x="40" y="254"/>
                  </a:lnTo>
                  <a:lnTo>
                    <a:pt x="33" y="272"/>
                  </a:lnTo>
                  <a:lnTo>
                    <a:pt x="27" y="291"/>
                  </a:lnTo>
                  <a:lnTo>
                    <a:pt x="21" y="310"/>
                  </a:lnTo>
                  <a:lnTo>
                    <a:pt x="16" y="330"/>
                  </a:lnTo>
                  <a:lnTo>
                    <a:pt x="11" y="353"/>
                  </a:lnTo>
                  <a:lnTo>
                    <a:pt x="7" y="376"/>
                  </a:lnTo>
                  <a:lnTo>
                    <a:pt x="4" y="400"/>
                  </a:lnTo>
                  <a:lnTo>
                    <a:pt x="1" y="423"/>
                  </a:lnTo>
                  <a:lnTo>
                    <a:pt x="0" y="447"/>
                  </a:lnTo>
                  <a:lnTo>
                    <a:pt x="0" y="471"/>
                  </a:lnTo>
                  <a:lnTo>
                    <a:pt x="0" y="495"/>
                  </a:lnTo>
                  <a:lnTo>
                    <a:pt x="1" y="518"/>
                  </a:lnTo>
                  <a:lnTo>
                    <a:pt x="4" y="542"/>
                  </a:lnTo>
                  <a:lnTo>
                    <a:pt x="7" y="566"/>
                  </a:lnTo>
                  <a:lnTo>
                    <a:pt x="11" y="590"/>
                  </a:lnTo>
                  <a:lnTo>
                    <a:pt x="16" y="613"/>
                  </a:lnTo>
                  <a:lnTo>
                    <a:pt x="22" y="637"/>
                  </a:lnTo>
                  <a:lnTo>
                    <a:pt x="29" y="660"/>
                  </a:lnTo>
                  <a:lnTo>
                    <a:pt x="37" y="683"/>
                  </a:lnTo>
                  <a:lnTo>
                    <a:pt x="46" y="706"/>
                  </a:lnTo>
                  <a:lnTo>
                    <a:pt x="56" y="729"/>
                  </a:lnTo>
                  <a:lnTo>
                    <a:pt x="67" y="751"/>
                  </a:lnTo>
                  <a:lnTo>
                    <a:pt x="79" y="773"/>
                  </a:lnTo>
                  <a:lnTo>
                    <a:pt x="92" y="795"/>
                  </a:lnTo>
                  <a:lnTo>
                    <a:pt x="117" y="833"/>
                  </a:lnTo>
                  <a:lnTo>
                    <a:pt x="145" y="869"/>
                  </a:lnTo>
                  <a:lnTo>
                    <a:pt x="174" y="902"/>
                  </a:lnTo>
                  <a:lnTo>
                    <a:pt x="206" y="932"/>
                  </a:lnTo>
                  <a:lnTo>
                    <a:pt x="239" y="960"/>
                  </a:lnTo>
                  <a:lnTo>
                    <a:pt x="274" y="985"/>
                  </a:lnTo>
                  <a:lnTo>
                    <a:pt x="311" y="1008"/>
                  </a:lnTo>
                  <a:lnTo>
                    <a:pt x="349" y="1028"/>
                  </a:lnTo>
                  <a:lnTo>
                    <a:pt x="388" y="1045"/>
                  </a:lnTo>
                  <a:lnTo>
                    <a:pt x="428" y="1060"/>
                  </a:lnTo>
                  <a:lnTo>
                    <a:pt x="469" y="1072"/>
                  </a:lnTo>
                  <a:lnTo>
                    <a:pt x="511" y="1080"/>
                  </a:lnTo>
                  <a:lnTo>
                    <a:pt x="553" y="1086"/>
                  </a:lnTo>
                  <a:lnTo>
                    <a:pt x="596" y="1089"/>
                  </a:lnTo>
                  <a:lnTo>
                    <a:pt x="639" y="1089"/>
                  </a:lnTo>
                  <a:lnTo>
                    <a:pt x="683" y="1086"/>
                  </a:lnTo>
                  <a:lnTo>
                    <a:pt x="726" y="1079"/>
                  </a:lnTo>
                  <a:lnTo>
                    <a:pt x="770" y="1070"/>
                  </a:lnTo>
                  <a:lnTo>
                    <a:pt x="813" y="1057"/>
                  </a:lnTo>
                  <a:lnTo>
                    <a:pt x="855" y="1041"/>
                  </a:lnTo>
                  <a:lnTo>
                    <a:pt x="861" y="1039"/>
                  </a:lnTo>
                  <a:lnTo>
                    <a:pt x="863" y="1033"/>
                  </a:lnTo>
                  <a:lnTo>
                    <a:pt x="861" y="1027"/>
                  </a:lnTo>
                  <a:lnTo>
                    <a:pt x="859" y="1022"/>
                  </a:lnTo>
                  <a:lnTo>
                    <a:pt x="852" y="1019"/>
                  </a:lnTo>
                  <a:lnTo>
                    <a:pt x="847" y="1022"/>
                  </a:lnTo>
                  <a:lnTo>
                    <a:pt x="806" y="1037"/>
                  </a:lnTo>
                  <a:lnTo>
                    <a:pt x="764" y="1050"/>
                  </a:lnTo>
                  <a:lnTo>
                    <a:pt x="723" y="1059"/>
                  </a:lnTo>
                  <a:lnTo>
                    <a:pt x="681" y="1065"/>
                  </a:lnTo>
                  <a:lnTo>
                    <a:pt x="639" y="1068"/>
                  </a:lnTo>
                  <a:lnTo>
                    <a:pt x="597" y="1068"/>
                  </a:lnTo>
                  <a:lnTo>
                    <a:pt x="555" y="1065"/>
                  </a:lnTo>
                  <a:lnTo>
                    <a:pt x="514" y="1060"/>
                  </a:lnTo>
                  <a:lnTo>
                    <a:pt x="474" y="1051"/>
                  </a:lnTo>
                  <a:lnTo>
                    <a:pt x="434" y="1040"/>
                  </a:lnTo>
                  <a:lnTo>
                    <a:pt x="395" y="1026"/>
                  </a:lnTo>
                  <a:lnTo>
                    <a:pt x="358" y="1009"/>
                  </a:lnTo>
                  <a:lnTo>
                    <a:pt x="321" y="990"/>
                  </a:lnTo>
                  <a:lnTo>
                    <a:pt x="286" y="968"/>
                  </a:lnTo>
                  <a:lnTo>
                    <a:pt x="252" y="944"/>
                  </a:lnTo>
                  <a:lnTo>
                    <a:pt x="220" y="917"/>
                  </a:lnTo>
                  <a:lnTo>
                    <a:pt x="189" y="887"/>
                  </a:lnTo>
                  <a:lnTo>
                    <a:pt x="161" y="855"/>
                  </a:lnTo>
                  <a:lnTo>
                    <a:pt x="134" y="821"/>
                  </a:lnTo>
                  <a:lnTo>
                    <a:pt x="110" y="784"/>
                  </a:lnTo>
                  <a:lnTo>
                    <a:pt x="88" y="746"/>
                  </a:lnTo>
                  <a:lnTo>
                    <a:pt x="69" y="707"/>
                  </a:lnTo>
                  <a:lnTo>
                    <a:pt x="54" y="667"/>
                  </a:lnTo>
                  <a:lnTo>
                    <a:pt x="41" y="627"/>
                  </a:lnTo>
                  <a:lnTo>
                    <a:pt x="32" y="586"/>
                  </a:lnTo>
                  <a:lnTo>
                    <a:pt x="25" y="544"/>
                  </a:lnTo>
                  <a:lnTo>
                    <a:pt x="21" y="503"/>
                  </a:lnTo>
                  <a:lnTo>
                    <a:pt x="20" y="462"/>
                  </a:lnTo>
                  <a:lnTo>
                    <a:pt x="23" y="420"/>
                  </a:lnTo>
                  <a:lnTo>
                    <a:pt x="28" y="379"/>
                  </a:lnTo>
                  <a:lnTo>
                    <a:pt x="35" y="339"/>
                  </a:lnTo>
                  <a:lnTo>
                    <a:pt x="46" y="299"/>
                  </a:lnTo>
                  <a:lnTo>
                    <a:pt x="60" y="260"/>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 name="Freeform 4">
              <a:extLst>
                <a:ext uri="{FF2B5EF4-FFF2-40B4-BE49-F238E27FC236}">
                  <a16:creationId xmlns:a16="http://schemas.microsoft.com/office/drawing/2014/main" id="{FB98231D-25B9-45DA-9EF6-C71AD1E6DEC1}"/>
                </a:ext>
              </a:extLst>
            </p:cNvPr>
            <p:cNvSpPr>
              <a:spLocks/>
            </p:cNvSpPr>
            <p:nvPr/>
          </p:nvSpPr>
          <p:spPr bwMode="auto">
            <a:xfrm>
              <a:off x="1857" y="5031"/>
              <a:ext cx="875" cy="1099"/>
            </a:xfrm>
            <a:custGeom>
              <a:avLst/>
              <a:gdLst>
                <a:gd name="T0" fmla="*/ 647 w 875"/>
                <a:gd name="T1" fmla="*/ 1095 h 1099"/>
                <a:gd name="T2" fmla="*/ 713 w 875"/>
                <a:gd name="T3" fmla="*/ 1032 h 1099"/>
                <a:gd name="T4" fmla="*/ 769 w 875"/>
                <a:gd name="T5" fmla="*/ 962 h 1099"/>
                <a:gd name="T6" fmla="*/ 813 w 875"/>
                <a:gd name="T7" fmla="*/ 886 h 1099"/>
                <a:gd name="T8" fmla="*/ 845 w 875"/>
                <a:gd name="T9" fmla="*/ 804 h 1099"/>
                <a:gd name="T10" fmla="*/ 866 w 875"/>
                <a:gd name="T11" fmla="*/ 719 h 1099"/>
                <a:gd name="T12" fmla="*/ 875 w 875"/>
                <a:gd name="T13" fmla="*/ 633 h 1099"/>
                <a:gd name="T14" fmla="*/ 871 w 875"/>
                <a:gd name="T15" fmla="*/ 545 h 1099"/>
                <a:gd name="T16" fmla="*/ 855 w 875"/>
                <a:gd name="T17" fmla="*/ 458 h 1099"/>
                <a:gd name="T18" fmla="*/ 826 w 875"/>
                <a:gd name="T19" fmla="*/ 374 h 1099"/>
                <a:gd name="T20" fmla="*/ 784 w 875"/>
                <a:gd name="T21" fmla="*/ 293 h 1099"/>
                <a:gd name="T22" fmla="*/ 730 w 875"/>
                <a:gd name="T23" fmla="*/ 219 h 1099"/>
                <a:gd name="T24" fmla="*/ 668 w 875"/>
                <a:gd name="T25" fmla="*/ 155 h 1099"/>
                <a:gd name="T26" fmla="*/ 598 w 875"/>
                <a:gd name="T27" fmla="*/ 101 h 1099"/>
                <a:gd name="T28" fmla="*/ 521 w 875"/>
                <a:gd name="T29" fmla="*/ 58 h 1099"/>
                <a:gd name="T30" fmla="*/ 440 w 875"/>
                <a:gd name="T31" fmla="*/ 27 h 1099"/>
                <a:gd name="T32" fmla="*/ 355 w 875"/>
                <a:gd name="T33" fmla="*/ 7 h 1099"/>
                <a:gd name="T34" fmla="*/ 268 w 875"/>
                <a:gd name="T35" fmla="*/ 0 h 1099"/>
                <a:gd name="T36" fmla="*/ 179 w 875"/>
                <a:gd name="T37" fmla="*/ 4 h 1099"/>
                <a:gd name="T38" fmla="*/ 92 w 875"/>
                <a:gd name="T39" fmla="*/ 22 h 1099"/>
                <a:gd name="T40" fmla="*/ 6 w 875"/>
                <a:gd name="T41" fmla="*/ 53 h 1099"/>
                <a:gd name="T42" fmla="*/ 0 w 875"/>
                <a:gd name="T43" fmla="*/ 60 h 1099"/>
                <a:gd name="T44" fmla="*/ 1 w 875"/>
                <a:gd name="T45" fmla="*/ 67 h 1099"/>
                <a:gd name="T46" fmla="*/ 9 w 875"/>
                <a:gd name="T47" fmla="*/ 75 h 1099"/>
                <a:gd name="T48" fmla="*/ 56 w 875"/>
                <a:gd name="T49" fmla="*/ 56 h 1099"/>
                <a:gd name="T50" fmla="*/ 140 w 875"/>
                <a:gd name="T51" fmla="*/ 32 h 1099"/>
                <a:gd name="T52" fmla="*/ 225 w 875"/>
                <a:gd name="T53" fmla="*/ 21 h 1099"/>
                <a:gd name="T54" fmla="*/ 310 w 875"/>
                <a:gd name="T55" fmla="*/ 23 h 1099"/>
                <a:gd name="T56" fmla="*/ 393 w 875"/>
                <a:gd name="T57" fmla="*/ 36 h 1099"/>
                <a:gd name="T58" fmla="*/ 474 w 875"/>
                <a:gd name="T59" fmla="*/ 61 h 1099"/>
                <a:gd name="T60" fmla="*/ 550 w 875"/>
                <a:gd name="T61" fmla="*/ 96 h 1099"/>
                <a:gd name="T62" fmla="*/ 621 w 875"/>
                <a:gd name="T63" fmla="*/ 143 h 1099"/>
                <a:gd name="T64" fmla="*/ 685 w 875"/>
                <a:gd name="T65" fmla="*/ 200 h 1099"/>
                <a:gd name="T66" fmla="*/ 741 w 875"/>
                <a:gd name="T67" fmla="*/ 267 h 1099"/>
                <a:gd name="T68" fmla="*/ 788 w 875"/>
                <a:gd name="T69" fmla="*/ 342 h 1099"/>
                <a:gd name="T70" fmla="*/ 822 w 875"/>
                <a:gd name="T71" fmla="*/ 422 h 1099"/>
                <a:gd name="T72" fmla="*/ 844 w 875"/>
                <a:gd name="T73" fmla="*/ 505 h 1099"/>
                <a:gd name="T74" fmla="*/ 854 w 875"/>
                <a:gd name="T75" fmla="*/ 590 h 1099"/>
                <a:gd name="T76" fmla="*/ 851 w 875"/>
                <a:gd name="T77" fmla="*/ 674 h 1099"/>
                <a:gd name="T78" fmla="*/ 837 w 875"/>
                <a:gd name="T79" fmla="*/ 757 h 1099"/>
                <a:gd name="T80" fmla="*/ 811 w 875"/>
                <a:gd name="T81" fmla="*/ 838 h 1099"/>
                <a:gd name="T82" fmla="*/ 774 w 875"/>
                <a:gd name="T83" fmla="*/ 914 h 1099"/>
                <a:gd name="T84" fmla="*/ 726 w 875"/>
                <a:gd name="T85" fmla="*/ 985 h 1099"/>
                <a:gd name="T86" fmla="*/ 667 w 875"/>
                <a:gd name="T87" fmla="*/ 1050 h 1099"/>
                <a:gd name="T88" fmla="*/ 629 w 875"/>
                <a:gd name="T89" fmla="*/ 1082 h 1099"/>
                <a:gd name="T90" fmla="*/ 632 w 875"/>
                <a:gd name="T91" fmla="*/ 1093 h 1099"/>
                <a:gd name="T92" fmla="*/ 643 w 875"/>
                <a:gd name="T93" fmla="*/ 1099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1099">
                  <a:moveTo>
                    <a:pt x="643" y="1099"/>
                  </a:moveTo>
                  <a:lnTo>
                    <a:pt x="647" y="1095"/>
                  </a:lnTo>
                  <a:lnTo>
                    <a:pt x="682" y="1065"/>
                  </a:lnTo>
                  <a:lnTo>
                    <a:pt x="713" y="1032"/>
                  </a:lnTo>
                  <a:lnTo>
                    <a:pt x="743" y="998"/>
                  </a:lnTo>
                  <a:lnTo>
                    <a:pt x="769" y="962"/>
                  </a:lnTo>
                  <a:lnTo>
                    <a:pt x="792" y="925"/>
                  </a:lnTo>
                  <a:lnTo>
                    <a:pt x="813" y="886"/>
                  </a:lnTo>
                  <a:lnTo>
                    <a:pt x="831" y="845"/>
                  </a:lnTo>
                  <a:lnTo>
                    <a:pt x="845" y="804"/>
                  </a:lnTo>
                  <a:lnTo>
                    <a:pt x="857" y="762"/>
                  </a:lnTo>
                  <a:lnTo>
                    <a:pt x="866" y="719"/>
                  </a:lnTo>
                  <a:lnTo>
                    <a:pt x="872" y="676"/>
                  </a:lnTo>
                  <a:lnTo>
                    <a:pt x="875" y="633"/>
                  </a:lnTo>
                  <a:lnTo>
                    <a:pt x="874" y="589"/>
                  </a:lnTo>
                  <a:lnTo>
                    <a:pt x="871" y="545"/>
                  </a:lnTo>
                  <a:lnTo>
                    <a:pt x="864" y="502"/>
                  </a:lnTo>
                  <a:lnTo>
                    <a:pt x="855" y="458"/>
                  </a:lnTo>
                  <a:lnTo>
                    <a:pt x="842" y="416"/>
                  </a:lnTo>
                  <a:lnTo>
                    <a:pt x="826" y="374"/>
                  </a:lnTo>
                  <a:lnTo>
                    <a:pt x="806" y="333"/>
                  </a:lnTo>
                  <a:lnTo>
                    <a:pt x="784" y="293"/>
                  </a:lnTo>
                  <a:lnTo>
                    <a:pt x="758" y="254"/>
                  </a:lnTo>
                  <a:lnTo>
                    <a:pt x="730" y="219"/>
                  </a:lnTo>
                  <a:lnTo>
                    <a:pt x="700" y="185"/>
                  </a:lnTo>
                  <a:lnTo>
                    <a:pt x="668" y="155"/>
                  </a:lnTo>
                  <a:lnTo>
                    <a:pt x="634" y="127"/>
                  </a:lnTo>
                  <a:lnTo>
                    <a:pt x="598" y="101"/>
                  </a:lnTo>
                  <a:lnTo>
                    <a:pt x="560" y="78"/>
                  </a:lnTo>
                  <a:lnTo>
                    <a:pt x="521" y="58"/>
                  </a:lnTo>
                  <a:lnTo>
                    <a:pt x="481" y="41"/>
                  </a:lnTo>
                  <a:lnTo>
                    <a:pt x="440" y="27"/>
                  </a:lnTo>
                  <a:lnTo>
                    <a:pt x="398" y="16"/>
                  </a:lnTo>
                  <a:lnTo>
                    <a:pt x="355" y="7"/>
                  </a:lnTo>
                  <a:lnTo>
                    <a:pt x="311" y="2"/>
                  </a:lnTo>
                  <a:lnTo>
                    <a:pt x="268" y="0"/>
                  </a:lnTo>
                  <a:lnTo>
                    <a:pt x="224" y="0"/>
                  </a:lnTo>
                  <a:lnTo>
                    <a:pt x="179" y="4"/>
                  </a:lnTo>
                  <a:lnTo>
                    <a:pt x="135" y="12"/>
                  </a:lnTo>
                  <a:lnTo>
                    <a:pt x="92" y="22"/>
                  </a:lnTo>
                  <a:lnTo>
                    <a:pt x="48" y="36"/>
                  </a:lnTo>
                  <a:lnTo>
                    <a:pt x="6" y="53"/>
                  </a:lnTo>
                  <a:lnTo>
                    <a:pt x="3" y="55"/>
                  </a:lnTo>
                  <a:lnTo>
                    <a:pt x="0" y="60"/>
                  </a:lnTo>
                  <a:lnTo>
                    <a:pt x="0" y="63"/>
                  </a:lnTo>
                  <a:lnTo>
                    <a:pt x="1" y="67"/>
                  </a:lnTo>
                  <a:lnTo>
                    <a:pt x="3" y="72"/>
                  </a:lnTo>
                  <a:lnTo>
                    <a:pt x="9" y="75"/>
                  </a:lnTo>
                  <a:lnTo>
                    <a:pt x="14" y="72"/>
                  </a:lnTo>
                  <a:lnTo>
                    <a:pt x="56" y="56"/>
                  </a:lnTo>
                  <a:lnTo>
                    <a:pt x="97" y="42"/>
                  </a:lnTo>
                  <a:lnTo>
                    <a:pt x="140" y="32"/>
                  </a:lnTo>
                  <a:lnTo>
                    <a:pt x="182" y="25"/>
                  </a:lnTo>
                  <a:lnTo>
                    <a:pt x="225" y="21"/>
                  </a:lnTo>
                  <a:lnTo>
                    <a:pt x="267" y="20"/>
                  </a:lnTo>
                  <a:lnTo>
                    <a:pt x="310" y="23"/>
                  </a:lnTo>
                  <a:lnTo>
                    <a:pt x="352" y="28"/>
                  </a:lnTo>
                  <a:lnTo>
                    <a:pt x="393" y="36"/>
                  </a:lnTo>
                  <a:lnTo>
                    <a:pt x="434" y="47"/>
                  </a:lnTo>
                  <a:lnTo>
                    <a:pt x="474" y="61"/>
                  </a:lnTo>
                  <a:lnTo>
                    <a:pt x="512" y="77"/>
                  </a:lnTo>
                  <a:lnTo>
                    <a:pt x="550" y="96"/>
                  </a:lnTo>
                  <a:lnTo>
                    <a:pt x="586" y="118"/>
                  </a:lnTo>
                  <a:lnTo>
                    <a:pt x="621" y="143"/>
                  </a:lnTo>
                  <a:lnTo>
                    <a:pt x="654" y="170"/>
                  </a:lnTo>
                  <a:lnTo>
                    <a:pt x="685" y="200"/>
                  </a:lnTo>
                  <a:lnTo>
                    <a:pt x="714" y="232"/>
                  </a:lnTo>
                  <a:lnTo>
                    <a:pt x="741" y="267"/>
                  </a:lnTo>
                  <a:lnTo>
                    <a:pt x="766" y="304"/>
                  </a:lnTo>
                  <a:lnTo>
                    <a:pt x="788" y="342"/>
                  </a:lnTo>
                  <a:lnTo>
                    <a:pt x="807" y="382"/>
                  </a:lnTo>
                  <a:lnTo>
                    <a:pt x="822" y="422"/>
                  </a:lnTo>
                  <a:lnTo>
                    <a:pt x="835" y="464"/>
                  </a:lnTo>
                  <a:lnTo>
                    <a:pt x="844" y="505"/>
                  </a:lnTo>
                  <a:lnTo>
                    <a:pt x="850" y="548"/>
                  </a:lnTo>
                  <a:lnTo>
                    <a:pt x="854" y="590"/>
                  </a:lnTo>
                  <a:lnTo>
                    <a:pt x="854" y="632"/>
                  </a:lnTo>
                  <a:lnTo>
                    <a:pt x="851" y="674"/>
                  </a:lnTo>
                  <a:lnTo>
                    <a:pt x="845" y="716"/>
                  </a:lnTo>
                  <a:lnTo>
                    <a:pt x="837" y="757"/>
                  </a:lnTo>
                  <a:lnTo>
                    <a:pt x="826" y="798"/>
                  </a:lnTo>
                  <a:lnTo>
                    <a:pt x="811" y="838"/>
                  </a:lnTo>
                  <a:lnTo>
                    <a:pt x="794" y="876"/>
                  </a:lnTo>
                  <a:lnTo>
                    <a:pt x="774" y="914"/>
                  </a:lnTo>
                  <a:lnTo>
                    <a:pt x="752" y="950"/>
                  </a:lnTo>
                  <a:lnTo>
                    <a:pt x="726" y="985"/>
                  </a:lnTo>
                  <a:lnTo>
                    <a:pt x="698" y="1018"/>
                  </a:lnTo>
                  <a:lnTo>
                    <a:pt x="667" y="1050"/>
                  </a:lnTo>
                  <a:lnTo>
                    <a:pt x="634" y="1079"/>
                  </a:lnTo>
                  <a:lnTo>
                    <a:pt x="629" y="1082"/>
                  </a:lnTo>
                  <a:lnTo>
                    <a:pt x="629" y="1089"/>
                  </a:lnTo>
                  <a:lnTo>
                    <a:pt x="632" y="1093"/>
                  </a:lnTo>
                  <a:lnTo>
                    <a:pt x="636" y="1098"/>
                  </a:lnTo>
                  <a:lnTo>
                    <a:pt x="643" y="1099"/>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6" name="Freeform 5">
              <a:extLst>
                <a:ext uri="{FF2B5EF4-FFF2-40B4-BE49-F238E27FC236}">
                  <a16:creationId xmlns:a16="http://schemas.microsoft.com/office/drawing/2014/main" id="{94EF8A15-1B9C-4D47-A4C2-9E2E84007934}"/>
                </a:ext>
              </a:extLst>
            </p:cNvPr>
            <p:cNvSpPr>
              <a:spLocks/>
            </p:cNvSpPr>
            <p:nvPr/>
          </p:nvSpPr>
          <p:spPr bwMode="auto">
            <a:xfrm>
              <a:off x="1635" y="5169"/>
              <a:ext cx="537" cy="927"/>
            </a:xfrm>
            <a:custGeom>
              <a:avLst/>
              <a:gdLst>
                <a:gd name="T0" fmla="*/ 42 w 537"/>
                <a:gd name="T1" fmla="*/ 503 h 927"/>
                <a:gd name="T2" fmla="*/ 43 w 537"/>
                <a:gd name="T3" fmla="*/ 441 h 927"/>
                <a:gd name="T4" fmla="*/ 53 w 537"/>
                <a:gd name="T5" fmla="*/ 377 h 927"/>
                <a:gd name="T6" fmla="*/ 73 w 537"/>
                <a:gd name="T7" fmla="*/ 316 h 927"/>
                <a:gd name="T8" fmla="*/ 100 w 537"/>
                <a:gd name="T9" fmla="*/ 260 h 927"/>
                <a:gd name="T10" fmla="*/ 134 w 537"/>
                <a:gd name="T11" fmla="*/ 209 h 927"/>
                <a:gd name="T12" fmla="*/ 175 w 537"/>
                <a:gd name="T13" fmla="*/ 163 h 927"/>
                <a:gd name="T14" fmla="*/ 221 w 537"/>
                <a:gd name="T15" fmla="*/ 124 h 927"/>
                <a:gd name="T16" fmla="*/ 272 w 537"/>
                <a:gd name="T17" fmla="*/ 92 h 927"/>
                <a:gd name="T18" fmla="*/ 328 w 537"/>
                <a:gd name="T19" fmla="*/ 68 h 927"/>
                <a:gd name="T20" fmla="*/ 387 w 537"/>
                <a:gd name="T21" fmla="*/ 51 h 927"/>
                <a:gd name="T22" fmla="*/ 449 w 537"/>
                <a:gd name="T23" fmla="*/ 42 h 927"/>
                <a:gd name="T24" fmla="*/ 513 w 537"/>
                <a:gd name="T25" fmla="*/ 43 h 927"/>
                <a:gd name="T26" fmla="*/ 535 w 537"/>
                <a:gd name="T27" fmla="*/ 35 h 927"/>
                <a:gd name="T28" fmla="*/ 537 w 537"/>
                <a:gd name="T29" fmla="*/ 12 h 927"/>
                <a:gd name="T30" fmla="*/ 517 w 537"/>
                <a:gd name="T31" fmla="*/ 1 h 927"/>
                <a:gd name="T32" fmla="*/ 446 w 537"/>
                <a:gd name="T33" fmla="*/ 1 h 927"/>
                <a:gd name="T34" fmla="*/ 378 w 537"/>
                <a:gd name="T35" fmla="*/ 10 h 927"/>
                <a:gd name="T36" fmla="*/ 314 w 537"/>
                <a:gd name="T37" fmla="*/ 28 h 927"/>
                <a:gd name="T38" fmla="*/ 253 w 537"/>
                <a:gd name="T39" fmla="*/ 55 h 927"/>
                <a:gd name="T40" fmla="*/ 196 w 537"/>
                <a:gd name="T41" fmla="*/ 91 h 927"/>
                <a:gd name="T42" fmla="*/ 146 w 537"/>
                <a:gd name="T43" fmla="*/ 133 h 927"/>
                <a:gd name="T44" fmla="*/ 101 w 537"/>
                <a:gd name="T45" fmla="*/ 183 h 927"/>
                <a:gd name="T46" fmla="*/ 64 w 537"/>
                <a:gd name="T47" fmla="*/ 239 h 927"/>
                <a:gd name="T48" fmla="*/ 34 w 537"/>
                <a:gd name="T49" fmla="*/ 301 h 927"/>
                <a:gd name="T50" fmla="*/ 13 w 537"/>
                <a:gd name="T51" fmla="*/ 368 h 927"/>
                <a:gd name="T52" fmla="*/ 8 w 537"/>
                <a:gd name="T53" fmla="*/ 389 h 927"/>
                <a:gd name="T54" fmla="*/ 2 w 537"/>
                <a:gd name="T55" fmla="*/ 429 h 927"/>
                <a:gd name="T56" fmla="*/ 0 w 537"/>
                <a:gd name="T57" fmla="*/ 470 h 927"/>
                <a:gd name="T58" fmla="*/ 0 w 537"/>
                <a:gd name="T59" fmla="*/ 509 h 927"/>
                <a:gd name="T60" fmla="*/ 4 w 537"/>
                <a:gd name="T61" fmla="*/ 548 h 927"/>
                <a:gd name="T62" fmla="*/ 11 w 537"/>
                <a:gd name="T63" fmla="*/ 587 h 927"/>
                <a:gd name="T64" fmla="*/ 22 w 537"/>
                <a:gd name="T65" fmla="*/ 624 h 927"/>
                <a:gd name="T66" fmla="*/ 35 w 537"/>
                <a:gd name="T67" fmla="*/ 661 h 927"/>
                <a:gd name="T68" fmla="*/ 51 w 537"/>
                <a:gd name="T69" fmla="*/ 696 h 927"/>
                <a:gd name="T70" fmla="*/ 70 w 537"/>
                <a:gd name="T71" fmla="*/ 730 h 927"/>
                <a:gd name="T72" fmla="*/ 91 w 537"/>
                <a:gd name="T73" fmla="*/ 761 h 927"/>
                <a:gd name="T74" fmla="*/ 116 w 537"/>
                <a:gd name="T75" fmla="*/ 792 h 927"/>
                <a:gd name="T76" fmla="*/ 143 w 537"/>
                <a:gd name="T77" fmla="*/ 821 h 927"/>
                <a:gd name="T78" fmla="*/ 173 w 537"/>
                <a:gd name="T79" fmla="*/ 848 h 927"/>
                <a:gd name="T80" fmla="*/ 206 w 537"/>
                <a:gd name="T81" fmla="*/ 873 h 927"/>
                <a:gd name="T82" fmla="*/ 241 w 537"/>
                <a:gd name="T83" fmla="*/ 895 h 927"/>
                <a:gd name="T84" fmla="*/ 278 w 537"/>
                <a:gd name="T85" fmla="*/ 914 h 927"/>
                <a:gd name="T86" fmla="*/ 308 w 537"/>
                <a:gd name="T87" fmla="*/ 927 h 927"/>
                <a:gd name="T88" fmla="*/ 324 w 537"/>
                <a:gd name="T89" fmla="*/ 911 h 927"/>
                <a:gd name="T90" fmla="*/ 324 w 537"/>
                <a:gd name="T91" fmla="*/ 888 h 927"/>
                <a:gd name="T92" fmla="*/ 284 w 537"/>
                <a:gd name="T93" fmla="*/ 870 h 927"/>
                <a:gd name="T94" fmla="*/ 229 w 537"/>
                <a:gd name="T95" fmla="*/ 838 h 927"/>
                <a:gd name="T96" fmla="*/ 181 w 537"/>
                <a:gd name="T97" fmla="*/ 799 h 927"/>
                <a:gd name="T98" fmla="*/ 139 w 537"/>
                <a:gd name="T99" fmla="*/ 755 h 927"/>
                <a:gd name="T100" fmla="*/ 104 w 537"/>
                <a:gd name="T101" fmla="*/ 705 h 927"/>
                <a:gd name="T102" fmla="*/ 76 w 537"/>
                <a:gd name="T103" fmla="*/ 651 h 927"/>
                <a:gd name="T104" fmla="*/ 56 w 537"/>
                <a:gd name="T105" fmla="*/ 594 h 927"/>
                <a:gd name="T106" fmla="*/ 44 w 537"/>
                <a:gd name="T107" fmla="*/ 53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7" h="927">
                  <a:moveTo>
                    <a:pt x="44" y="534"/>
                  </a:moveTo>
                  <a:lnTo>
                    <a:pt x="42" y="503"/>
                  </a:lnTo>
                  <a:lnTo>
                    <a:pt x="41" y="472"/>
                  </a:lnTo>
                  <a:lnTo>
                    <a:pt x="43" y="441"/>
                  </a:lnTo>
                  <a:lnTo>
                    <a:pt x="47" y="409"/>
                  </a:lnTo>
                  <a:lnTo>
                    <a:pt x="53" y="377"/>
                  </a:lnTo>
                  <a:lnTo>
                    <a:pt x="62" y="346"/>
                  </a:lnTo>
                  <a:lnTo>
                    <a:pt x="73" y="316"/>
                  </a:lnTo>
                  <a:lnTo>
                    <a:pt x="85" y="287"/>
                  </a:lnTo>
                  <a:lnTo>
                    <a:pt x="100" y="260"/>
                  </a:lnTo>
                  <a:lnTo>
                    <a:pt x="116" y="234"/>
                  </a:lnTo>
                  <a:lnTo>
                    <a:pt x="134" y="209"/>
                  </a:lnTo>
                  <a:lnTo>
                    <a:pt x="154" y="185"/>
                  </a:lnTo>
                  <a:lnTo>
                    <a:pt x="175" y="163"/>
                  </a:lnTo>
                  <a:lnTo>
                    <a:pt x="197" y="143"/>
                  </a:lnTo>
                  <a:lnTo>
                    <a:pt x="221" y="124"/>
                  </a:lnTo>
                  <a:lnTo>
                    <a:pt x="246" y="108"/>
                  </a:lnTo>
                  <a:lnTo>
                    <a:pt x="272" y="92"/>
                  </a:lnTo>
                  <a:lnTo>
                    <a:pt x="300" y="79"/>
                  </a:lnTo>
                  <a:lnTo>
                    <a:pt x="328" y="68"/>
                  </a:lnTo>
                  <a:lnTo>
                    <a:pt x="357" y="58"/>
                  </a:lnTo>
                  <a:lnTo>
                    <a:pt x="387" y="51"/>
                  </a:lnTo>
                  <a:lnTo>
                    <a:pt x="418" y="45"/>
                  </a:lnTo>
                  <a:lnTo>
                    <a:pt x="449" y="42"/>
                  </a:lnTo>
                  <a:lnTo>
                    <a:pt x="481" y="41"/>
                  </a:lnTo>
                  <a:lnTo>
                    <a:pt x="513" y="43"/>
                  </a:lnTo>
                  <a:lnTo>
                    <a:pt x="525" y="43"/>
                  </a:lnTo>
                  <a:lnTo>
                    <a:pt x="535" y="35"/>
                  </a:lnTo>
                  <a:lnTo>
                    <a:pt x="536" y="23"/>
                  </a:lnTo>
                  <a:lnTo>
                    <a:pt x="537" y="12"/>
                  </a:lnTo>
                  <a:lnTo>
                    <a:pt x="528" y="2"/>
                  </a:lnTo>
                  <a:lnTo>
                    <a:pt x="517" y="1"/>
                  </a:lnTo>
                  <a:lnTo>
                    <a:pt x="481" y="0"/>
                  </a:lnTo>
                  <a:lnTo>
                    <a:pt x="446" y="1"/>
                  </a:lnTo>
                  <a:lnTo>
                    <a:pt x="412" y="4"/>
                  </a:lnTo>
                  <a:lnTo>
                    <a:pt x="378" y="10"/>
                  </a:lnTo>
                  <a:lnTo>
                    <a:pt x="346" y="18"/>
                  </a:lnTo>
                  <a:lnTo>
                    <a:pt x="314" y="28"/>
                  </a:lnTo>
                  <a:lnTo>
                    <a:pt x="283" y="41"/>
                  </a:lnTo>
                  <a:lnTo>
                    <a:pt x="253" y="55"/>
                  </a:lnTo>
                  <a:lnTo>
                    <a:pt x="224" y="72"/>
                  </a:lnTo>
                  <a:lnTo>
                    <a:pt x="196" y="91"/>
                  </a:lnTo>
                  <a:lnTo>
                    <a:pt x="170" y="111"/>
                  </a:lnTo>
                  <a:lnTo>
                    <a:pt x="146" y="133"/>
                  </a:lnTo>
                  <a:lnTo>
                    <a:pt x="123" y="157"/>
                  </a:lnTo>
                  <a:lnTo>
                    <a:pt x="101" y="183"/>
                  </a:lnTo>
                  <a:lnTo>
                    <a:pt x="81" y="210"/>
                  </a:lnTo>
                  <a:lnTo>
                    <a:pt x="64" y="239"/>
                  </a:lnTo>
                  <a:lnTo>
                    <a:pt x="48" y="269"/>
                  </a:lnTo>
                  <a:lnTo>
                    <a:pt x="34" y="301"/>
                  </a:lnTo>
                  <a:lnTo>
                    <a:pt x="22" y="334"/>
                  </a:lnTo>
                  <a:lnTo>
                    <a:pt x="13" y="368"/>
                  </a:lnTo>
                  <a:lnTo>
                    <a:pt x="12" y="369"/>
                  </a:lnTo>
                  <a:lnTo>
                    <a:pt x="8" y="389"/>
                  </a:lnTo>
                  <a:lnTo>
                    <a:pt x="5" y="409"/>
                  </a:lnTo>
                  <a:lnTo>
                    <a:pt x="2" y="429"/>
                  </a:lnTo>
                  <a:lnTo>
                    <a:pt x="0" y="449"/>
                  </a:lnTo>
                  <a:lnTo>
                    <a:pt x="0" y="470"/>
                  </a:lnTo>
                  <a:lnTo>
                    <a:pt x="0" y="489"/>
                  </a:lnTo>
                  <a:lnTo>
                    <a:pt x="0" y="509"/>
                  </a:lnTo>
                  <a:lnTo>
                    <a:pt x="2" y="529"/>
                  </a:lnTo>
                  <a:lnTo>
                    <a:pt x="4" y="548"/>
                  </a:lnTo>
                  <a:lnTo>
                    <a:pt x="7" y="568"/>
                  </a:lnTo>
                  <a:lnTo>
                    <a:pt x="11" y="587"/>
                  </a:lnTo>
                  <a:lnTo>
                    <a:pt x="16" y="606"/>
                  </a:lnTo>
                  <a:lnTo>
                    <a:pt x="22" y="624"/>
                  </a:lnTo>
                  <a:lnTo>
                    <a:pt x="28" y="643"/>
                  </a:lnTo>
                  <a:lnTo>
                    <a:pt x="35" y="661"/>
                  </a:lnTo>
                  <a:lnTo>
                    <a:pt x="43" y="679"/>
                  </a:lnTo>
                  <a:lnTo>
                    <a:pt x="51" y="696"/>
                  </a:lnTo>
                  <a:lnTo>
                    <a:pt x="60" y="713"/>
                  </a:lnTo>
                  <a:lnTo>
                    <a:pt x="70" y="730"/>
                  </a:lnTo>
                  <a:lnTo>
                    <a:pt x="79" y="745"/>
                  </a:lnTo>
                  <a:lnTo>
                    <a:pt x="91" y="761"/>
                  </a:lnTo>
                  <a:lnTo>
                    <a:pt x="103" y="777"/>
                  </a:lnTo>
                  <a:lnTo>
                    <a:pt x="116" y="792"/>
                  </a:lnTo>
                  <a:lnTo>
                    <a:pt x="129" y="807"/>
                  </a:lnTo>
                  <a:lnTo>
                    <a:pt x="143" y="821"/>
                  </a:lnTo>
                  <a:lnTo>
                    <a:pt x="158" y="835"/>
                  </a:lnTo>
                  <a:lnTo>
                    <a:pt x="173" y="848"/>
                  </a:lnTo>
                  <a:lnTo>
                    <a:pt x="189" y="861"/>
                  </a:lnTo>
                  <a:lnTo>
                    <a:pt x="206" y="873"/>
                  </a:lnTo>
                  <a:lnTo>
                    <a:pt x="223" y="884"/>
                  </a:lnTo>
                  <a:lnTo>
                    <a:pt x="241" y="895"/>
                  </a:lnTo>
                  <a:lnTo>
                    <a:pt x="259" y="905"/>
                  </a:lnTo>
                  <a:lnTo>
                    <a:pt x="278" y="914"/>
                  </a:lnTo>
                  <a:lnTo>
                    <a:pt x="297" y="922"/>
                  </a:lnTo>
                  <a:lnTo>
                    <a:pt x="308" y="927"/>
                  </a:lnTo>
                  <a:lnTo>
                    <a:pt x="320" y="921"/>
                  </a:lnTo>
                  <a:lnTo>
                    <a:pt x="324" y="911"/>
                  </a:lnTo>
                  <a:lnTo>
                    <a:pt x="329" y="900"/>
                  </a:lnTo>
                  <a:lnTo>
                    <a:pt x="324" y="888"/>
                  </a:lnTo>
                  <a:lnTo>
                    <a:pt x="313" y="884"/>
                  </a:lnTo>
                  <a:lnTo>
                    <a:pt x="284" y="870"/>
                  </a:lnTo>
                  <a:lnTo>
                    <a:pt x="256" y="855"/>
                  </a:lnTo>
                  <a:lnTo>
                    <a:pt x="229" y="838"/>
                  </a:lnTo>
                  <a:lnTo>
                    <a:pt x="204" y="820"/>
                  </a:lnTo>
                  <a:lnTo>
                    <a:pt x="181" y="799"/>
                  </a:lnTo>
                  <a:lnTo>
                    <a:pt x="159" y="778"/>
                  </a:lnTo>
                  <a:lnTo>
                    <a:pt x="139" y="755"/>
                  </a:lnTo>
                  <a:lnTo>
                    <a:pt x="120" y="731"/>
                  </a:lnTo>
                  <a:lnTo>
                    <a:pt x="104" y="705"/>
                  </a:lnTo>
                  <a:lnTo>
                    <a:pt x="89" y="679"/>
                  </a:lnTo>
                  <a:lnTo>
                    <a:pt x="76" y="651"/>
                  </a:lnTo>
                  <a:lnTo>
                    <a:pt x="65" y="623"/>
                  </a:lnTo>
                  <a:lnTo>
                    <a:pt x="56" y="594"/>
                  </a:lnTo>
                  <a:lnTo>
                    <a:pt x="49" y="564"/>
                  </a:lnTo>
                  <a:lnTo>
                    <a:pt x="44" y="534"/>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 name="Freeform 6">
              <a:extLst>
                <a:ext uri="{FF2B5EF4-FFF2-40B4-BE49-F238E27FC236}">
                  <a16:creationId xmlns:a16="http://schemas.microsoft.com/office/drawing/2014/main" id="{685EF783-B245-4041-AB71-ECEEEC4A6816}"/>
                </a:ext>
              </a:extLst>
            </p:cNvPr>
            <p:cNvSpPr>
              <a:spLocks/>
            </p:cNvSpPr>
            <p:nvPr/>
          </p:nvSpPr>
          <p:spPr bwMode="auto">
            <a:xfrm>
              <a:off x="2047" y="5196"/>
              <a:ext cx="548" cy="932"/>
            </a:xfrm>
            <a:custGeom>
              <a:avLst/>
              <a:gdLst>
                <a:gd name="T0" fmla="*/ 224 w 548"/>
                <a:gd name="T1" fmla="*/ 43 h 932"/>
                <a:gd name="T2" fmla="*/ 283 w 548"/>
                <a:gd name="T3" fmla="*/ 70 h 932"/>
                <a:gd name="T4" fmla="*/ 336 w 548"/>
                <a:gd name="T5" fmla="*/ 105 h 932"/>
                <a:gd name="T6" fmla="*/ 382 w 548"/>
                <a:gd name="T7" fmla="*/ 147 h 932"/>
                <a:gd name="T8" fmla="*/ 422 w 548"/>
                <a:gd name="T9" fmla="*/ 194 h 932"/>
                <a:gd name="T10" fmla="*/ 455 w 548"/>
                <a:gd name="T11" fmla="*/ 247 h 932"/>
                <a:gd name="T12" fmla="*/ 480 w 548"/>
                <a:gd name="T13" fmla="*/ 304 h 932"/>
                <a:gd name="T14" fmla="*/ 497 w 548"/>
                <a:gd name="T15" fmla="*/ 363 h 932"/>
                <a:gd name="T16" fmla="*/ 505 w 548"/>
                <a:gd name="T17" fmla="*/ 426 h 932"/>
                <a:gd name="T18" fmla="*/ 504 w 548"/>
                <a:gd name="T19" fmla="*/ 489 h 932"/>
                <a:gd name="T20" fmla="*/ 494 w 548"/>
                <a:gd name="T21" fmla="*/ 553 h 932"/>
                <a:gd name="T22" fmla="*/ 474 w 548"/>
                <a:gd name="T23" fmla="*/ 615 h 932"/>
                <a:gd name="T24" fmla="*/ 447 w 548"/>
                <a:gd name="T25" fmla="*/ 672 h 932"/>
                <a:gd name="T26" fmla="*/ 411 w 548"/>
                <a:gd name="T27" fmla="*/ 723 h 932"/>
                <a:gd name="T28" fmla="*/ 369 w 548"/>
                <a:gd name="T29" fmla="*/ 769 h 932"/>
                <a:gd name="T30" fmla="*/ 321 w 548"/>
                <a:gd name="T31" fmla="*/ 808 h 932"/>
                <a:gd name="T32" fmla="*/ 268 w 548"/>
                <a:gd name="T33" fmla="*/ 841 h 932"/>
                <a:gd name="T34" fmla="*/ 211 w 548"/>
                <a:gd name="T35" fmla="*/ 865 h 932"/>
                <a:gd name="T36" fmla="*/ 151 w 548"/>
                <a:gd name="T37" fmla="*/ 881 h 932"/>
                <a:gd name="T38" fmla="*/ 88 w 548"/>
                <a:gd name="T39" fmla="*/ 889 h 932"/>
                <a:gd name="T40" fmla="*/ 23 w 548"/>
                <a:gd name="T41" fmla="*/ 887 h 932"/>
                <a:gd name="T42" fmla="*/ 1 w 548"/>
                <a:gd name="T43" fmla="*/ 894 h 932"/>
                <a:gd name="T44" fmla="*/ 0 w 548"/>
                <a:gd name="T45" fmla="*/ 910 h 932"/>
                <a:gd name="T46" fmla="*/ 3 w 548"/>
                <a:gd name="T47" fmla="*/ 919 h 932"/>
                <a:gd name="T48" fmla="*/ 12 w 548"/>
                <a:gd name="T49" fmla="*/ 928 h 932"/>
                <a:gd name="T50" fmla="*/ 54 w 548"/>
                <a:gd name="T51" fmla="*/ 931 h 932"/>
                <a:gd name="T52" fmla="*/ 124 w 548"/>
                <a:gd name="T53" fmla="*/ 928 h 932"/>
                <a:gd name="T54" fmla="*/ 192 w 548"/>
                <a:gd name="T55" fmla="*/ 915 h 932"/>
                <a:gd name="T56" fmla="*/ 257 w 548"/>
                <a:gd name="T57" fmla="*/ 892 h 932"/>
                <a:gd name="T58" fmla="*/ 317 w 548"/>
                <a:gd name="T59" fmla="*/ 861 h 932"/>
                <a:gd name="T60" fmla="*/ 372 w 548"/>
                <a:gd name="T61" fmla="*/ 822 h 932"/>
                <a:gd name="T62" fmla="*/ 422 w 548"/>
                <a:gd name="T63" fmla="*/ 775 h 932"/>
                <a:gd name="T64" fmla="*/ 464 w 548"/>
                <a:gd name="T65" fmla="*/ 722 h 932"/>
                <a:gd name="T66" fmla="*/ 499 w 548"/>
                <a:gd name="T67" fmla="*/ 662 h 932"/>
                <a:gd name="T68" fmla="*/ 525 w 548"/>
                <a:gd name="T69" fmla="*/ 597 h 932"/>
                <a:gd name="T70" fmla="*/ 542 w 548"/>
                <a:gd name="T71" fmla="*/ 528 h 932"/>
                <a:gd name="T72" fmla="*/ 548 w 548"/>
                <a:gd name="T73" fmla="*/ 458 h 932"/>
                <a:gd name="T74" fmla="*/ 543 w 548"/>
                <a:gd name="T75" fmla="*/ 389 h 932"/>
                <a:gd name="T76" fmla="*/ 530 w 548"/>
                <a:gd name="T77" fmla="*/ 322 h 932"/>
                <a:gd name="T78" fmla="*/ 507 w 548"/>
                <a:gd name="T79" fmla="*/ 258 h 932"/>
                <a:gd name="T80" fmla="*/ 475 w 548"/>
                <a:gd name="T81" fmla="*/ 198 h 932"/>
                <a:gd name="T82" fmla="*/ 435 w 548"/>
                <a:gd name="T83" fmla="*/ 143 h 932"/>
                <a:gd name="T84" fmla="*/ 388 w 548"/>
                <a:gd name="T85" fmla="*/ 94 h 932"/>
                <a:gd name="T86" fmla="*/ 333 w 548"/>
                <a:gd name="T87" fmla="*/ 52 h 932"/>
                <a:gd name="T88" fmla="*/ 272 w 548"/>
                <a:gd name="T89" fmla="*/ 18 h 932"/>
                <a:gd name="T90" fmla="*/ 228 w 548"/>
                <a:gd name="T91" fmla="*/ 0 h 932"/>
                <a:gd name="T92" fmla="*/ 212 w 548"/>
                <a:gd name="T93" fmla="*/ 16 h 932"/>
                <a:gd name="T94" fmla="*/ 213 w 548"/>
                <a:gd name="T95" fmla="*/ 3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8" h="932">
                  <a:moveTo>
                    <a:pt x="213" y="38"/>
                  </a:moveTo>
                  <a:lnTo>
                    <a:pt x="224" y="43"/>
                  </a:lnTo>
                  <a:lnTo>
                    <a:pt x="254" y="55"/>
                  </a:lnTo>
                  <a:lnTo>
                    <a:pt x="283" y="70"/>
                  </a:lnTo>
                  <a:lnTo>
                    <a:pt x="310" y="87"/>
                  </a:lnTo>
                  <a:lnTo>
                    <a:pt x="336" y="105"/>
                  </a:lnTo>
                  <a:lnTo>
                    <a:pt x="360" y="125"/>
                  </a:lnTo>
                  <a:lnTo>
                    <a:pt x="382" y="147"/>
                  </a:lnTo>
                  <a:lnTo>
                    <a:pt x="403" y="170"/>
                  </a:lnTo>
                  <a:lnTo>
                    <a:pt x="422" y="194"/>
                  </a:lnTo>
                  <a:lnTo>
                    <a:pt x="439" y="220"/>
                  </a:lnTo>
                  <a:lnTo>
                    <a:pt x="455" y="247"/>
                  </a:lnTo>
                  <a:lnTo>
                    <a:pt x="468" y="275"/>
                  </a:lnTo>
                  <a:lnTo>
                    <a:pt x="480" y="304"/>
                  </a:lnTo>
                  <a:lnTo>
                    <a:pt x="489" y="333"/>
                  </a:lnTo>
                  <a:lnTo>
                    <a:pt x="497" y="363"/>
                  </a:lnTo>
                  <a:lnTo>
                    <a:pt x="502" y="394"/>
                  </a:lnTo>
                  <a:lnTo>
                    <a:pt x="505" y="426"/>
                  </a:lnTo>
                  <a:lnTo>
                    <a:pt x="506" y="457"/>
                  </a:lnTo>
                  <a:lnTo>
                    <a:pt x="504" y="489"/>
                  </a:lnTo>
                  <a:lnTo>
                    <a:pt x="500" y="521"/>
                  </a:lnTo>
                  <a:lnTo>
                    <a:pt x="494" y="553"/>
                  </a:lnTo>
                  <a:lnTo>
                    <a:pt x="485" y="584"/>
                  </a:lnTo>
                  <a:lnTo>
                    <a:pt x="474" y="615"/>
                  </a:lnTo>
                  <a:lnTo>
                    <a:pt x="461" y="644"/>
                  </a:lnTo>
                  <a:lnTo>
                    <a:pt x="447" y="672"/>
                  </a:lnTo>
                  <a:lnTo>
                    <a:pt x="430" y="698"/>
                  </a:lnTo>
                  <a:lnTo>
                    <a:pt x="411" y="723"/>
                  </a:lnTo>
                  <a:lnTo>
                    <a:pt x="391" y="747"/>
                  </a:lnTo>
                  <a:lnTo>
                    <a:pt x="369" y="769"/>
                  </a:lnTo>
                  <a:lnTo>
                    <a:pt x="346" y="790"/>
                  </a:lnTo>
                  <a:lnTo>
                    <a:pt x="321" y="808"/>
                  </a:lnTo>
                  <a:lnTo>
                    <a:pt x="295" y="825"/>
                  </a:lnTo>
                  <a:lnTo>
                    <a:pt x="268" y="841"/>
                  </a:lnTo>
                  <a:lnTo>
                    <a:pt x="240" y="854"/>
                  </a:lnTo>
                  <a:lnTo>
                    <a:pt x="211" y="865"/>
                  </a:lnTo>
                  <a:lnTo>
                    <a:pt x="181" y="874"/>
                  </a:lnTo>
                  <a:lnTo>
                    <a:pt x="151" y="881"/>
                  </a:lnTo>
                  <a:lnTo>
                    <a:pt x="119" y="886"/>
                  </a:lnTo>
                  <a:lnTo>
                    <a:pt x="88" y="889"/>
                  </a:lnTo>
                  <a:lnTo>
                    <a:pt x="55" y="889"/>
                  </a:lnTo>
                  <a:lnTo>
                    <a:pt x="23" y="887"/>
                  </a:lnTo>
                  <a:lnTo>
                    <a:pt x="11" y="886"/>
                  </a:lnTo>
                  <a:lnTo>
                    <a:pt x="1" y="894"/>
                  </a:lnTo>
                  <a:lnTo>
                    <a:pt x="0" y="905"/>
                  </a:lnTo>
                  <a:lnTo>
                    <a:pt x="0" y="910"/>
                  </a:lnTo>
                  <a:lnTo>
                    <a:pt x="1" y="915"/>
                  </a:lnTo>
                  <a:lnTo>
                    <a:pt x="3" y="919"/>
                  </a:lnTo>
                  <a:lnTo>
                    <a:pt x="6" y="924"/>
                  </a:lnTo>
                  <a:lnTo>
                    <a:pt x="12" y="928"/>
                  </a:lnTo>
                  <a:lnTo>
                    <a:pt x="19" y="928"/>
                  </a:lnTo>
                  <a:lnTo>
                    <a:pt x="54" y="931"/>
                  </a:lnTo>
                  <a:lnTo>
                    <a:pt x="90" y="930"/>
                  </a:lnTo>
                  <a:lnTo>
                    <a:pt x="124" y="928"/>
                  </a:lnTo>
                  <a:lnTo>
                    <a:pt x="159" y="922"/>
                  </a:lnTo>
                  <a:lnTo>
                    <a:pt x="192" y="915"/>
                  </a:lnTo>
                  <a:lnTo>
                    <a:pt x="225" y="905"/>
                  </a:lnTo>
                  <a:lnTo>
                    <a:pt x="257" y="892"/>
                  </a:lnTo>
                  <a:lnTo>
                    <a:pt x="287" y="878"/>
                  </a:lnTo>
                  <a:lnTo>
                    <a:pt x="317" y="861"/>
                  </a:lnTo>
                  <a:lnTo>
                    <a:pt x="345" y="842"/>
                  </a:lnTo>
                  <a:lnTo>
                    <a:pt x="372" y="822"/>
                  </a:lnTo>
                  <a:lnTo>
                    <a:pt x="398" y="799"/>
                  </a:lnTo>
                  <a:lnTo>
                    <a:pt x="422" y="775"/>
                  </a:lnTo>
                  <a:lnTo>
                    <a:pt x="444" y="749"/>
                  </a:lnTo>
                  <a:lnTo>
                    <a:pt x="464" y="722"/>
                  </a:lnTo>
                  <a:lnTo>
                    <a:pt x="483" y="693"/>
                  </a:lnTo>
                  <a:lnTo>
                    <a:pt x="499" y="662"/>
                  </a:lnTo>
                  <a:lnTo>
                    <a:pt x="513" y="630"/>
                  </a:lnTo>
                  <a:lnTo>
                    <a:pt x="525" y="597"/>
                  </a:lnTo>
                  <a:lnTo>
                    <a:pt x="535" y="563"/>
                  </a:lnTo>
                  <a:lnTo>
                    <a:pt x="542" y="528"/>
                  </a:lnTo>
                  <a:lnTo>
                    <a:pt x="546" y="493"/>
                  </a:lnTo>
                  <a:lnTo>
                    <a:pt x="548" y="458"/>
                  </a:lnTo>
                  <a:lnTo>
                    <a:pt x="547" y="423"/>
                  </a:lnTo>
                  <a:lnTo>
                    <a:pt x="543" y="389"/>
                  </a:lnTo>
                  <a:lnTo>
                    <a:pt x="538" y="355"/>
                  </a:lnTo>
                  <a:lnTo>
                    <a:pt x="530" y="322"/>
                  </a:lnTo>
                  <a:lnTo>
                    <a:pt x="519" y="290"/>
                  </a:lnTo>
                  <a:lnTo>
                    <a:pt x="507" y="258"/>
                  </a:lnTo>
                  <a:lnTo>
                    <a:pt x="492" y="228"/>
                  </a:lnTo>
                  <a:lnTo>
                    <a:pt x="475" y="198"/>
                  </a:lnTo>
                  <a:lnTo>
                    <a:pt x="456" y="170"/>
                  </a:lnTo>
                  <a:lnTo>
                    <a:pt x="435" y="143"/>
                  </a:lnTo>
                  <a:lnTo>
                    <a:pt x="412" y="118"/>
                  </a:lnTo>
                  <a:lnTo>
                    <a:pt x="388" y="94"/>
                  </a:lnTo>
                  <a:lnTo>
                    <a:pt x="361" y="72"/>
                  </a:lnTo>
                  <a:lnTo>
                    <a:pt x="333" y="52"/>
                  </a:lnTo>
                  <a:lnTo>
                    <a:pt x="303" y="34"/>
                  </a:lnTo>
                  <a:lnTo>
                    <a:pt x="272" y="18"/>
                  </a:lnTo>
                  <a:lnTo>
                    <a:pt x="239" y="4"/>
                  </a:lnTo>
                  <a:lnTo>
                    <a:pt x="228" y="0"/>
                  </a:lnTo>
                  <a:lnTo>
                    <a:pt x="216" y="5"/>
                  </a:lnTo>
                  <a:lnTo>
                    <a:pt x="212" y="16"/>
                  </a:lnTo>
                  <a:lnTo>
                    <a:pt x="208" y="26"/>
                  </a:lnTo>
                  <a:lnTo>
                    <a:pt x="213" y="38"/>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 name="Freeform 7">
              <a:extLst>
                <a:ext uri="{FF2B5EF4-FFF2-40B4-BE49-F238E27FC236}">
                  <a16:creationId xmlns:a16="http://schemas.microsoft.com/office/drawing/2014/main" id="{3D50BD35-635A-473B-B8DF-C57335C9ADC8}"/>
                </a:ext>
              </a:extLst>
            </p:cNvPr>
            <p:cNvSpPr>
              <a:spLocks/>
            </p:cNvSpPr>
            <p:nvPr/>
          </p:nvSpPr>
          <p:spPr bwMode="auto">
            <a:xfrm>
              <a:off x="1977" y="5357"/>
              <a:ext cx="1014" cy="613"/>
            </a:xfrm>
            <a:custGeom>
              <a:avLst/>
              <a:gdLst>
                <a:gd name="T0" fmla="*/ 0 w 1014"/>
                <a:gd name="T1" fmla="*/ 306 h 613"/>
                <a:gd name="T2" fmla="*/ 4 w 1014"/>
                <a:gd name="T3" fmla="*/ 356 h 613"/>
                <a:gd name="T4" fmla="*/ 15 w 1014"/>
                <a:gd name="T5" fmla="*/ 403 h 613"/>
                <a:gd name="T6" fmla="*/ 34 w 1014"/>
                <a:gd name="T7" fmla="*/ 447 h 613"/>
                <a:gd name="T8" fmla="*/ 59 w 1014"/>
                <a:gd name="T9" fmla="*/ 487 h 613"/>
                <a:gd name="T10" fmla="*/ 89 w 1014"/>
                <a:gd name="T11" fmla="*/ 523 h 613"/>
                <a:gd name="T12" fmla="*/ 125 w 1014"/>
                <a:gd name="T13" fmla="*/ 554 h 613"/>
                <a:gd name="T14" fmla="*/ 165 w 1014"/>
                <a:gd name="T15" fmla="*/ 579 h 613"/>
                <a:gd name="T16" fmla="*/ 209 w 1014"/>
                <a:gd name="T17" fmla="*/ 597 h 613"/>
                <a:gd name="T18" fmla="*/ 256 w 1014"/>
                <a:gd name="T19" fmla="*/ 609 h 613"/>
                <a:gd name="T20" fmla="*/ 306 w 1014"/>
                <a:gd name="T21" fmla="*/ 613 h 613"/>
                <a:gd name="T22" fmla="*/ 732 w 1014"/>
                <a:gd name="T23" fmla="*/ 612 h 613"/>
                <a:gd name="T24" fmla="*/ 780 w 1014"/>
                <a:gd name="T25" fmla="*/ 604 h 613"/>
                <a:gd name="T26" fmla="*/ 826 w 1014"/>
                <a:gd name="T27" fmla="*/ 589 h 613"/>
                <a:gd name="T28" fmla="*/ 868 w 1014"/>
                <a:gd name="T29" fmla="*/ 567 h 613"/>
                <a:gd name="T30" fmla="*/ 906 w 1014"/>
                <a:gd name="T31" fmla="*/ 539 h 613"/>
                <a:gd name="T32" fmla="*/ 939 w 1014"/>
                <a:gd name="T33" fmla="*/ 506 h 613"/>
                <a:gd name="T34" fmla="*/ 967 w 1014"/>
                <a:gd name="T35" fmla="*/ 468 h 613"/>
                <a:gd name="T36" fmla="*/ 989 w 1014"/>
                <a:gd name="T37" fmla="*/ 425 h 613"/>
                <a:gd name="T38" fmla="*/ 1004 w 1014"/>
                <a:gd name="T39" fmla="*/ 380 h 613"/>
                <a:gd name="T40" fmla="*/ 1012 w 1014"/>
                <a:gd name="T41" fmla="*/ 331 h 613"/>
                <a:gd name="T42" fmla="*/ 1012 w 1014"/>
                <a:gd name="T43" fmla="*/ 281 h 613"/>
                <a:gd name="T44" fmla="*/ 1004 w 1014"/>
                <a:gd name="T45" fmla="*/ 232 h 613"/>
                <a:gd name="T46" fmla="*/ 989 w 1014"/>
                <a:gd name="T47" fmla="*/ 187 h 613"/>
                <a:gd name="T48" fmla="*/ 967 w 1014"/>
                <a:gd name="T49" fmla="*/ 145 h 613"/>
                <a:gd name="T50" fmla="*/ 939 w 1014"/>
                <a:gd name="T51" fmla="*/ 107 h 613"/>
                <a:gd name="T52" fmla="*/ 906 w 1014"/>
                <a:gd name="T53" fmla="*/ 73 h 613"/>
                <a:gd name="T54" fmla="*/ 868 w 1014"/>
                <a:gd name="T55" fmla="*/ 45 h 613"/>
                <a:gd name="T56" fmla="*/ 826 w 1014"/>
                <a:gd name="T57" fmla="*/ 24 h 613"/>
                <a:gd name="T58" fmla="*/ 780 w 1014"/>
                <a:gd name="T59" fmla="*/ 8 h 613"/>
                <a:gd name="T60" fmla="*/ 732 w 1014"/>
                <a:gd name="T61" fmla="*/ 1 h 613"/>
                <a:gd name="T62" fmla="*/ 306 w 1014"/>
                <a:gd name="T63" fmla="*/ 0 h 613"/>
                <a:gd name="T64" fmla="*/ 256 w 1014"/>
                <a:gd name="T65" fmla="*/ 4 h 613"/>
                <a:gd name="T66" fmla="*/ 209 w 1014"/>
                <a:gd name="T67" fmla="*/ 15 h 613"/>
                <a:gd name="T68" fmla="*/ 165 w 1014"/>
                <a:gd name="T69" fmla="*/ 34 h 613"/>
                <a:gd name="T70" fmla="*/ 125 w 1014"/>
                <a:gd name="T71" fmla="*/ 59 h 613"/>
                <a:gd name="T72" fmla="*/ 89 w 1014"/>
                <a:gd name="T73" fmla="*/ 89 h 613"/>
                <a:gd name="T74" fmla="*/ 59 w 1014"/>
                <a:gd name="T75" fmla="*/ 125 h 613"/>
                <a:gd name="T76" fmla="*/ 34 w 1014"/>
                <a:gd name="T77" fmla="*/ 165 h 613"/>
                <a:gd name="T78" fmla="*/ 15 w 1014"/>
                <a:gd name="T79" fmla="*/ 209 h 613"/>
                <a:gd name="T80" fmla="*/ 4 w 1014"/>
                <a:gd name="T81" fmla="*/ 256 h 613"/>
                <a:gd name="T82" fmla="*/ 0 w 1014"/>
                <a:gd name="T83" fmla="*/ 30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4" h="613">
                  <a:moveTo>
                    <a:pt x="0" y="306"/>
                  </a:moveTo>
                  <a:lnTo>
                    <a:pt x="0" y="306"/>
                  </a:lnTo>
                  <a:lnTo>
                    <a:pt x="1" y="331"/>
                  </a:lnTo>
                  <a:lnTo>
                    <a:pt x="4" y="356"/>
                  </a:lnTo>
                  <a:lnTo>
                    <a:pt x="8" y="380"/>
                  </a:lnTo>
                  <a:lnTo>
                    <a:pt x="15" y="403"/>
                  </a:lnTo>
                  <a:lnTo>
                    <a:pt x="24" y="425"/>
                  </a:lnTo>
                  <a:lnTo>
                    <a:pt x="34" y="447"/>
                  </a:lnTo>
                  <a:lnTo>
                    <a:pt x="45" y="468"/>
                  </a:lnTo>
                  <a:lnTo>
                    <a:pt x="59" y="487"/>
                  </a:lnTo>
                  <a:lnTo>
                    <a:pt x="73" y="506"/>
                  </a:lnTo>
                  <a:lnTo>
                    <a:pt x="89" y="523"/>
                  </a:lnTo>
                  <a:lnTo>
                    <a:pt x="107" y="539"/>
                  </a:lnTo>
                  <a:lnTo>
                    <a:pt x="125" y="554"/>
                  </a:lnTo>
                  <a:lnTo>
                    <a:pt x="145" y="567"/>
                  </a:lnTo>
                  <a:lnTo>
                    <a:pt x="165" y="579"/>
                  </a:lnTo>
                  <a:lnTo>
                    <a:pt x="187" y="589"/>
                  </a:lnTo>
                  <a:lnTo>
                    <a:pt x="209" y="597"/>
                  </a:lnTo>
                  <a:lnTo>
                    <a:pt x="232" y="604"/>
                  </a:lnTo>
                  <a:lnTo>
                    <a:pt x="256" y="609"/>
                  </a:lnTo>
                  <a:lnTo>
                    <a:pt x="281" y="612"/>
                  </a:lnTo>
                  <a:lnTo>
                    <a:pt x="306" y="613"/>
                  </a:lnTo>
                  <a:lnTo>
                    <a:pt x="707" y="613"/>
                  </a:lnTo>
                  <a:lnTo>
                    <a:pt x="732" y="612"/>
                  </a:lnTo>
                  <a:lnTo>
                    <a:pt x="756" y="609"/>
                  </a:lnTo>
                  <a:lnTo>
                    <a:pt x="780" y="604"/>
                  </a:lnTo>
                  <a:lnTo>
                    <a:pt x="804" y="597"/>
                  </a:lnTo>
                  <a:lnTo>
                    <a:pt x="826" y="589"/>
                  </a:lnTo>
                  <a:lnTo>
                    <a:pt x="848" y="579"/>
                  </a:lnTo>
                  <a:lnTo>
                    <a:pt x="868" y="567"/>
                  </a:lnTo>
                  <a:lnTo>
                    <a:pt x="888" y="554"/>
                  </a:lnTo>
                  <a:lnTo>
                    <a:pt x="906" y="539"/>
                  </a:lnTo>
                  <a:lnTo>
                    <a:pt x="923" y="523"/>
                  </a:lnTo>
                  <a:lnTo>
                    <a:pt x="939" y="506"/>
                  </a:lnTo>
                  <a:lnTo>
                    <a:pt x="954" y="487"/>
                  </a:lnTo>
                  <a:lnTo>
                    <a:pt x="967" y="468"/>
                  </a:lnTo>
                  <a:lnTo>
                    <a:pt x="979" y="447"/>
                  </a:lnTo>
                  <a:lnTo>
                    <a:pt x="989" y="425"/>
                  </a:lnTo>
                  <a:lnTo>
                    <a:pt x="998" y="403"/>
                  </a:lnTo>
                  <a:lnTo>
                    <a:pt x="1004" y="380"/>
                  </a:lnTo>
                  <a:lnTo>
                    <a:pt x="1009" y="356"/>
                  </a:lnTo>
                  <a:lnTo>
                    <a:pt x="1012" y="331"/>
                  </a:lnTo>
                  <a:lnTo>
                    <a:pt x="1013" y="306"/>
                  </a:lnTo>
                  <a:lnTo>
                    <a:pt x="1012" y="281"/>
                  </a:lnTo>
                  <a:lnTo>
                    <a:pt x="1009" y="256"/>
                  </a:lnTo>
                  <a:lnTo>
                    <a:pt x="1004" y="232"/>
                  </a:lnTo>
                  <a:lnTo>
                    <a:pt x="998" y="209"/>
                  </a:lnTo>
                  <a:lnTo>
                    <a:pt x="989" y="187"/>
                  </a:lnTo>
                  <a:lnTo>
                    <a:pt x="979" y="165"/>
                  </a:lnTo>
                  <a:lnTo>
                    <a:pt x="967" y="145"/>
                  </a:lnTo>
                  <a:lnTo>
                    <a:pt x="954" y="125"/>
                  </a:lnTo>
                  <a:lnTo>
                    <a:pt x="939" y="107"/>
                  </a:lnTo>
                  <a:lnTo>
                    <a:pt x="923" y="89"/>
                  </a:lnTo>
                  <a:lnTo>
                    <a:pt x="906" y="73"/>
                  </a:lnTo>
                  <a:lnTo>
                    <a:pt x="888" y="59"/>
                  </a:lnTo>
                  <a:lnTo>
                    <a:pt x="868" y="45"/>
                  </a:lnTo>
                  <a:lnTo>
                    <a:pt x="848" y="34"/>
                  </a:lnTo>
                  <a:lnTo>
                    <a:pt x="826" y="24"/>
                  </a:lnTo>
                  <a:lnTo>
                    <a:pt x="804" y="15"/>
                  </a:lnTo>
                  <a:lnTo>
                    <a:pt x="780" y="8"/>
                  </a:lnTo>
                  <a:lnTo>
                    <a:pt x="756" y="4"/>
                  </a:lnTo>
                  <a:lnTo>
                    <a:pt x="732" y="1"/>
                  </a:lnTo>
                  <a:lnTo>
                    <a:pt x="707" y="0"/>
                  </a:lnTo>
                  <a:lnTo>
                    <a:pt x="306" y="0"/>
                  </a:lnTo>
                  <a:lnTo>
                    <a:pt x="281" y="1"/>
                  </a:lnTo>
                  <a:lnTo>
                    <a:pt x="256" y="4"/>
                  </a:lnTo>
                  <a:lnTo>
                    <a:pt x="232" y="8"/>
                  </a:lnTo>
                  <a:lnTo>
                    <a:pt x="209" y="15"/>
                  </a:lnTo>
                  <a:lnTo>
                    <a:pt x="187" y="24"/>
                  </a:lnTo>
                  <a:lnTo>
                    <a:pt x="165" y="34"/>
                  </a:lnTo>
                  <a:lnTo>
                    <a:pt x="145" y="45"/>
                  </a:lnTo>
                  <a:lnTo>
                    <a:pt x="125" y="59"/>
                  </a:lnTo>
                  <a:lnTo>
                    <a:pt x="107" y="73"/>
                  </a:lnTo>
                  <a:lnTo>
                    <a:pt x="89" y="89"/>
                  </a:lnTo>
                  <a:lnTo>
                    <a:pt x="73" y="107"/>
                  </a:lnTo>
                  <a:lnTo>
                    <a:pt x="59" y="125"/>
                  </a:lnTo>
                  <a:lnTo>
                    <a:pt x="45" y="145"/>
                  </a:lnTo>
                  <a:lnTo>
                    <a:pt x="34" y="165"/>
                  </a:lnTo>
                  <a:lnTo>
                    <a:pt x="24" y="187"/>
                  </a:lnTo>
                  <a:lnTo>
                    <a:pt x="15" y="209"/>
                  </a:lnTo>
                  <a:lnTo>
                    <a:pt x="8" y="232"/>
                  </a:lnTo>
                  <a:lnTo>
                    <a:pt x="4" y="256"/>
                  </a:lnTo>
                  <a:lnTo>
                    <a:pt x="1" y="281"/>
                  </a:lnTo>
                  <a:lnTo>
                    <a:pt x="0"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 name="Freeform 8">
              <a:extLst>
                <a:ext uri="{FF2B5EF4-FFF2-40B4-BE49-F238E27FC236}">
                  <a16:creationId xmlns:a16="http://schemas.microsoft.com/office/drawing/2014/main" id="{E0A0A170-96A8-4D1F-A77C-D0118040EA02}"/>
                </a:ext>
              </a:extLst>
            </p:cNvPr>
            <p:cNvSpPr>
              <a:spLocks/>
            </p:cNvSpPr>
            <p:nvPr/>
          </p:nvSpPr>
          <p:spPr bwMode="auto">
            <a:xfrm>
              <a:off x="1791" y="5630"/>
              <a:ext cx="68" cy="67"/>
            </a:xfrm>
            <a:custGeom>
              <a:avLst/>
              <a:gdLst>
                <a:gd name="T0" fmla="*/ 33 w 68"/>
                <a:gd name="T1" fmla="*/ 67 h 67"/>
                <a:gd name="T2" fmla="*/ 33 w 68"/>
                <a:gd name="T3" fmla="*/ 67 h 67"/>
                <a:gd name="T4" fmla="*/ 42 w 68"/>
                <a:gd name="T5" fmla="*/ 66 h 67"/>
                <a:gd name="T6" fmla="*/ 60 w 68"/>
                <a:gd name="T7" fmla="*/ 54 h 67"/>
                <a:gd name="T8" fmla="*/ 67 w 68"/>
                <a:gd name="T9" fmla="*/ 33 h 67"/>
                <a:gd name="T10" fmla="*/ 66 w 68"/>
                <a:gd name="T11" fmla="*/ 24 h 67"/>
                <a:gd name="T12" fmla="*/ 54 w 68"/>
                <a:gd name="T13" fmla="*/ 7 h 67"/>
                <a:gd name="T14" fmla="*/ 33 w 68"/>
                <a:gd name="T15" fmla="*/ 0 h 67"/>
                <a:gd name="T16" fmla="*/ 24 w 68"/>
                <a:gd name="T17" fmla="*/ 1 h 67"/>
                <a:gd name="T18" fmla="*/ 7 w 68"/>
                <a:gd name="T19" fmla="*/ 13 h 67"/>
                <a:gd name="T20" fmla="*/ 0 w 68"/>
                <a:gd name="T21" fmla="*/ 33 h 67"/>
                <a:gd name="T22" fmla="*/ 1 w 68"/>
                <a:gd name="T23" fmla="*/ 42 h 67"/>
                <a:gd name="T24" fmla="*/ 13 w 68"/>
                <a:gd name="T25" fmla="*/ 60 h 67"/>
                <a:gd name="T26" fmla="*/ 33 w 68"/>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67">
                  <a:moveTo>
                    <a:pt x="33" y="67"/>
                  </a:moveTo>
                  <a:lnTo>
                    <a:pt x="33" y="67"/>
                  </a:lnTo>
                  <a:lnTo>
                    <a:pt x="42" y="66"/>
                  </a:lnTo>
                  <a:lnTo>
                    <a:pt x="60" y="54"/>
                  </a:lnTo>
                  <a:lnTo>
                    <a:pt x="67" y="33"/>
                  </a:lnTo>
                  <a:lnTo>
                    <a:pt x="66" y="24"/>
                  </a:lnTo>
                  <a:lnTo>
                    <a:pt x="54" y="7"/>
                  </a:lnTo>
                  <a:lnTo>
                    <a:pt x="33" y="0"/>
                  </a:lnTo>
                  <a:lnTo>
                    <a:pt x="24" y="1"/>
                  </a:lnTo>
                  <a:lnTo>
                    <a:pt x="7" y="13"/>
                  </a:lnTo>
                  <a:lnTo>
                    <a:pt x="0" y="33"/>
                  </a:lnTo>
                  <a:lnTo>
                    <a:pt x="1" y="42"/>
                  </a:lnTo>
                  <a:lnTo>
                    <a:pt x="13" y="60"/>
                  </a:lnTo>
                  <a:lnTo>
                    <a:pt x="33" y="67"/>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2" name="Freeform 9">
              <a:extLst>
                <a:ext uri="{FF2B5EF4-FFF2-40B4-BE49-F238E27FC236}">
                  <a16:creationId xmlns:a16="http://schemas.microsoft.com/office/drawing/2014/main" id="{21B2476A-43CD-4FD5-ABFC-479484325C3B}"/>
                </a:ext>
              </a:extLst>
            </p:cNvPr>
            <p:cNvSpPr>
              <a:spLocks/>
            </p:cNvSpPr>
            <p:nvPr/>
          </p:nvSpPr>
          <p:spPr bwMode="auto">
            <a:xfrm>
              <a:off x="1920" y="5603"/>
              <a:ext cx="163" cy="122"/>
            </a:xfrm>
            <a:custGeom>
              <a:avLst/>
              <a:gdLst>
                <a:gd name="T0" fmla="*/ 93 w 163"/>
                <a:gd name="T1" fmla="*/ 118 h 122"/>
                <a:gd name="T2" fmla="*/ 97 w 163"/>
                <a:gd name="T3" fmla="*/ 122 h 122"/>
                <a:gd name="T4" fmla="*/ 104 w 163"/>
                <a:gd name="T5" fmla="*/ 122 h 122"/>
                <a:gd name="T6" fmla="*/ 108 w 163"/>
                <a:gd name="T7" fmla="*/ 118 h 122"/>
                <a:gd name="T8" fmla="*/ 158 w 163"/>
                <a:gd name="T9" fmla="*/ 68 h 122"/>
                <a:gd name="T10" fmla="*/ 162 w 163"/>
                <a:gd name="T11" fmla="*/ 64 h 122"/>
                <a:gd name="T12" fmla="*/ 162 w 163"/>
                <a:gd name="T13" fmla="*/ 57 h 122"/>
                <a:gd name="T14" fmla="*/ 158 w 163"/>
                <a:gd name="T15" fmla="*/ 53 h 122"/>
                <a:gd name="T16" fmla="*/ 108 w 163"/>
                <a:gd name="T17" fmla="*/ 3 h 122"/>
                <a:gd name="T18" fmla="*/ 103 w 163"/>
                <a:gd name="T19" fmla="*/ 0 h 122"/>
                <a:gd name="T20" fmla="*/ 98 w 163"/>
                <a:gd name="T21" fmla="*/ 0 h 122"/>
                <a:gd name="T22" fmla="*/ 93 w 163"/>
                <a:gd name="T23" fmla="*/ 3 h 122"/>
                <a:gd name="T24" fmla="*/ 90 w 163"/>
                <a:gd name="T25" fmla="*/ 7 h 122"/>
                <a:gd name="T26" fmla="*/ 90 w 163"/>
                <a:gd name="T27" fmla="*/ 13 h 122"/>
                <a:gd name="T28" fmla="*/ 93 w 163"/>
                <a:gd name="T29" fmla="*/ 18 h 122"/>
                <a:gd name="T30" fmla="*/ 119 w 163"/>
                <a:gd name="T31" fmla="*/ 44 h 122"/>
                <a:gd name="T32" fmla="*/ 6 w 163"/>
                <a:gd name="T33" fmla="*/ 44 h 122"/>
                <a:gd name="T34" fmla="*/ 0 w 163"/>
                <a:gd name="T35" fmla="*/ 51 h 122"/>
                <a:gd name="T36" fmla="*/ 0 w 163"/>
                <a:gd name="T37" fmla="*/ 70 h 122"/>
                <a:gd name="T38" fmla="*/ 6 w 163"/>
                <a:gd name="T39" fmla="*/ 77 h 122"/>
                <a:gd name="T40" fmla="*/ 119 w 163"/>
                <a:gd name="T41" fmla="*/ 77 h 122"/>
                <a:gd name="T42" fmla="*/ 93 w 163"/>
                <a:gd name="T43" fmla="*/ 103 h 122"/>
                <a:gd name="T44" fmla="*/ 89 w 163"/>
                <a:gd name="T45" fmla="*/ 107 h 122"/>
                <a:gd name="T46" fmla="*/ 89 w 163"/>
                <a:gd name="T47" fmla="*/ 114 h 122"/>
                <a:gd name="T48" fmla="*/ 93 w 163"/>
                <a:gd name="T49"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22">
                  <a:moveTo>
                    <a:pt x="93" y="118"/>
                  </a:moveTo>
                  <a:lnTo>
                    <a:pt x="97" y="122"/>
                  </a:lnTo>
                  <a:lnTo>
                    <a:pt x="104" y="122"/>
                  </a:lnTo>
                  <a:lnTo>
                    <a:pt x="108" y="118"/>
                  </a:lnTo>
                  <a:lnTo>
                    <a:pt x="158" y="68"/>
                  </a:lnTo>
                  <a:lnTo>
                    <a:pt x="162" y="64"/>
                  </a:lnTo>
                  <a:lnTo>
                    <a:pt x="162" y="57"/>
                  </a:lnTo>
                  <a:lnTo>
                    <a:pt x="158" y="53"/>
                  </a:lnTo>
                  <a:lnTo>
                    <a:pt x="108" y="3"/>
                  </a:lnTo>
                  <a:lnTo>
                    <a:pt x="103" y="0"/>
                  </a:lnTo>
                  <a:lnTo>
                    <a:pt x="98" y="0"/>
                  </a:lnTo>
                  <a:lnTo>
                    <a:pt x="93" y="3"/>
                  </a:lnTo>
                  <a:lnTo>
                    <a:pt x="90" y="7"/>
                  </a:lnTo>
                  <a:lnTo>
                    <a:pt x="90" y="13"/>
                  </a:lnTo>
                  <a:lnTo>
                    <a:pt x="93" y="18"/>
                  </a:lnTo>
                  <a:lnTo>
                    <a:pt x="119" y="44"/>
                  </a:lnTo>
                  <a:lnTo>
                    <a:pt x="6" y="44"/>
                  </a:lnTo>
                  <a:lnTo>
                    <a:pt x="0" y="51"/>
                  </a:lnTo>
                  <a:lnTo>
                    <a:pt x="0" y="70"/>
                  </a:lnTo>
                  <a:lnTo>
                    <a:pt x="6" y="77"/>
                  </a:lnTo>
                  <a:lnTo>
                    <a:pt x="119" y="77"/>
                  </a:lnTo>
                  <a:lnTo>
                    <a:pt x="93" y="103"/>
                  </a:lnTo>
                  <a:lnTo>
                    <a:pt x="89" y="107"/>
                  </a:lnTo>
                  <a:lnTo>
                    <a:pt x="89" y="114"/>
                  </a:lnTo>
                  <a:lnTo>
                    <a:pt x="93" y="118"/>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3" name="Freeform 10">
              <a:extLst>
                <a:ext uri="{FF2B5EF4-FFF2-40B4-BE49-F238E27FC236}">
                  <a16:creationId xmlns:a16="http://schemas.microsoft.com/office/drawing/2014/main" id="{99E8C7F5-3356-40A6-B909-2015D8AB4527}"/>
                </a:ext>
              </a:extLst>
            </p:cNvPr>
            <p:cNvSpPr>
              <a:spLocks/>
            </p:cNvSpPr>
            <p:nvPr/>
          </p:nvSpPr>
          <p:spPr bwMode="auto">
            <a:xfrm>
              <a:off x="2486" y="5662"/>
              <a:ext cx="752" cy="0"/>
            </a:xfrm>
            <a:custGeom>
              <a:avLst/>
              <a:gdLst>
                <a:gd name="T0" fmla="*/ 752 w 752"/>
                <a:gd name="T1" fmla="*/ 0 w 752"/>
              </a:gdLst>
              <a:ahLst/>
              <a:cxnLst>
                <a:cxn ang="0">
                  <a:pos x="T0" y="0"/>
                </a:cxn>
                <a:cxn ang="0">
                  <a:pos x="T1" y="0"/>
                </a:cxn>
              </a:cxnLst>
              <a:rect l="0" t="0" r="r" b="b"/>
              <a:pathLst>
                <a:path w="752">
                  <a:moveTo>
                    <a:pt x="752" y="0"/>
                  </a:moveTo>
                  <a:lnTo>
                    <a:pt x="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Freeform 11">
              <a:extLst>
                <a:ext uri="{FF2B5EF4-FFF2-40B4-BE49-F238E27FC236}">
                  <a16:creationId xmlns:a16="http://schemas.microsoft.com/office/drawing/2014/main" id="{63937909-B105-4062-856A-551E4FA5251B}"/>
                </a:ext>
              </a:extLst>
            </p:cNvPr>
            <p:cNvSpPr>
              <a:spLocks/>
            </p:cNvSpPr>
            <p:nvPr/>
          </p:nvSpPr>
          <p:spPr bwMode="auto">
            <a:xfrm>
              <a:off x="3225" y="5523"/>
              <a:ext cx="0" cy="281"/>
            </a:xfrm>
            <a:custGeom>
              <a:avLst/>
              <a:gdLst>
                <a:gd name="T0" fmla="*/ 0 h 281"/>
                <a:gd name="T1" fmla="*/ 280 h 281"/>
              </a:gdLst>
              <a:ahLst/>
              <a:cxnLst>
                <a:cxn ang="0">
                  <a:pos x="0" y="T0"/>
                </a:cxn>
                <a:cxn ang="0">
                  <a:pos x="0" y="T1"/>
                </a:cxn>
              </a:cxnLst>
              <a:rect l="0" t="0" r="r" b="b"/>
              <a:pathLst>
                <a:path h="281">
                  <a:moveTo>
                    <a:pt x="0" y="0"/>
                  </a:moveTo>
                  <a:lnTo>
                    <a:pt x="0" y="280"/>
                  </a:lnTo>
                </a:path>
              </a:pathLst>
            </a:custGeom>
            <a:noFill/>
            <a:ln w="3669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5" name="Freeform 12">
              <a:extLst>
                <a:ext uri="{FF2B5EF4-FFF2-40B4-BE49-F238E27FC236}">
                  <a16:creationId xmlns:a16="http://schemas.microsoft.com/office/drawing/2014/main" id="{9544D693-6909-4152-8132-E4A40608A081}"/>
                </a:ext>
              </a:extLst>
            </p:cNvPr>
            <p:cNvSpPr>
              <a:spLocks/>
            </p:cNvSpPr>
            <p:nvPr/>
          </p:nvSpPr>
          <p:spPr bwMode="auto">
            <a:xfrm>
              <a:off x="3365" y="5659"/>
              <a:ext cx="1505" cy="4"/>
            </a:xfrm>
            <a:custGeom>
              <a:avLst/>
              <a:gdLst>
                <a:gd name="T0" fmla="*/ 0 w 1505"/>
                <a:gd name="T1" fmla="*/ 4 h 4"/>
                <a:gd name="T2" fmla="*/ 1504 w 1505"/>
                <a:gd name="T3" fmla="*/ 0 h 4"/>
              </a:gdLst>
              <a:ahLst/>
              <a:cxnLst>
                <a:cxn ang="0">
                  <a:pos x="T0" y="T1"/>
                </a:cxn>
                <a:cxn ang="0">
                  <a:pos x="T2" y="T3"/>
                </a:cxn>
              </a:cxnLst>
              <a:rect l="0" t="0" r="r" b="b"/>
              <a:pathLst>
                <a:path w="1505" h="4">
                  <a:moveTo>
                    <a:pt x="0" y="4"/>
                  </a:moveTo>
                  <a:lnTo>
                    <a:pt x="1504" y="0"/>
                  </a:lnTo>
                </a:path>
              </a:pathLst>
            </a:custGeom>
            <a:noFill/>
            <a:ln w="177799">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6" name="Freeform 13">
              <a:extLst>
                <a:ext uri="{FF2B5EF4-FFF2-40B4-BE49-F238E27FC236}">
                  <a16:creationId xmlns:a16="http://schemas.microsoft.com/office/drawing/2014/main" id="{7D5B422A-5CE5-4FA1-940B-E2B4DC1932F1}"/>
                </a:ext>
              </a:extLst>
            </p:cNvPr>
            <p:cNvSpPr>
              <a:spLocks/>
            </p:cNvSpPr>
            <p:nvPr/>
          </p:nvSpPr>
          <p:spPr bwMode="auto">
            <a:xfrm>
              <a:off x="4926" y="5601"/>
              <a:ext cx="57" cy="58"/>
            </a:xfrm>
            <a:custGeom>
              <a:avLst/>
              <a:gdLst>
                <a:gd name="T0" fmla="*/ 0 w 57"/>
                <a:gd name="T1" fmla="*/ 57 h 58"/>
                <a:gd name="T2" fmla="*/ 57 w 57"/>
                <a:gd name="T3" fmla="*/ 57 h 58"/>
                <a:gd name="T4" fmla="*/ 57 w 57"/>
                <a:gd name="T5" fmla="*/ 0 h 58"/>
              </a:gdLst>
              <a:ahLst/>
              <a:cxnLst>
                <a:cxn ang="0">
                  <a:pos x="T0" y="T1"/>
                </a:cxn>
                <a:cxn ang="0">
                  <a:pos x="T2" y="T3"/>
                </a:cxn>
                <a:cxn ang="0">
                  <a:pos x="T4" y="T5"/>
                </a:cxn>
              </a:cxnLst>
              <a:rect l="0" t="0" r="r" b="b"/>
              <a:pathLst>
                <a:path w="57" h="58">
                  <a:moveTo>
                    <a:pt x="0" y="57"/>
                  </a:moveTo>
                  <a:lnTo>
                    <a:pt x="57" y="57"/>
                  </a:lnTo>
                  <a:lnTo>
                    <a:pt x="57" y="0"/>
                  </a:lnTo>
                </a:path>
              </a:pathLst>
            </a:custGeom>
            <a:noFill/>
            <a:ln w="17780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Freeform 14">
              <a:extLst>
                <a:ext uri="{FF2B5EF4-FFF2-40B4-BE49-F238E27FC236}">
                  <a16:creationId xmlns:a16="http://schemas.microsoft.com/office/drawing/2014/main" id="{ABDF6C5D-7292-46E5-B30F-97277370189C}"/>
                </a:ext>
              </a:extLst>
            </p:cNvPr>
            <p:cNvSpPr>
              <a:spLocks/>
            </p:cNvSpPr>
            <p:nvPr/>
          </p:nvSpPr>
          <p:spPr bwMode="auto">
            <a:xfrm>
              <a:off x="4983" y="3754"/>
              <a:ext cx="0" cy="1735"/>
            </a:xfrm>
            <a:custGeom>
              <a:avLst/>
              <a:gdLst>
                <a:gd name="T0" fmla="*/ 1735 h 1735"/>
                <a:gd name="T1" fmla="*/ 0 h 1735"/>
              </a:gdLst>
              <a:ahLst/>
              <a:cxnLst>
                <a:cxn ang="0">
                  <a:pos x="0" y="T0"/>
                </a:cxn>
                <a:cxn ang="0">
                  <a:pos x="0" y="T1"/>
                </a:cxn>
              </a:cxnLst>
              <a:rect l="0" t="0" r="r" b="b"/>
              <a:pathLst>
                <a:path h="1735">
                  <a:moveTo>
                    <a:pt x="0" y="1735"/>
                  </a:moveTo>
                  <a:lnTo>
                    <a:pt x="0" y="0"/>
                  </a:lnTo>
                </a:path>
              </a:pathLst>
            </a:custGeom>
            <a:noFill/>
            <a:ln w="177800">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8" name="Freeform 15">
              <a:extLst>
                <a:ext uri="{FF2B5EF4-FFF2-40B4-BE49-F238E27FC236}">
                  <a16:creationId xmlns:a16="http://schemas.microsoft.com/office/drawing/2014/main" id="{7E67C7C7-58C6-4EC6-9DAC-F674AC9E8083}"/>
                </a:ext>
              </a:extLst>
            </p:cNvPr>
            <p:cNvSpPr>
              <a:spLocks/>
            </p:cNvSpPr>
            <p:nvPr/>
          </p:nvSpPr>
          <p:spPr bwMode="auto">
            <a:xfrm>
              <a:off x="4983" y="3640"/>
              <a:ext cx="58" cy="58"/>
            </a:xfrm>
            <a:custGeom>
              <a:avLst/>
              <a:gdLst>
                <a:gd name="T0" fmla="*/ 0 w 58"/>
                <a:gd name="T1" fmla="*/ 57 h 58"/>
                <a:gd name="T2" fmla="*/ 0 w 58"/>
                <a:gd name="T3" fmla="*/ 0 h 58"/>
                <a:gd name="T4" fmla="*/ 57 w 58"/>
                <a:gd name="T5" fmla="*/ 0 h 58"/>
              </a:gdLst>
              <a:ahLst/>
              <a:cxnLst>
                <a:cxn ang="0">
                  <a:pos x="T0" y="T1"/>
                </a:cxn>
                <a:cxn ang="0">
                  <a:pos x="T2" y="T3"/>
                </a:cxn>
                <a:cxn ang="0">
                  <a:pos x="T4" y="T5"/>
                </a:cxn>
              </a:cxnLst>
              <a:rect l="0" t="0" r="r" b="b"/>
              <a:pathLst>
                <a:path w="58" h="58">
                  <a:moveTo>
                    <a:pt x="0" y="57"/>
                  </a:moveTo>
                  <a:lnTo>
                    <a:pt x="0" y="0"/>
                  </a:lnTo>
                  <a:lnTo>
                    <a:pt x="57" y="0"/>
                  </a:lnTo>
                </a:path>
              </a:pathLst>
            </a:custGeom>
            <a:noFill/>
            <a:ln w="177800">
              <a:solidFill>
                <a:srgbClr val="706D6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9" name="Freeform 16">
              <a:extLst>
                <a:ext uri="{FF2B5EF4-FFF2-40B4-BE49-F238E27FC236}">
                  <a16:creationId xmlns:a16="http://schemas.microsoft.com/office/drawing/2014/main" id="{F95FC28B-6919-411F-9096-D03ECBD035C9}"/>
                </a:ext>
              </a:extLst>
            </p:cNvPr>
            <p:cNvSpPr>
              <a:spLocks/>
            </p:cNvSpPr>
            <p:nvPr/>
          </p:nvSpPr>
          <p:spPr bwMode="auto">
            <a:xfrm>
              <a:off x="5146" y="3640"/>
              <a:ext cx="784" cy="0"/>
            </a:xfrm>
            <a:custGeom>
              <a:avLst/>
              <a:gdLst>
                <a:gd name="T0" fmla="*/ 0 w 784"/>
                <a:gd name="T1" fmla="*/ 784 w 784"/>
              </a:gdLst>
              <a:ahLst/>
              <a:cxnLst>
                <a:cxn ang="0">
                  <a:pos x="T0" y="0"/>
                </a:cxn>
                <a:cxn ang="0">
                  <a:pos x="T1" y="0"/>
                </a:cxn>
              </a:cxnLst>
              <a:rect l="0" t="0" r="r" b="b"/>
              <a:pathLst>
                <a:path w="784">
                  <a:moveTo>
                    <a:pt x="0" y="0"/>
                  </a:moveTo>
                  <a:lnTo>
                    <a:pt x="784" y="0"/>
                  </a:lnTo>
                </a:path>
              </a:pathLst>
            </a:custGeom>
            <a:noFill/>
            <a:ln w="177800">
              <a:solidFill>
                <a:srgbClr val="706D6F"/>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0" name="Freeform 17">
              <a:extLst>
                <a:ext uri="{FF2B5EF4-FFF2-40B4-BE49-F238E27FC236}">
                  <a16:creationId xmlns:a16="http://schemas.microsoft.com/office/drawing/2014/main" id="{1B442B49-2B5C-479E-8346-B6CDA137C326}"/>
                </a:ext>
              </a:extLst>
            </p:cNvPr>
            <p:cNvSpPr>
              <a:spLocks/>
            </p:cNvSpPr>
            <p:nvPr/>
          </p:nvSpPr>
          <p:spPr bwMode="auto">
            <a:xfrm>
              <a:off x="3196" y="3640"/>
              <a:ext cx="2844" cy="2024"/>
            </a:xfrm>
            <a:custGeom>
              <a:avLst/>
              <a:gdLst>
                <a:gd name="T0" fmla="*/ 0 w 2844"/>
                <a:gd name="T1" fmla="*/ 2023 h 2024"/>
                <a:gd name="T2" fmla="*/ 1787 w 2844"/>
                <a:gd name="T3" fmla="*/ 2018 h 2024"/>
                <a:gd name="T4" fmla="*/ 1787 w 2844"/>
                <a:gd name="T5" fmla="*/ 0 h 2024"/>
                <a:gd name="T6" fmla="*/ 2844 w 2844"/>
                <a:gd name="T7" fmla="*/ 0 h 2024"/>
              </a:gdLst>
              <a:ahLst/>
              <a:cxnLst>
                <a:cxn ang="0">
                  <a:pos x="T0" y="T1"/>
                </a:cxn>
                <a:cxn ang="0">
                  <a:pos x="T2" y="T3"/>
                </a:cxn>
                <a:cxn ang="0">
                  <a:pos x="T4" y="T5"/>
                </a:cxn>
                <a:cxn ang="0">
                  <a:pos x="T6" y="T7"/>
                </a:cxn>
              </a:cxnLst>
              <a:rect l="0" t="0" r="r" b="b"/>
              <a:pathLst>
                <a:path w="2844" h="2024">
                  <a:moveTo>
                    <a:pt x="0" y="2023"/>
                  </a:moveTo>
                  <a:lnTo>
                    <a:pt x="1787" y="2018"/>
                  </a:lnTo>
                  <a:lnTo>
                    <a:pt x="1787" y="0"/>
                  </a:lnTo>
                  <a:lnTo>
                    <a:pt x="2844" y="0"/>
                  </a:lnTo>
                </a:path>
              </a:pathLst>
            </a:custGeom>
            <a:noFill/>
            <a:ln w="165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1" name="Freeform 18">
              <a:extLst>
                <a:ext uri="{FF2B5EF4-FFF2-40B4-BE49-F238E27FC236}">
                  <a16:creationId xmlns:a16="http://schemas.microsoft.com/office/drawing/2014/main" id="{6A0F91D1-AAEA-4094-9D6B-C72A62DBE8B7}"/>
                </a:ext>
              </a:extLst>
            </p:cNvPr>
            <p:cNvSpPr>
              <a:spLocks/>
            </p:cNvSpPr>
            <p:nvPr/>
          </p:nvSpPr>
          <p:spPr bwMode="auto">
            <a:xfrm>
              <a:off x="5900" y="3640"/>
              <a:ext cx="3487" cy="0"/>
            </a:xfrm>
            <a:custGeom>
              <a:avLst/>
              <a:gdLst>
                <a:gd name="T0" fmla="*/ 0 w 3487"/>
                <a:gd name="T1" fmla="*/ 3487 w 3487"/>
              </a:gdLst>
              <a:ahLst/>
              <a:cxnLst>
                <a:cxn ang="0">
                  <a:pos x="T0" y="0"/>
                </a:cxn>
                <a:cxn ang="0">
                  <a:pos x="T1" y="0"/>
                </a:cxn>
              </a:cxnLst>
              <a:rect l="0" t="0" r="r" b="b"/>
              <a:pathLst>
                <a:path w="3487">
                  <a:moveTo>
                    <a:pt x="0" y="0"/>
                  </a:moveTo>
                  <a:lnTo>
                    <a:pt x="3487"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2" name="Freeform 19">
              <a:extLst>
                <a:ext uri="{FF2B5EF4-FFF2-40B4-BE49-F238E27FC236}">
                  <a16:creationId xmlns:a16="http://schemas.microsoft.com/office/drawing/2014/main" id="{7297AA45-0A49-4EAF-875C-1316E8AEF023}"/>
                </a:ext>
              </a:extLst>
            </p:cNvPr>
            <p:cNvSpPr>
              <a:spLocks/>
            </p:cNvSpPr>
            <p:nvPr/>
          </p:nvSpPr>
          <p:spPr bwMode="auto">
            <a:xfrm>
              <a:off x="7650" y="1240"/>
              <a:ext cx="2925" cy="4800"/>
            </a:xfrm>
            <a:custGeom>
              <a:avLst/>
              <a:gdLst>
                <a:gd name="T0" fmla="*/ 2924 w 2925"/>
                <a:gd name="T1" fmla="*/ 4800 h 4800"/>
                <a:gd name="T2" fmla="*/ 0 w 2925"/>
                <a:gd name="T3" fmla="*/ 4800 h 4800"/>
                <a:gd name="T4" fmla="*/ 0 w 2925"/>
                <a:gd name="T5" fmla="*/ 0 h 4800"/>
                <a:gd name="T6" fmla="*/ 2924 w 2925"/>
                <a:gd name="T7" fmla="*/ 0 h 4800"/>
              </a:gdLst>
              <a:ahLst/>
              <a:cxnLst>
                <a:cxn ang="0">
                  <a:pos x="T0" y="T1"/>
                </a:cxn>
                <a:cxn ang="0">
                  <a:pos x="T2" y="T3"/>
                </a:cxn>
                <a:cxn ang="0">
                  <a:pos x="T4" y="T5"/>
                </a:cxn>
                <a:cxn ang="0">
                  <a:pos x="T6" y="T7"/>
                </a:cxn>
              </a:cxnLst>
              <a:rect l="0" t="0" r="r" b="b"/>
              <a:pathLst>
                <a:path w="2925" h="4800">
                  <a:moveTo>
                    <a:pt x="2924" y="4800"/>
                  </a:moveTo>
                  <a:lnTo>
                    <a:pt x="0" y="4800"/>
                  </a:lnTo>
                  <a:lnTo>
                    <a:pt x="0" y="0"/>
                  </a:lnTo>
                  <a:lnTo>
                    <a:pt x="2924" y="0"/>
                  </a:lnTo>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3" name="Freeform 20">
              <a:extLst>
                <a:ext uri="{FF2B5EF4-FFF2-40B4-BE49-F238E27FC236}">
                  <a16:creationId xmlns:a16="http://schemas.microsoft.com/office/drawing/2014/main" id="{2A4DCC58-F704-4E14-B180-987032F2DCEF}"/>
                </a:ext>
              </a:extLst>
            </p:cNvPr>
            <p:cNvSpPr>
              <a:spLocks/>
            </p:cNvSpPr>
            <p:nvPr/>
          </p:nvSpPr>
          <p:spPr bwMode="auto">
            <a:xfrm>
              <a:off x="9387" y="1240"/>
              <a:ext cx="1430" cy="0"/>
            </a:xfrm>
            <a:custGeom>
              <a:avLst/>
              <a:gdLst>
                <a:gd name="T0" fmla="*/ 0 w 1430"/>
                <a:gd name="T1" fmla="*/ 1429 w 1430"/>
              </a:gdLst>
              <a:ahLst/>
              <a:cxnLst>
                <a:cxn ang="0">
                  <a:pos x="T0" y="0"/>
                </a:cxn>
                <a:cxn ang="0">
                  <a:pos x="T1" y="0"/>
                </a:cxn>
              </a:cxnLst>
              <a:rect l="0" t="0" r="r" b="b"/>
              <a:pathLst>
                <a:path w="1430">
                  <a:moveTo>
                    <a:pt x="0" y="0"/>
                  </a:moveTo>
                  <a:lnTo>
                    <a:pt x="1429" y="0"/>
                  </a:lnTo>
                </a:path>
              </a:pathLst>
            </a:custGeom>
            <a:noFill/>
            <a:ln w="177800">
              <a:solidFill>
                <a:srgbClr val="2A671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4" name="Freeform 21">
              <a:extLst>
                <a:ext uri="{FF2B5EF4-FFF2-40B4-BE49-F238E27FC236}">
                  <a16:creationId xmlns:a16="http://schemas.microsoft.com/office/drawing/2014/main" id="{3B9A952A-BFC9-4D41-B872-20FF31C7BD86}"/>
                </a:ext>
              </a:extLst>
            </p:cNvPr>
            <p:cNvSpPr>
              <a:spLocks/>
            </p:cNvSpPr>
            <p:nvPr/>
          </p:nvSpPr>
          <p:spPr bwMode="auto">
            <a:xfrm>
              <a:off x="9391" y="6040"/>
              <a:ext cx="1426" cy="0"/>
            </a:xfrm>
            <a:custGeom>
              <a:avLst/>
              <a:gdLst>
                <a:gd name="T0" fmla="*/ 1425 w 1426"/>
                <a:gd name="T1" fmla="*/ 0 w 1426"/>
              </a:gdLst>
              <a:ahLst/>
              <a:cxnLst>
                <a:cxn ang="0">
                  <a:pos x="T0" y="0"/>
                </a:cxn>
                <a:cxn ang="0">
                  <a:pos x="T1" y="0"/>
                </a:cxn>
              </a:cxnLst>
              <a:rect l="0" t="0" r="r" b="b"/>
              <a:pathLst>
                <a:path w="1426">
                  <a:moveTo>
                    <a:pt x="1425" y="0"/>
                  </a:moveTo>
                  <a:lnTo>
                    <a:pt x="0" y="0"/>
                  </a:lnTo>
                </a:path>
              </a:pathLst>
            </a:custGeom>
            <a:noFill/>
            <a:ln w="177800">
              <a:solidFill>
                <a:srgbClr val="0064A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5" name="Freeform 22">
              <a:extLst>
                <a:ext uri="{FF2B5EF4-FFF2-40B4-BE49-F238E27FC236}">
                  <a16:creationId xmlns:a16="http://schemas.microsoft.com/office/drawing/2014/main" id="{22B1993B-5B28-4E5D-8368-082663D6A67C}"/>
                </a:ext>
              </a:extLst>
            </p:cNvPr>
            <p:cNvSpPr>
              <a:spLocks/>
            </p:cNvSpPr>
            <p:nvPr/>
          </p:nvSpPr>
          <p:spPr bwMode="auto">
            <a:xfrm>
              <a:off x="9387" y="3640"/>
              <a:ext cx="1430" cy="0"/>
            </a:xfrm>
            <a:custGeom>
              <a:avLst/>
              <a:gdLst>
                <a:gd name="T0" fmla="*/ 0 w 1430"/>
                <a:gd name="T1" fmla="*/ 1429 w 1430"/>
              </a:gdLst>
              <a:ahLst/>
              <a:cxnLst>
                <a:cxn ang="0">
                  <a:pos x="T0" y="0"/>
                </a:cxn>
                <a:cxn ang="0">
                  <a:pos x="T1" y="0"/>
                </a:cxn>
              </a:cxnLst>
              <a:rect l="0" t="0" r="r" b="b"/>
              <a:pathLst>
                <a:path w="1430">
                  <a:moveTo>
                    <a:pt x="0" y="0"/>
                  </a:moveTo>
                  <a:lnTo>
                    <a:pt x="1429" y="0"/>
                  </a:lnTo>
                </a:path>
              </a:pathLst>
            </a:custGeom>
            <a:noFill/>
            <a:ln w="177800">
              <a:solidFill>
                <a:srgbClr val="7F2192"/>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gr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1.</a:t>
            </a:r>
          </a:p>
        </p:txBody>
      </p:sp>
    </p:spTree>
    <p:extLst>
      <p:ext uri="{BB962C8B-B14F-4D97-AF65-F5344CB8AC3E}">
        <p14:creationId xmlns:p14="http://schemas.microsoft.com/office/powerpoint/2010/main" val="315265509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1696853"/>
          </a:xfrm>
        </p:spPr>
        <p:txBody>
          <a:bodyPr>
            <a:normAutofit/>
          </a:bodyPr>
          <a:lstStyle/>
          <a:p>
            <a:pPr>
              <a:lnSpc>
                <a:spcPct val="100000"/>
              </a:lnSpc>
            </a:pPr>
            <a:r>
              <a:rPr lang="hr-HR" altLang="sr-Latn-RS" sz="2400" dirty="0" err="1">
                <a:cs typeface="Arial" panose="020B0604020202020204" pitchFamily="34" charset="0"/>
              </a:rPr>
              <a:t>Can</a:t>
            </a:r>
            <a:r>
              <a:rPr lang="hr-HR" altLang="sr-Latn-RS" sz="2400" dirty="0">
                <a:cs typeface="Arial" panose="020B0604020202020204" pitchFamily="34" charset="0"/>
              </a:rPr>
              <a:t> </a:t>
            </a:r>
            <a:r>
              <a:rPr lang="hr-HR" altLang="sr-Latn-RS" sz="2400" dirty="0" err="1">
                <a:cs typeface="Arial" panose="020B0604020202020204" pitchFamily="34" charset="0"/>
              </a:rPr>
              <a:t>you</a:t>
            </a:r>
            <a:r>
              <a:rPr lang="hr-HR" altLang="sr-Latn-RS" sz="2400" dirty="0">
                <a:cs typeface="Arial" panose="020B0604020202020204" pitchFamily="34" charset="0"/>
              </a:rPr>
              <a:t> </a:t>
            </a:r>
            <a:r>
              <a:rPr lang="hr-HR" altLang="sr-Latn-RS" sz="2400" dirty="0" err="1">
                <a:cs typeface="Arial" panose="020B0604020202020204" pitchFamily="34" charset="0"/>
              </a:rPr>
              <a:t>tell</a:t>
            </a:r>
            <a:r>
              <a:rPr lang="hr-HR" altLang="sr-Latn-RS" sz="2400" dirty="0">
                <a:cs typeface="Arial" panose="020B0604020202020204" pitchFamily="34" charset="0"/>
              </a:rPr>
              <a:t> </a:t>
            </a:r>
            <a:r>
              <a:rPr lang="hr-HR" altLang="sr-Latn-RS" sz="2400" dirty="0" err="1">
                <a:cs typeface="Arial" panose="020B0604020202020204" pitchFamily="34" charset="0"/>
              </a:rPr>
              <a:t>which</a:t>
            </a:r>
            <a:r>
              <a:rPr lang="hr-HR" altLang="sr-Latn-RS" sz="2400" dirty="0">
                <a:cs typeface="Arial" panose="020B0604020202020204" pitchFamily="34" charset="0"/>
              </a:rPr>
              <a:t> </a:t>
            </a:r>
            <a:r>
              <a:rPr lang="hr-HR" altLang="sr-Latn-RS" sz="2400" dirty="0" err="1">
                <a:cs typeface="Arial" panose="020B0604020202020204" pitchFamily="34" charset="0"/>
              </a:rPr>
              <a:t>Color</a:t>
            </a:r>
            <a:r>
              <a:rPr lang="hr-HR" altLang="sr-Latn-RS" sz="2400" dirty="0">
                <a:cs typeface="Arial" panose="020B0604020202020204" pitchFamily="34" charset="0"/>
              </a:rPr>
              <a:t> </a:t>
            </a:r>
            <a:r>
              <a:rPr lang="hr-HR" altLang="sr-Latn-RS" sz="2400" dirty="0" err="1">
                <a:cs typeface="Arial" panose="020B0604020202020204" pitchFamily="34" charset="0"/>
              </a:rPr>
              <a:t>Codes</a:t>
            </a:r>
            <a:r>
              <a:rPr lang="hr-HR" altLang="sr-Latn-RS" sz="2400" dirty="0">
                <a:cs typeface="Arial" panose="020B0604020202020204" pitchFamily="34" charset="0"/>
              </a:rPr>
              <a:t> </a:t>
            </a:r>
            <a:r>
              <a:rPr lang="hr-HR" altLang="sr-Latn-RS" sz="2400" dirty="0" err="1">
                <a:cs typeface="Arial" panose="020B0604020202020204" pitchFamily="34" charset="0"/>
              </a:rPr>
              <a:t>mean</a:t>
            </a:r>
            <a:r>
              <a:rPr lang="hr-HR" altLang="sr-Latn-RS" sz="2400" dirty="0">
                <a:cs typeface="Arial" panose="020B0604020202020204" pitchFamily="34" charset="0"/>
              </a:rPr>
              <a:t> </a:t>
            </a:r>
            <a:r>
              <a:rPr lang="hr-HR" altLang="sr-Latn-RS" sz="2400" dirty="0" err="1">
                <a:cs typeface="Arial" panose="020B0604020202020204" pitchFamily="34" charset="0"/>
              </a:rPr>
              <a:t>Slow</a:t>
            </a:r>
            <a:r>
              <a:rPr lang="hr-HR" altLang="sr-Latn-RS" sz="2400" dirty="0">
                <a:cs typeface="Arial" panose="020B0604020202020204" pitchFamily="34" charset="0"/>
              </a:rPr>
              <a:t>, </a:t>
            </a:r>
            <a:r>
              <a:rPr lang="hr-HR" altLang="sr-Latn-RS" sz="2400" dirty="0" err="1">
                <a:cs typeface="Arial" panose="020B0604020202020204" pitchFamily="34" charset="0"/>
              </a:rPr>
              <a:t>Fast</a:t>
            </a:r>
            <a:r>
              <a:rPr lang="hr-HR" altLang="sr-Latn-RS" sz="2400" dirty="0">
                <a:cs typeface="Arial" panose="020B0604020202020204" pitchFamily="34" charset="0"/>
              </a:rPr>
              <a:t>, </a:t>
            </a:r>
            <a:r>
              <a:rPr lang="hr-HR" altLang="sr-Latn-RS" sz="2400" dirty="0" err="1">
                <a:cs typeface="Arial" panose="020B0604020202020204" pitchFamily="34" charset="0"/>
              </a:rPr>
              <a:t>and</a:t>
            </a:r>
            <a:r>
              <a:rPr lang="hr-HR" altLang="sr-Latn-RS" sz="2400" dirty="0">
                <a:cs typeface="Arial" panose="020B0604020202020204" pitchFamily="34" charset="0"/>
              </a:rPr>
              <a:t> U-</a:t>
            </a:r>
            <a:r>
              <a:rPr lang="hr-HR" altLang="sr-Latn-RS" sz="2400" dirty="0" err="1">
                <a:cs typeface="Arial" panose="020B0604020202020204" pitchFamily="34" charset="0"/>
              </a:rPr>
              <a:t>Turn</a:t>
            </a:r>
            <a:r>
              <a:rPr lang="hr-HR" altLang="sr-Latn-RS" sz="2400" dirty="0">
                <a:cs typeface="Arial" panose="020B0604020202020204" pitchFamily="34" charset="0"/>
              </a:rPr>
              <a:t>?</a:t>
            </a:r>
          </a:p>
          <a:p>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2.</a:t>
            </a:r>
          </a:p>
        </p:txBody>
      </p:sp>
      <p:grpSp>
        <p:nvGrpSpPr>
          <p:cNvPr id="46" name="Group 21">
            <a:extLst>
              <a:ext uri="{FF2B5EF4-FFF2-40B4-BE49-F238E27FC236}">
                <a16:creationId xmlns:a16="http://schemas.microsoft.com/office/drawing/2014/main" id="{C2ECA93D-ED33-421C-8A6F-9531D36FFA7A}"/>
              </a:ext>
            </a:extLst>
          </p:cNvPr>
          <p:cNvGrpSpPr>
            <a:grpSpLocks/>
          </p:cNvGrpSpPr>
          <p:nvPr/>
        </p:nvGrpSpPr>
        <p:grpSpPr bwMode="auto">
          <a:xfrm>
            <a:off x="5417771" y="2599712"/>
            <a:ext cx="5445614" cy="3472841"/>
            <a:chOff x="2738" y="1216"/>
            <a:chExt cx="6898" cy="4722"/>
          </a:xfrm>
        </p:grpSpPr>
        <p:sp>
          <p:nvSpPr>
            <p:cNvPr id="47" name="Freeform 22">
              <a:extLst>
                <a:ext uri="{FF2B5EF4-FFF2-40B4-BE49-F238E27FC236}">
                  <a16:creationId xmlns:a16="http://schemas.microsoft.com/office/drawing/2014/main" id="{DDD404A6-E98D-42CE-84C7-6E094B9FDB12}"/>
                </a:ext>
              </a:extLst>
            </p:cNvPr>
            <p:cNvSpPr>
              <a:spLocks/>
            </p:cNvSpPr>
            <p:nvPr/>
          </p:nvSpPr>
          <p:spPr bwMode="auto">
            <a:xfrm>
              <a:off x="2878" y="1496"/>
              <a:ext cx="6618" cy="4162"/>
            </a:xfrm>
            <a:custGeom>
              <a:avLst/>
              <a:gdLst>
                <a:gd name="T0" fmla="*/ 6618 w 6618"/>
                <a:gd name="T1" fmla="*/ 0 h 4162"/>
                <a:gd name="T2" fmla="*/ 0 w 6618"/>
                <a:gd name="T3" fmla="*/ 0 h 4162"/>
                <a:gd name="T4" fmla="*/ 0 w 6618"/>
                <a:gd name="T5" fmla="*/ 2025 h 4162"/>
                <a:gd name="T6" fmla="*/ 0 w 6618"/>
                <a:gd name="T7" fmla="*/ 4162 h 4162"/>
                <a:gd name="T8" fmla="*/ 6618 w 6618"/>
                <a:gd name="T9" fmla="*/ 4162 h 4162"/>
                <a:gd name="T10" fmla="*/ 6618 w 6618"/>
                <a:gd name="T11" fmla="*/ 2025 h 4162"/>
                <a:gd name="T12" fmla="*/ 6618 w 6618"/>
                <a:gd name="T13" fmla="*/ 0 h 4162"/>
              </a:gdLst>
              <a:ahLst/>
              <a:cxnLst>
                <a:cxn ang="0">
                  <a:pos x="T0" y="T1"/>
                </a:cxn>
                <a:cxn ang="0">
                  <a:pos x="T2" y="T3"/>
                </a:cxn>
                <a:cxn ang="0">
                  <a:pos x="T4" y="T5"/>
                </a:cxn>
                <a:cxn ang="0">
                  <a:pos x="T6" y="T7"/>
                </a:cxn>
                <a:cxn ang="0">
                  <a:pos x="T8" y="T9"/>
                </a:cxn>
                <a:cxn ang="0">
                  <a:pos x="T10" y="T11"/>
                </a:cxn>
                <a:cxn ang="0">
                  <a:pos x="T12" y="T13"/>
                </a:cxn>
              </a:cxnLst>
              <a:rect l="0" t="0" r="r" b="b"/>
              <a:pathLst>
                <a:path w="6618" h="4162">
                  <a:moveTo>
                    <a:pt x="6618" y="0"/>
                  </a:moveTo>
                  <a:lnTo>
                    <a:pt x="0" y="0"/>
                  </a:lnTo>
                  <a:lnTo>
                    <a:pt x="0" y="2025"/>
                  </a:lnTo>
                  <a:lnTo>
                    <a:pt x="0" y="4162"/>
                  </a:lnTo>
                  <a:lnTo>
                    <a:pt x="6618" y="4162"/>
                  </a:lnTo>
                  <a:lnTo>
                    <a:pt x="6618" y="2025"/>
                  </a:lnTo>
                  <a:lnTo>
                    <a:pt x="6618" y="0"/>
                  </a:lnTo>
                  <a:close/>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48" name="Freeform 23">
              <a:extLst>
                <a:ext uri="{FF2B5EF4-FFF2-40B4-BE49-F238E27FC236}">
                  <a16:creationId xmlns:a16="http://schemas.microsoft.com/office/drawing/2014/main" id="{52AEF06C-454E-4FF5-AEBA-46A1578BCF8E}"/>
                </a:ext>
              </a:extLst>
            </p:cNvPr>
            <p:cNvSpPr>
              <a:spLocks/>
            </p:cNvSpPr>
            <p:nvPr/>
          </p:nvSpPr>
          <p:spPr bwMode="auto">
            <a:xfrm>
              <a:off x="6619" y="3590"/>
              <a:ext cx="2863" cy="0"/>
            </a:xfrm>
            <a:custGeom>
              <a:avLst/>
              <a:gdLst>
                <a:gd name="T0" fmla="*/ 0 w 2863"/>
                <a:gd name="T1" fmla="*/ 2862 w 2863"/>
              </a:gdLst>
              <a:ahLst/>
              <a:cxnLst>
                <a:cxn ang="0">
                  <a:pos x="T0" y="0"/>
                </a:cxn>
                <a:cxn ang="0">
                  <a:pos x="T1" y="0"/>
                </a:cxn>
              </a:cxnLst>
              <a:rect l="0" t="0" r="r" b="b"/>
              <a:pathLst>
                <a:path w="2863">
                  <a:moveTo>
                    <a:pt x="0" y="0"/>
                  </a:moveTo>
                  <a:lnTo>
                    <a:pt x="2862"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49" name="Freeform 24">
              <a:extLst>
                <a:ext uri="{FF2B5EF4-FFF2-40B4-BE49-F238E27FC236}">
                  <a16:creationId xmlns:a16="http://schemas.microsoft.com/office/drawing/2014/main" id="{C201B96B-4C2A-4AD4-B977-DBE140F4E6E0}"/>
                </a:ext>
              </a:extLst>
            </p:cNvPr>
            <p:cNvSpPr>
              <a:spLocks/>
            </p:cNvSpPr>
            <p:nvPr/>
          </p:nvSpPr>
          <p:spPr bwMode="auto">
            <a:xfrm>
              <a:off x="6331" y="3450"/>
              <a:ext cx="0" cy="280"/>
            </a:xfrm>
            <a:custGeom>
              <a:avLst/>
              <a:gdLst>
                <a:gd name="T0" fmla="*/ 0 h 280"/>
                <a:gd name="T1" fmla="*/ 280 h 280"/>
              </a:gdLst>
              <a:ahLst/>
              <a:cxnLst>
                <a:cxn ang="0">
                  <a:pos x="0" y="T0"/>
                </a:cxn>
                <a:cxn ang="0">
                  <a:pos x="0" y="T1"/>
                </a:cxn>
              </a:cxnLst>
              <a:rect l="0" t="0" r="r" b="b"/>
              <a:pathLst>
                <a:path h="280">
                  <a:moveTo>
                    <a:pt x="0" y="0"/>
                  </a:moveTo>
                  <a:lnTo>
                    <a:pt x="0" y="28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0" name="Freeform 25">
              <a:extLst>
                <a:ext uri="{FF2B5EF4-FFF2-40B4-BE49-F238E27FC236}">
                  <a16:creationId xmlns:a16="http://schemas.microsoft.com/office/drawing/2014/main" id="{BAA42270-5DD2-4FE9-9EB5-5F81F7DB31FC}"/>
                </a:ext>
              </a:extLst>
            </p:cNvPr>
            <p:cNvSpPr>
              <a:spLocks/>
            </p:cNvSpPr>
            <p:nvPr/>
          </p:nvSpPr>
          <p:spPr bwMode="auto">
            <a:xfrm>
              <a:off x="6043" y="3450"/>
              <a:ext cx="0" cy="280"/>
            </a:xfrm>
            <a:custGeom>
              <a:avLst/>
              <a:gdLst>
                <a:gd name="T0" fmla="*/ 0 h 280"/>
                <a:gd name="T1" fmla="*/ 280 h 280"/>
              </a:gdLst>
              <a:ahLst/>
              <a:cxnLst>
                <a:cxn ang="0">
                  <a:pos x="0" y="T0"/>
                </a:cxn>
                <a:cxn ang="0">
                  <a:pos x="0" y="T1"/>
                </a:cxn>
              </a:cxnLst>
              <a:rect l="0" t="0" r="r" b="b"/>
              <a:pathLst>
                <a:path h="280">
                  <a:moveTo>
                    <a:pt x="0" y="0"/>
                  </a:moveTo>
                  <a:lnTo>
                    <a:pt x="0" y="28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1" name="Freeform 26">
              <a:extLst>
                <a:ext uri="{FF2B5EF4-FFF2-40B4-BE49-F238E27FC236}">
                  <a16:creationId xmlns:a16="http://schemas.microsoft.com/office/drawing/2014/main" id="{3342CA46-5819-4E48-BD69-F50AA88AC100}"/>
                </a:ext>
              </a:extLst>
            </p:cNvPr>
            <p:cNvSpPr>
              <a:spLocks/>
            </p:cNvSpPr>
            <p:nvPr/>
          </p:nvSpPr>
          <p:spPr bwMode="auto">
            <a:xfrm>
              <a:off x="2944" y="3590"/>
              <a:ext cx="2811" cy="0"/>
            </a:xfrm>
            <a:custGeom>
              <a:avLst/>
              <a:gdLst>
                <a:gd name="T0" fmla="*/ 0 w 2811"/>
                <a:gd name="T1" fmla="*/ 2810 w 2811"/>
              </a:gdLst>
              <a:ahLst/>
              <a:cxnLst>
                <a:cxn ang="0">
                  <a:pos x="T0" y="0"/>
                </a:cxn>
                <a:cxn ang="0">
                  <a:pos x="T1" y="0"/>
                </a:cxn>
              </a:cxnLst>
              <a:rect l="0" t="0" r="r" b="b"/>
              <a:pathLst>
                <a:path w="2811">
                  <a:moveTo>
                    <a:pt x="0" y="0"/>
                  </a:moveTo>
                  <a:lnTo>
                    <a:pt x="281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2" name="Rectangle 27">
              <a:extLst>
                <a:ext uri="{FF2B5EF4-FFF2-40B4-BE49-F238E27FC236}">
                  <a16:creationId xmlns:a16="http://schemas.microsoft.com/office/drawing/2014/main" id="{63F6C6AE-7E6C-4859-8C69-1A8CE927B464}"/>
                </a:ext>
              </a:extLst>
            </p:cNvPr>
            <p:cNvSpPr>
              <a:spLocks/>
            </p:cNvSpPr>
            <p:nvPr/>
          </p:nvSpPr>
          <p:spPr bwMode="auto">
            <a:xfrm>
              <a:off x="6043" y="3451"/>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3" name="Rectangle 28">
              <a:extLst>
                <a:ext uri="{FF2B5EF4-FFF2-40B4-BE49-F238E27FC236}">
                  <a16:creationId xmlns:a16="http://schemas.microsoft.com/office/drawing/2014/main" id="{C3D72233-B58D-434A-BBFC-01609B29E39E}"/>
                </a:ext>
              </a:extLst>
            </p:cNvPr>
            <p:cNvSpPr>
              <a:spLocks/>
            </p:cNvSpPr>
            <p:nvPr/>
          </p:nvSpPr>
          <p:spPr bwMode="auto">
            <a:xfrm>
              <a:off x="6331" y="3451"/>
              <a:ext cx="287" cy="279"/>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4" name="Rectangle 29">
              <a:extLst>
                <a:ext uri="{FF2B5EF4-FFF2-40B4-BE49-F238E27FC236}">
                  <a16:creationId xmlns:a16="http://schemas.microsoft.com/office/drawing/2014/main" id="{299D4264-76E0-4996-8C8D-AFA2D339A8B7}"/>
                </a:ext>
              </a:extLst>
            </p:cNvPr>
            <p:cNvSpPr>
              <a:spLocks/>
            </p:cNvSpPr>
            <p:nvPr/>
          </p:nvSpPr>
          <p:spPr bwMode="auto">
            <a:xfrm>
              <a:off x="5755" y="3451"/>
              <a:ext cx="287" cy="279"/>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5" name="Rectangle 30">
              <a:extLst>
                <a:ext uri="{FF2B5EF4-FFF2-40B4-BE49-F238E27FC236}">
                  <a16:creationId xmlns:a16="http://schemas.microsoft.com/office/drawing/2014/main" id="{95B823D9-E622-4CDD-A8B0-9BF197033015}"/>
                </a:ext>
              </a:extLst>
            </p:cNvPr>
            <p:cNvSpPr>
              <a:spLocks/>
            </p:cNvSpPr>
            <p:nvPr/>
          </p:nvSpPr>
          <p:spPr bwMode="auto">
            <a:xfrm>
              <a:off x="6043" y="5519"/>
              <a:ext cx="287" cy="2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6" name="Rectangle 31">
              <a:extLst>
                <a:ext uri="{FF2B5EF4-FFF2-40B4-BE49-F238E27FC236}">
                  <a16:creationId xmlns:a16="http://schemas.microsoft.com/office/drawing/2014/main" id="{DD6E3B86-4A7D-4AF3-A2A9-F4EEC3B93044}"/>
                </a:ext>
              </a:extLst>
            </p:cNvPr>
            <p:cNvSpPr>
              <a:spLocks/>
            </p:cNvSpPr>
            <p:nvPr/>
          </p:nvSpPr>
          <p:spPr bwMode="auto">
            <a:xfrm>
              <a:off x="6331" y="5519"/>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7" name="Rectangle 32">
              <a:extLst>
                <a:ext uri="{FF2B5EF4-FFF2-40B4-BE49-F238E27FC236}">
                  <a16:creationId xmlns:a16="http://schemas.microsoft.com/office/drawing/2014/main" id="{C00B804F-068D-4BF0-8DDB-837C93C90908}"/>
                </a:ext>
              </a:extLst>
            </p:cNvPr>
            <p:cNvSpPr>
              <a:spLocks/>
            </p:cNvSpPr>
            <p:nvPr/>
          </p:nvSpPr>
          <p:spPr bwMode="auto">
            <a:xfrm>
              <a:off x="5755" y="5519"/>
              <a:ext cx="287" cy="279"/>
            </a:xfrm>
            <a:prstGeom prst="rect">
              <a:avLst/>
            </a:prstGeom>
            <a:solidFill>
              <a:srgbClr val="F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8" name="Rectangle 33">
              <a:extLst>
                <a:ext uri="{FF2B5EF4-FFF2-40B4-BE49-F238E27FC236}">
                  <a16:creationId xmlns:a16="http://schemas.microsoft.com/office/drawing/2014/main" id="{CE27D463-F10E-43A2-8E5E-F6642DD95ACE}"/>
                </a:ext>
              </a:extLst>
            </p:cNvPr>
            <p:cNvSpPr>
              <a:spLocks/>
            </p:cNvSpPr>
            <p:nvPr/>
          </p:nvSpPr>
          <p:spPr bwMode="auto">
            <a:xfrm>
              <a:off x="6043" y="1356"/>
              <a:ext cx="287"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59" name="Rectangle 34">
              <a:extLst>
                <a:ext uri="{FF2B5EF4-FFF2-40B4-BE49-F238E27FC236}">
                  <a16:creationId xmlns:a16="http://schemas.microsoft.com/office/drawing/2014/main" id="{3CD256F2-83B2-4DD7-95DE-55EAE4996EA8}"/>
                </a:ext>
              </a:extLst>
            </p:cNvPr>
            <p:cNvSpPr>
              <a:spLocks/>
            </p:cNvSpPr>
            <p:nvPr/>
          </p:nvSpPr>
          <p:spPr bwMode="auto">
            <a:xfrm>
              <a:off x="6331" y="1356"/>
              <a:ext cx="287" cy="280"/>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60" name="Rectangle 35">
              <a:extLst>
                <a:ext uri="{FF2B5EF4-FFF2-40B4-BE49-F238E27FC236}">
                  <a16:creationId xmlns:a16="http://schemas.microsoft.com/office/drawing/2014/main" id="{E83C3AD9-5FFB-44D2-9445-BFA0E590CAC3}"/>
                </a:ext>
              </a:extLst>
            </p:cNvPr>
            <p:cNvSpPr>
              <a:spLocks/>
            </p:cNvSpPr>
            <p:nvPr/>
          </p:nvSpPr>
          <p:spPr bwMode="auto">
            <a:xfrm>
              <a:off x="5755" y="1356"/>
              <a:ext cx="287" cy="280"/>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spTree>
    <p:extLst>
      <p:ext uri="{BB962C8B-B14F-4D97-AF65-F5344CB8AC3E}">
        <p14:creationId xmlns:p14="http://schemas.microsoft.com/office/powerpoint/2010/main" val="303695391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376035" y="1122971"/>
            <a:ext cx="6264350" cy="964157"/>
          </a:xfrm>
        </p:spPr>
        <p:txBody>
          <a:bodyPr>
            <a:normAutofit/>
          </a:bodyPr>
          <a:lstStyle/>
          <a:p>
            <a:pPr>
              <a:lnSpc>
                <a:spcPct val="100000"/>
              </a:lnSpc>
            </a:pPr>
            <a:r>
              <a:rPr lang="hr-HR" sz="2400" dirty="0"/>
              <a:t>Place </a:t>
            </a:r>
            <a:r>
              <a:rPr lang="hr-HR" sz="2400" dirty="0" err="1"/>
              <a:t>Color</a:t>
            </a:r>
            <a:r>
              <a:rPr lang="hr-HR" sz="2400" dirty="0"/>
              <a:t> </a:t>
            </a:r>
            <a:r>
              <a:rPr lang="hr-HR" sz="2400" dirty="0" err="1"/>
              <a:t>Codes</a:t>
            </a:r>
            <a:r>
              <a:rPr lang="hr-HR" sz="2400" dirty="0"/>
              <a:t> on </a:t>
            </a:r>
            <a:r>
              <a:rPr lang="hr-HR" sz="2400" dirty="0" err="1"/>
              <a:t>the</a:t>
            </a:r>
            <a:r>
              <a:rPr lang="hr-HR" sz="2400" dirty="0"/>
              <a:t> </a:t>
            </a:r>
            <a:r>
              <a:rPr lang="hr-HR" sz="2400" dirty="0" err="1"/>
              <a:t>lines</a:t>
            </a:r>
            <a:r>
              <a:rPr lang="hr-HR" sz="2400" dirty="0"/>
              <a:t> to </a:t>
            </a:r>
            <a:r>
              <a:rPr lang="hr-HR" sz="2400" dirty="0" err="1"/>
              <a:t>guide</a:t>
            </a:r>
            <a:r>
              <a:rPr lang="hr-HR" sz="2400" dirty="0"/>
              <a:t> Evo to </a:t>
            </a:r>
            <a:r>
              <a:rPr lang="hr-HR" sz="2400" dirty="0" err="1"/>
              <a:t>the</a:t>
            </a:r>
            <a:r>
              <a:rPr lang="hr-HR" sz="2400" dirty="0"/>
              <a:t> </a:t>
            </a:r>
            <a:r>
              <a:rPr lang="hr-HR" sz="2400" dirty="0" err="1"/>
              <a:t>ﬁnish</a:t>
            </a:r>
            <a:r>
              <a:rPr lang="hr-HR" sz="2400" dirty="0"/>
              <a:t>.</a:t>
            </a: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ozobots</a:t>
            </a:r>
            <a:endParaRPr lang="hr-HR" dirty="0"/>
          </a:p>
        </p:txBody>
      </p:sp>
      <p:sp>
        <p:nvSpPr>
          <p:cNvPr id="26" name="TekstniOkvir 25">
            <a:extLst>
              <a:ext uri="{FF2B5EF4-FFF2-40B4-BE49-F238E27FC236}">
                <a16:creationId xmlns:a16="http://schemas.microsoft.com/office/drawing/2014/main" id="{719EE3CA-1524-4836-86E9-153E9F775CC2}"/>
              </a:ext>
            </a:extLst>
          </p:cNvPr>
          <p:cNvSpPr txBox="1"/>
          <p:nvPr/>
        </p:nvSpPr>
        <p:spPr>
          <a:xfrm>
            <a:off x="5306294" y="719015"/>
            <a:ext cx="1532168" cy="369332"/>
          </a:xfrm>
          <a:prstGeom prst="rect">
            <a:avLst/>
          </a:prstGeom>
          <a:noFill/>
        </p:spPr>
        <p:txBody>
          <a:bodyPr wrap="square" rtlCol="0">
            <a:spAutoFit/>
          </a:bodyPr>
          <a:lstStyle/>
          <a:p>
            <a:r>
              <a:rPr lang="hr-HR" dirty="0" err="1"/>
              <a:t>Task</a:t>
            </a:r>
            <a:r>
              <a:rPr lang="hr-HR" dirty="0"/>
              <a:t> 3.</a:t>
            </a:r>
          </a:p>
        </p:txBody>
      </p:sp>
      <p:grpSp>
        <p:nvGrpSpPr>
          <p:cNvPr id="78" name="Group 59">
            <a:extLst>
              <a:ext uri="{FF2B5EF4-FFF2-40B4-BE49-F238E27FC236}">
                <a16:creationId xmlns:a16="http://schemas.microsoft.com/office/drawing/2014/main" id="{CF9CF4B1-BF8D-4B14-A0E3-C79EF4511E48}"/>
              </a:ext>
            </a:extLst>
          </p:cNvPr>
          <p:cNvGrpSpPr>
            <a:grpSpLocks/>
          </p:cNvGrpSpPr>
          <p:nvPr/>
        </p:nvGrpSpPr>
        <p:grpSpPr bwMode="auto">
          <a:xfrm rot="5400000">
            <a:off x="6599015" y="1865049"/>
            <a:ext cx="3948877" cy="5314415"/>
            <a:chOff x="2150" y="-10459"/>
            <a:chExt cx="8768" cy="10522"/>
          </a:xfrm>
        </p:grpSpPr>
        <p:sp>
          <p:nvSpPr>
            <p:cNvPr id="79" name="Freeform 60">
              <a:extLst>
                <a:ext uri="{FF2B5EF4-FFF2-40B4-BE49-F238E27FC236}">
                  <a16:creationId xmlns:a16="http://schemas.microsoft.com/office/drawing/2014/main" id="{FFD4F46F-6511-4433-BA22-A02EC07A0B11}"/>
                </a:ext>
              </a:extLst>
            </p:cNvPr>
            <p:cNvSpPr>
              <a:spLocks/>
            </p:cNvSpPr>
            <p:nvPr/>
          </p:nvSpPr>
          <p:spPr bwMode="auto">
            <a:xfrm>
              <a:off x="8111" y="-10449"/>
              <a:ext cx="1089" cy="863"/>
            </a:xfrm>
            <a:custGeom>
              <a:avLst/>
              <a:gdLst>
                <a:gd name="T0" fmla="*/ 20 w 1089"/>
                <a:gd name="T1" fmla="*/ 597 h 863"/>
                <a:gd name="T2" fmla="*/ 29 w 1089"/>
                <a:gd name="T3" fmla="*/ 514 h 863"/>
                <a:gd name="T4" fmla="*/ 48 w 1089"/>
                <a:gd name="T5" fmla="*/ 434 h 863"/>
                <a:gd name="T6" fmla="*/ 79 w 1089"/>
                <a:gd name="T7" fmla="*/ 358 h 863"/>
                <a:gd name="T8" fmla="*/ 120 w 1089"/>
                <a:gd name="T9" fmla="*/ 286 h 863"/>
                <a:gd name="T10" fmla="*/ 172 w 1089"/>
                <a:gd name="T11" fmla="*/ 220 h 863"/>
                <a:gd name="T12" fmla="*/ 233 w 1089"/>
                <a:gd name="T13" fmla="*/ 161 h 863"/>
                <a:gd name="T14" fmla="*/ 304 w 1089"/>
                <a:gd name="T15" fmla="*/ 110 h 863"/>
                <a:gd name="T16" fmla="*/ 382 w 1089"/>
                <a:gd name="T17" fmla="*/ 69 h 863"/>
                <a:gd name="T18" fmla="*/ 462 w 1089"/>
                <a:gd name="T19" fmla="*/ 41 h 863"/>
                <a:gd name="T20" fmla="*/ 544 w 1089"/>
                <a:gd name="T21" fmla="*/ 25 h 863"/>
                <a:gd name="T22" fmla="*/ 627 w 1089"/>
                <a:gd name="T23" fmla="*/ 20 h 863"/>
                <a:gd name="T24" fmla="*/ 709 w 1089"/>
                <a:gd name="T25" fmla="*/ 28 h 863"/>
                <a:gd name="T26" fmla="*/ 790 w 1089"/>
                <a:gd name="T27" fmla="*/ 46 h 863"/>
                <a:gd name="T28" fmla="*/ 867 w 1089"/>
                <a:gd name="T29" fmla="*/ 76 h 863"/>
                <a:gd name="T30" fmla="*/ 940 w 1089"/>
                <a:gd name="T31" fmla="*/ 116 h 863"/>
                <a:gd name="T32" fmla="*/ 1008 w 1089"/>
                <a:gd name="T33" fmla="*/ 168 h 863"/>
                <a:gd name="T34" fmla="*/ 1069 w 1089"/>
                <a:gd name="T35" fmla="*/ 230 h 863"/>
                <a:gd name="T36" fmla="*/ 1080 w 1089"/>
                <a:gd name="T37" fmla="*/ 235 h 863"/>
                <a:gd name="T38" fmla="*/ 1089 w 1089"/>
                <a:gd name="T39" fmla="*/ 228 h 863"/>
                <a:gd name="T40" fmla="*/ 1085 w 1089"/>
                <a:gd name="T41" fmla="*/ 217 h 863"/>
                <a:gd name="T42" fmla="*/ 1069 w 1089"/>
                <a:gd name="T43" fmla="*/ 198 h 863"/>
                <a:gd name="T44" fmla="*/ 1040 w 1089"/>
                <a:gd name="T45" fmla="*/ 168 h 863"/>
                <a:gd name="T46" fmla="*/ 1009 w 1089"/>
                <a:gd name="T47" fmla="*/ 141 h 863"/>
                <a:gd name="T48" fmla="*/ 976 w 1089"/>
                <a:gd name="T49" fmla="*/ 116 h 863"/>
                <a:gd name="T50" fmla="*/ 943 w 1089"/>
                <a:gd name="T51" fmla="*/ 93 h 863"/>
                <a:gd name="T52" fmla="*/ 908 w 1089"/>
                <a:gd name="T53" fmla="*/ 73 h 863"/>
                <a:gd name="T54" fmla="*/ 872 w 1089"/>
                <a:gd name="T55" fmla="*/ 55 h 863"/>
                <a:gd name="T56" fmla="*/ 835 w 1089"/>
                <a:gd name="T57" fmla="*/ 40 h 863"/>
                <a:gd name="T58" fmla="*/ 797 w 1089"/>
                <a:gd name="T59" fmla="*/ 27 h 863"/>
                <a:gd name="T60" fmla="*/ 759 w 1089"/>
                <a:gd name="T61" fmla="*/ 16 h 863"/>
                <a:gd name="T62" fmla="*/ 712 w 1089"/>
                <a:gd name="T63" fmla="*/ 7 h 863"/>
                <a:gd name="T64" fmla="*/ 665 w 1089"/>
                <a:gd name="T65" fmla="*/ 1 h 863"/>
                <a:gd name="T66" fmla="*/ 618 w 1089"/>
                <a:gd name="T67" fmla="*/ 0 h 863"/>
                <a:gd name="T68" fmla="*/ 570 w 1089"/>
                <a:gd name="T69" fmla="*/ 1 h 863"/>
                <a:gd name="T70" fmla="*/ 523 w 1089"/>
                <a:gd name="T71" fmla="*/ 7 h 863"/>
                <a:gd name="T72" fmla="*/ 475 w 1089"/>
                <a:gd name="T73" fmla="*/ 16 h 863"/>
                <a:gd name="T74" fmla="*/ 429 w 1089"/>
                <a:gd name="T75" fmla="*/ 29 h 863"/>
                <a:gd name="T76" fmla="*/ 382 w 1089"/>
                <a:gd name="T77" fmla="*/ 46 h 863"/>
                <a:gd name="T78" fmla="*/ 337 w 1089"/>
                <a:gd name="T79" fmla="*/ 67 h 863"/>
                <a:gd name="T80" fmla="*/ 293 w 1089"/>
                <a:gd name="T81" fmla="*/ 92 h 863"/>
                <a:gd name="T82" fmla="*/ 220 w 1089"/>
                <a:gd name="T83" fmla="*/ 145 h 863"/>
                <a:gd name="T84" fmla="*/ 156 w 1089"/>
                <a:gd name="T85" fmla="*/ 206 h 863"/>
                <a:gd name="T86" fmla="*/ 103 w 1089"/>
                <a:gd name="T87" fmla="*/ 274 h 863"/>
                <a:gd name="T88" fmla="*/ 60 w 1089"/>
                <a:gd name="T89" fmla="*/ 349 h 863"/>
                <a:gd name="T90" fmla="*/ 29 w 1089"/>
                <a:gd name="T91" fmla="*/ 428 h 863"/>
                <a:gd name="T92" fmla="*/ 8 w 1089"/>
                <a:gd name="T93" fmla="*/ 511 h 863"/>
                <a:gd name="T94" fmla="*/ 0 w 1089"/>
                <a:gd name="T95" fmla="*/ 596 h 863"/>
                <a:gd name="T96" fmla="*/ 3 w 1089"/>
                <a:gd name="T97" fmla="*/ 683 h 863"/>
                <a:gd name="T98" fmla="*/ 19 w 1089"/>
                <a:gd name="T99" fmla="*/ 770 h 863"/>
                <a:gd name="T100" fmla="*/ 48 w 1089"/>
                <a:gd name="T101" fmla="*/ 855 h 863"/>
                <a:gd name="T102" fmla="*/ 56 w 1089"/>
                <a:gd name="T103" fmla="*/ 863 h 863"/>
                <a:gd name="T104" fmla="*/ 67 w 1089"/>
                <a:gd name="T105" fmla="*/ 859 h 863"/>
                <a:gd name="T106" fmla="*/ 67 w 1089"/>
                <a:gd name="T107" fmla="*/ 847 h 863"/>
                <a:gd name="T108" fmla="*/ 39 w 1089"/>
                <a:gd name="T109" fmla="*/ 764 h 863"/>
                <a:gd name="T110" fmla="*/ 24 w 1089"/>
                <a:gd name="T111" fmla="*/ 68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863">
                  <a:moveTo>
                    <a:pt x="21" y="639"/>
                  </a:moveTo>
                  <a:lnTo>
                    <a:pt x="20" y="597"/>
                  </a:lnTo>
                  <a:lnTo>
                    <a:pt x="23" y="555"/>
                  </a:lnTo>
                  <a:lnTo>
                    <a:pt x="29" y="514"/>
                  </a:lnTo>
                  <a:lnTo>
                    <a:pt x="37" y="474"/>
                  </a:lnTo>
                  <a:lnTo>
                    <a:pt x="48" y="434"/>
                  </a:lnTo>
                  <a:lnTo>
                    <a:pt x="62" y="395"/>
                  </a:lnTo>
                  <a:lnTo>
                    <a:pt x="79" y="358"/>
                  </a:lnTo>
                  <a:lnTo>
                    <a:pt x="99" y="321"/>
                  </a:lnTo>
                  <a:lnTo>
                    <a:pt x="120" y="286"/>
                  </a:lnTo>
                  <a:lnTo>
                    <a:pt x="145" y="252"/>
                  </a:lnTo>
                  <a:lnTo>
                    <a:pt x="172" y="220"/>
                  </a:lnTo>
                  <a:lnTo>
                    <a:pt x="201" y="189"/>
                  </a:lnTo>
                  <a:lnTo>
                    <a:pt x="233" y="161"/>
                  </a:lnTo>
                  <a:lnTo>
                    <a:pt x="268" y="134"/>
                  </a:lnTo>
                  <a:lnTo>
                    <a:pt x="304" y="110"/>
                  </a:lnTo>
                  <a:lnTo>
                    <a:pt x="342" y="88"/>
                  </a:lnTo>
                  <a:lnTo>
                    <a:pt x="382" y="69"/>
                  </a:lnTo>
                  <a:lnTo>
                    <a:pt x="421" y="54"/>
                  </a:lnTo>
                  <a:lnTo>
                    <a:pt x="462" y="41"/>
                  </a:lnTo>
                  <a:lnTo>
                    <a:pt x="503" y="32"/>
                  </a:lnTo>
                  <a:lnTo>
                    <a:pt x="544" y="25"/>
                  </a:lnTo>
                  <a:lnTo>
                    <a:pt x="586" y="21"/>
                  </a:lnTo>
                  <a:lnTo>
                    <a:pt x="627" y="20"/>
                  </a:lnTo>
                  <a:lnTo>
                    <a:pt x="668" y="23"/>
                  </a:lnTo>
                  <a:lnTo>
                    <a:pt x="709" y="28"/>
                  </a:lnTo>
                  <a:lnTo>
                    <a:pt x="750" y="35"/>
                  </a:lnTo>
                  <a:lnTo>
                    <a:pt x="790" y="46"/>
                  </a:lnTo>
                  <a:lnTo>
                    <a:pt x="829" y="60"/>
                  </a:lnTo>
                  <a:lnTo>
                    <a:pt x="867" y="76"/>
                  </a:lnTo>
                  <a:lnTo>
                    <a:pt x="904" y="95"/>
                  </a:lnTo>
                  <a:lnTo>
                    <a:pt x="940" y="116"/>
                  </a:lnTo>
                  <a:lnTo>
                    <a:pt x="975" y="141"/>
                  </a:lnTo>
                  <a:lnTo>
                    <a:pt x="1008" y="168"/>
                  </a:lnTo>
                  <a:lnTo>
                    <a:pt x="1040" y="198"/>
                  </a:lnTo>
                  <a:lnTo>
                    <a:pt x="1069" y="230"/>
                  </a:lnTo>
                  <a:lnTo>
                    <a:pt x="1073" y="234"/>
                  </a:lnTo>
                  <a:lnTo>
                    <a:pt x="1080" y="235"/>
                  </a:lnTo>
                  <a:lnTo>
                    <a:pt x="1084" y="231"/>
                  </a:lnTo>
                  <a:lnTo>
                    <a:pt x="1089" y="228"/>
                  </a:lnTo>
                  <a:lnTo>
                    <a:pt x="1089" y="221"/>
                  </a:lnTo>
                  <a:lnTo>
                    <a:pt x="1085" y="217"/>
                  </a:lnTo>
                  <a:lnTo>
                    <a:pt x="1083" y="214"/>
                  </a:lnTo>
                  <a:lnTo>
                    <a:pt x="1069" y="198"/>
                  </a:lnTo>
                  <a:lnTo>
                    <a:pt x="1055" y="183"/>
                  </a:lnTo>
                  <a:lnTo>
                    <a:pt x="1040" y="168"/>
                  </a:lnTo>
                  <a:lnTo>
                    <a:pt x="1024" y="154"/>
                  </a:lnTo>
                  <a:lnTo>
                    <a:pt x="1009" y="141"/>
                  </a:lnTo>
                  <a:lnTo>
                    <a:pt x="993" y="128"/>
                  </a:lnTo>
                  <a:lnTo>
                    <a:pt x="976" y="116"/>
                  </a:lnTo>
                  <a:lnTo>
                    <a:pt x="960" y="104"/>
                  </a:lnTo>
                  <a:lnTo>
                    <a:pt x="943" y="93"/>
                  </a:lnTo>
                  <a:lnTo>
                    <a:pt x="925" y="83"/>
                  </a:lnTo>
                  <a:lnTo>
                    <a:pt x="908" y="73"/>
                  </a:lnTo>
                  <a:lnTo>
                    <a:pt x="890" y="64"/>
                  </a:lnTo>
                  <a:lnTo>
                    <a:pt x="872" y="55"/>
                  </a:lnTo>
                  <a:lnTo>
                    <a:pt x="853" y="47"/>
                  </a:lnTo>
                  <a:lnTo>
                    <a:pt x="835" y="40"/>
                  </a:lnTo>
                  <a:lnTo>
                    <a:pt x="816" y="33"/>
                  </a:lnTo>
                  <a:lnTo>
                    <a:pt x="797" y="27"/>
                  </a:lnTo>
                  <a:lnTo>
                    <a:pt x="778" y="21"/>
                  </a:lnTo>
                  <a:lnTo>
                    <a:pt x="759" y="16"/>
                  </a:lnTo>
                  <a:lnTo>
                    <a:pt x="736" y="11"/>
                  </a:lnTo>
                  <a:lnTo>
                    <a:pt x="712" y="7"/>
                  </a:lnTo>
                  <a:lnTo>
                    <a:pt x="689" y="4"/>
                  </a:lnTo>
                  <a:lnTo>
                    <a:pt x="665" y="1"/>
                  </a:lnTo>
                  <a:lnTo>
                    <a:pt x="642" y="0"/>
                  </a:lnTo>
                  <a:lnTo>
                    <a:pt x="618" y="0"/>
                  </a:lnTo>
                  <a:lnTo>
                    <a:pt x="594" y="0"/>
                  </a:lnTo>
                  <a:lnTo>
                    <a:pt x="570" y="1"/>
                  </a:lnTo>
                  <a:lnTo>
                    <a:pt x="546" y="4"/>
                  </a:lnTo>
                  <a:lnTo>
                    <a:pt x="523" y="7"/>
                  </a:lnTo>
                  <a:lnTo>
                    <a:pt x="499" y="11"/>
                  </a:lnTo>
                  <a:lnTo>
                    <a:pt x="475" y="16"/>
                  </a:lnTo>
                  <a:lnTo>
                    <a:pt x="452" y="22"/>
                  </a:lnTo>
                  <a:lnTo>
                    <a:pt x="429" y="29"/>
                  </a:lnTo>
                  <a:lnTo>
                    <a:pt x="405" y="37"/>
                  </a:lnTo>
                  <a:lnTo>
                    <a:pt x="382" y="46"/>
                  </a:lnTo>
                  <a:lnTo>
                    <a:pt x="360" y="56"/>
                  </a:lnTo>
                  <a:lnTo>
                    <a:pt x="337" y="67"/>
                  </a:lnTo>
                  <a:lnTo>
                    <a:pt x="315" y="79"/>
                  </a:lnTo>
                  <a:lnTo>
                    <a:pt x="293" y="92"/>
                  </a:lnTo>
                  <a:lnTo>
                    <a:pt x="255" y="117"/>
                  </a:lnTo>
                  <a:lnTo>
                    <a:pt x="220" y="145"/>
                  </a:lnTo>
                  <a:lnTo>
                    <a:pt x="187" y="174"/>
                  </a:lnTo>
                  <a:lnTo>
                    <a:pt x="156" y="206"/>
                  </a:lnTo>
                  <a:lnTo>
                    <a:pt x="128" y="239"/>
                  </a:lnTo>
                  <a:lnTo>
                    <a:pt x="103" y="274"/>
                  </a:lnTo>
                  <a:lnTo>
                    <a:pt x="80" y="311"/>
                  </a:lnTo>
                  <a:lnTo>
                    <a:pt x="60" y="349"/>
                  </a:lnTo>
                  <a:lnTo>
                    <a:pt x="43" y="388"/>
                  </a:lnTo>
                  <a:lnTo>
                    <a:pt x="29" y="428"/>
                  </a:lnTo>
                  <a:lnTo>
                    <a:pt x="17" y="469"/>
                  </a:lnTo>
                  <a:lnTo>
                    <a:pt x="8" y="511"/>
                  </a:lnTo>
                  <a:lnTo>
                    <a:pt x="2" y="553"/>
                  </a:lnTo>
                  <a:lnTo>
                    <a:pt x="0" y="596"/>
                  </a:lnTo>
                  <a:lnTo>
                    <a:pt x="0" y="639"/>
                  </a:lnTo>
                  <a:lnTo>
                    <a:pt x="3" y="683"/>
                  </a:lnTo>
                  <a:lnTo>
                    <a:pt x="9" y="726"/>
                  </a:lnTo>
                  <a:lnTo>
                    <a:pt x="19" y="770"/>
                  </a:lnTo>
                  <a:lnTo>
                    <a:pt x="32" y="813"/>
                  </a:lnTo>
                  <a:lnTo>
                    <a:pt x="48" y="855"/>
                  </a:lnTo>
                  <a:lnTo>
                    <a:pt x="50" y="861"/>
                  </a:lnTo>
                  <a:lnTo>
                    <a:pt x="56" y="863"/>
                  </a:lnTo>
                  <a:lnTo>
                    <a:pt x="61" y="861"/>
                  </a:lnTo>
                  <a:lnTo>
                    <a:pt x="67" y="859"/>
                  </a:lnTo>
                  <a:lnTo>
                    <a:pt x="69" y="852"/>
                  </a:lnTo>
                  <a:lnTo>
                    <a:pt x="67" y="847"/>
                  </a:lnTo>
                  <a:lnTo>
                    <a:pt x="51" y="806"/>
                  </a:lnTo>
                  <a:lnTo>
                    <a:pt x="39" y="764"/>
                  </a:lnTo>
                  <a:lnTo>
                    <a:pt x="30" y="723"/>
                  </a:lnTo>
                  <a:lnTo>
                    <a:pt x="24" y="681"/>
                  </a:lnTo>
                  <a:lnTo>
                    <a:pt x="21" y="639"/>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0" name="Freeform 61">
              <a:extLst>
                <a:ext uri="{FF2B5EF4-FFF2-40B4-BE49-F238E27FC236}">
                  <a16:creationId xmlns:a16="http://schemas.microsoft.com/office/drawing/2014/main" id="{A918ACAB-4FA8-4905-80AF-0E6F49305FEC}"/>
                </a:ext>
              </a:extLst>
            </p:cNvPr>
            <p:cNvSpPr>
              <a:spLocks/>
            </p:cNvSpPr>
            <p:nvPr/>
          </p:nvSpPr>
          <p:spPr bwMode="auto">
            <a:xfrm>
              <a:off x="8246" y="-10090"/>
              <a:ext cx="1099" cy="876"/>
            </a:xfrm>
            <a:custGeom>
              <a:avLst/>
              <a:gdLst>
                <a:gd name="T0" fmla="*/ 0 w 1099"/>
                <a:gd name="T1" fmla="*/ 643 h 876"/>
                <a:gd name="T2" fmla="*/ 33 w 1099"/>
                <a:gd name="T3" fmla="*/ 682 h 876"/>
                <a:gd name="T4" fmla="*/ 100 w 1099"/>
                <a:gd name="T5" fmla="*/ 743 h 876"/>
                <a:gd name="T6" fmla="*/ 174 w 1099"/>
                <a:gd name="T7" fmla="*/ 792 h 876"/>
                <a:gd name="T8" fmla="*/ 253 w 1099"/>
                <a:gd name="T9" fmla="*/ 831 h 876"/>
                <a:gd name="T10" fmla="*/ 336 w 1099"/>
                <a:gd name="T11" fmla="*/ 857 h 876"/>
                <a:gd name="T12" fmla="*/ 422 w 1099"/>
                <a:gd name="T13" fmla="*/ 872 h 876"/>
                <a:gd name="T14" fmla="*/ 509 w 1099"/>
                <a:gd name="T15" fmla="*/ 874 h 876"/>
                <a:gd name="T16" fmla="*/ 597 w 1099"/>
                <a:gd name="T17" fmla="*/ 864 h 876"/>
                <a:gd name="T18" fmla="*/ 682 w 1099"/>
                <a:gd name="T19" fmla="*/ 842 h 876"/>
                <a:gd name="T20" fmla="*/ 765 w 1099"/>
                <a:gd name="T21" fmla="*/ 806 h 876"/>
                <a:gd name="T22" fmla="*/ 844 w 1099"/>
                <a:gd name="T23" fmla="*/ 758 h 876"/>
                <a:gd name="T24" fmla="*/ 913 w 1099"/>
                <a:gd name="T25" fmla="*/ 700 h 876"/>
                <a:gd name="T26" fmla="*/ 972 w 1099"/>
                <a:gd name="T27" fmla="*/ 634 h 876"/>
                <a:gd name="T28" fmla="*/ 1020 w 1099"/>
                <a:gd name="T29" fmla="*/ 560 h 876"/>
                <a:gd name="T30" fmla="*/ 1057 w 1099"/>
                <a:gd name="T31" fmla="*/ 481 h 876"/>
                <a:gd name="T32" fmla="*/ 1083 w 1099"/>
                <a:gd name="T33" fmla="*/ 398 h 876"/>
                <a:gd name="T34" fmla="*/ 1096 w 1099"/>
                <a:gd name="T35" fmla="*/ 311 h 876"/>
                <a:gd name="T36" fmla="*/ 1098 w 1099"/>
                <a:gd name="T37" fmla="*/ 224 h 876"/>
                <a:gd name="T38" fmla="*/ 1086 w 1099"/>
                <a:gd name="T39" fmla="*/ 135 h 876"/>
                <a:gd name="T40" fmla="*/ 1062 w 1099"/>
                <a:gd name="T41" fmla="*/ 48 h 876"/>
                <a:gd name="T42" fmla="*/ 1043 w 1099"/>
                <a:gd name="T43" fmla="*/ 3 h 876"/>
                <a:gd name="T44" fmla="*/ 1036 w 1099"/>
                <a:gd name="T45" fmla="*/ 0 h 876"/>
                <a:gd name="T46" fmla="*/ 1026 w 1099"/>
                <a:gd name="T47" fmla="*/ 3 h 876"/>
                <a:gd name="T48" fmla="*/ 1026 w 1099"/>
                <a:gd name="T49" fmla="*/ 14 h 876"/>
                <a:gd name="T50" fmla="*/ 1056 w 1099"/>
                <a:gd name="T51" fmla="*/ 97 h 876"/>
                <a:gd name="T52" fmla="*/ 1073 w 1099"/>
                <a:gd name="T53" fmla="*/ 182 h 876"/>
                <a:gd name="T54" fmla="*/ 1078 w 1099"/>
                <a:gd name="T55" fmla="*/ 267 h 876"/>
                <a:gd name="T56" fmla="*/ 1070 w 1099"/>
                <a:gd name="T57" fmla="*/ 352 h 876"/>
                <a:gd name="T58" fmla="*/ 1051 w 1099"/>
                <a:gd name="T59" fmla="*/ 434 h 876"/>
                <a:gd name="T60" fmla="*/ 1021 w 1099"/>
                <a:gd name="T61" fmla="*/ 512 h 876"/>
                <a:gd name="T62" fmla="*/ 980 w 1099"/>
                <a:gd name="T63" fmla="*/ 586 h 876"/>
                <a:gd name="T64" fmla="*/ 928 w 1099"/>
                <a:gd name="T65" fmla="*/ 654 h 876"/>
                <a:gd name="T66" fmla="*/ 866 w 1099"/>
                <a:gd name="T67" fmla="*/ 714 h 876"/>
                <a:gd name="T68" fmla="*/ 795 w 1099"/>
                <a:gd name="T69" fmla="*/ 766 h 876"/>
                <a:gd name="T70" fmla="*/ 716 w 1099"/>
                <a:gd name="T71" fmla="*/ 807 h 876"/>
                <a:gd name="T72" fmla="*/ 634 w 1099"/>
                <a:gd name="T73" fmla="*/ 835 h 876"/>
                <a:gd name="T74" fmla="*/ 551 w 1099"/>
                <a:gd name="T75" fmla="*/ 850 h 876"/>
                <a:gd name="T76" fmla="*/ 466 w 1099"/>
                <a:gd name="T77" fmla="*/ 854 h 876"/>
                <a:gd name="T78" fmla="*/ 382 w 1099"/>
                <a:gd name="T79" fmla="*/ 845 h 876"/>
                <a:gd name="T80" fmla="*/ 300 w 1099"/>
                <a:gd name="T81" fmla="*/ 826 h 876"/>
                <a:gd name="T82" fmla="*/ 222 w 1099"/>
                <a:gd name="T83" fmla="*/ 794 h 876"/>
                <a:gd name="T84" fmla="*/ 148 w 1099"/>
                <a:gd name="T85" fmla="*/ 752 h 876"/>
                <a:gd name="T86" fmla="*/ 80 w 1099"/>
                <a:gd name="T87" fmla="*/ 698 h 876"/>
                <a:gd name="T88" fmla="*/ 19 w 1099"/>
                <a:gd name="T89" fmla="*/ 634 h 876"/>
                <a:gd name="T90" fmla="*/ 9 w 1099"/>
                <a:gd name="T91" fmla="*/ 629 h 876"/>
                <a:gd name="T92" fmla="*/ 0 w 1099"/>
                <a:gd name="T93" fmla="*/ 63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9" h="876">
                  <a:moveTo>
                    <a:pt x="0" y="636"/>
                  </a:moveTo>
                  <a:lnTo>
                    <a:pt x="0" y="643"/>
                  </a:lnTo>
                  <a:lnTo>
                    <a:pt x="3" y="647"/>
                  </a:lnTo>
                  <a:lnTo>
                    <a:pt x="33" y="682"/>
                  </a:lnTo>
                  <a:lnTo>
                    <a:pt x="66" y="713"/>
                  </a:lnTo>
                  <a:lnTo>
                    <a:pt x="100" y="743"/>
                  </a:lnTo>
                  <a:lnTo>
                    <a:pt x="136" y="769"/>
                  </a:lnTo>
                  <a:lnTo>
                    <a:pt x="174" y="792"/>
                  </a:lnTo>
                  <a:lnTo>
                    <a:pt x="212" y="813"/>
                  </a:lnTo>
                  <a:lnTo>
                    <a:pt x="253" y="831"/>
                  </a:lnTo>
                  <a:lnTo>
                    <a:pt x="294" y="845"/>
                  </a:lnTo>
                  <a:lnTo>
                    <a:pt x="336" y="857"/>
                  </a:lnTo>
                  <a:lnTo>
                    <a:pt x="379" y="866"/>
                  </a:lnTo>
                  <a:lnTo>
                    <a:pt x="422" y="872"/>
                  </a:lnTo>
                  <a:lnTo>
                    <a:pt x="465" y="875"/>
                  </a:lnTo>
                  <a:lnTo>
                    <a:pt x="509" y="874"/>
                  </a:lnTo>
                  <a:lnTo>
                    <a:pt x="553" y="871"/>
                  </a:lnTo>
                  <a:lnTo>
                    <a:pt x="597" y="864"/>
                  </a:lnTo>
                  <a:lnTo>
                    <a:pt x="640" y="855"/>
                  </a:lnTo>
                  <a:lnTo>
                    <a:pt x="682" y="842"/>
                  </a:lnTo>
                  <a:lnTo>
                    <a:pt x="724" y="826"/>
                  </a:lnTo>
                  <a:lnTo>
                    <a:pt x="765" y="806"/>
                  </a:lnTo>
                  <a:lnTo>
                    <a:pt x="805" y="784"/>
                  </a:lnTo>
                  <a:lnTo>
                    <a:pt x="844" y="758"/>
                  </a:lnTo>
                  <a:lnTo>
                    <a:pt x="879" y="730"/>
                  </a:lnTo>
                  <a:lnTo>
                    <a:pt x="913" y="700"/>
                  </a:lnTo>
                  <a:lnTo>
                    <a:pt x="943" y="668"/>
                  </a:lnTo>
                  <a:lnTo>
                    <a:pt x="972" y="634"/>
                  </a:lnTo>
                  <a:lnTo>
                    <a:pt x="997" y="598"/>
                  </a:lnTo>
                  <a:lnTo>
                    <a:pt x="1020" y="560"/>
                  </a:lnTo>
                  <a:lnTo>
                    <a:pt x="1040" y="521"/>
                  </a:lnTo>
                  <a:lnTo>
                    <a:pt x="1057" y="481"/>
                  </a:lnTo>
                  <a:lnTo>
                    <a:pt x="1071" y="440"/>
                  </a:lnTo>
                  <a:lnTo>
                    <a:pt x="1083" y="398"/>
                  </a:lnTo>
                  <a:lnTo>
                    <a:pt x="1091" y="355"/>
                  </a:lnTo>
                  <a:lnTo>
                    <a:pt x="1096" y="311"/>
                  </a:lnTo>
                  <a:lnTo>
                    <a:pt x="1099" y="268"/>
                  </a:lnTo>
                  <a:lnTo>
                    <a:pt x="1098" y="224"/>
                  </a:lnTo>
                  <a:lnTo>
                    <a:pt x="1094" y="179"/>
                  </a:lnTo>
                  <a:lnTo>
                    <a:pt x="1086" y="135"/>
                  </a:lnTo>
                  <a:lnTo>
                    <a:pt x="1076" y="92"/>
                  </a:lnTo>
                  <a:lnTo>
                    <a:pt x="1062" y="48"/>
                  </a:lnTo>
                  <a:lnTo>
                    <a:pt x="1045" y="6"/>
                  </a:lnTo>
                  <a:lnTo>
                    <a:pt x="1043" y="3"/>
                  </a:lnTo>
                  <a:lnTo>
                    <a:pt x="1038" y="0"/>
                  </a:lnTo>
                  <a:lnTo>
                    <a:pt x="1036" y="0"/>
                  </a:lnTo>
                  <a:lnTo>
                    <a:pt x="1031" y="1"/>
                  </a:lnTo>
                  <a:lnTo>
                    <a:pt x="1026" y="3"/>
                  </a:lnTo>
                  <a:lnTo>
                    <a:pt x="1023" y="9"/>
                  </a:lnTo>
                  <a:lnTo>
                    <a:pt x="1026" y="14"/>
                  </a:lnTo>
                  <a:lnTo>
                    <a:pt x="1042" y="56"/>
                  </a:lnTo>
                  <a:lnTo>
                    <a:pt x="1056" y="97"/>
                  </a:lnTo>
                  <a:lnTo>
                    <a:pt x="1066" y="140"/>
                  </a:lnTo>
                  <a:lnTo>
                    <a:pt x="1073" y="182"/>
                  </a:lnTo>
                  <a:lnTo>
                    <a:pt x="1077" y="225"/>
                  </a:lnTo>
                  <a:lnTo>
                    <a:pt x="1078" y="267"/>
                  </a:lnTo>
                  <a:lnTo>
                    <a:pt x="1076" y="310"/>
                  </a:lnTo>
                  <a:lnTo>
                    <a:pt x="1070" y="352"/>
                  </a:lnTo>
                  <a:lnTo>
                    <a:pt x="1062" y="393"/>
                  </a:lnTo>
                  <a:lnTo>
                    <a:pt x="1051" y="434"/>
                  </a:lnTo>
                  <a:lnTo>
                    <a:pt x="1037" y="474"/>
                  </a:lnTo>
                  <a:lnTo>
                    <a:pt x="1021" y="512"/>
                  </a:lnTo>
                  <a:lnTo>
                    <a:pt x="1002" y="550"/>
                  </a:lnTo>
                  <a:lnTo>
                    <a:pt x="980" y="586"/>
                  </a:lnTo>
                  <a:lnTo>
                    <a:pt x="955" y="621"/>
                  </a:lnTo>
                  <a:lnTo>
                    <a:pt x="928" y="654"/>
                  </a:lnTo>
                  <a:lnTo>
                    <a:pt x="898" y="685"/>
                  </a:lnTo>
                  <a:lnTo>
                    <a:pt x="866" y="714"/>
                  </a:lnTo>
                  <a:lnTo>
                    <a:pt x="831" y="741"/>
                  </a:lnTo>
                  <a:lnTo>
                    <a:pt x="795" y="766"/>
                  </a:lnTo>
                  <a:lnTo>
                    <a:pt x="756" y="788"/>
                  </a:lnTo>
                  <a:lnTo>
                    <a:pt x="716" y="807"/>
                  </a:lnTo>
                  <a:lnTo>
                    <a:pt x="676" y="822"/>
                  </a:lnTo>
                  <a:lnTo>
                    <a:pt x="634" y="835"/>
                  </a:lnTo>
                  <a:lnTo>
                    <a:pt x="593" y="844"/>
                  </a:lnTo>
                  <a:lnTo>
                    <a:pt x="551" y="850"/>
                  </a:lnTo>
                  <a:lnTo>
                    <a:pt x="508" y="854"/>
                  </a:lnTo>
                  <a:lnTo>
                    <a:pt x="466" y="854"/>
                  </a:lnTo>
                  <a:lnTo>
                    <a:pt x="424" y="851"/>
                  </a:lnTo>
                  <a:lnTo>
                    <a:pt x="382" y="845"/>
                  </a:lnTo>
                  <a:lnTo>
                    <a:pt x="341" y="837"/>
                  </a:lnTo>
                  <a:lnTo>
                    <a:pt x="300" y="826"/>
                  </a:lnTo>
                  <a:lnTo>
                    <a:pt x="260" y="811"/>
                  </a:lnTo>
                  <a:lnTo>
                    <a:pt x="222" y="794"/>
                  </a:lnTo>
                  <a:lnTo>
                    <a:pt x="184" y="774"/>
                  </a:lnTo>
                  <a:lnTo>
                    <a:pt x="148" y="752"/>
                  </a:lnTo>
                  <a:lnTo>
                    <a:pt x="113" y="726"/>
                  </a:lnTo>
                  <a:lnTo>
                    <a:pt x="80" y="698"/>
                  </a:lnTo>
                  <a:lnTo>
                    <a:pt x="49" y="667"/>
                  </a:lnTo>
                  <a:lnTo>
                    <a:pt x="19" y="634"/>
                  </a:lnTo>
                  <a:lnTo>
                    <a:pt x="16" y="629"/>
                  </a:lnTo>
                  <a:lnTo>
                    <a:pt x="9" y="629"/>
                  </a:lnTo>
                  <a:lnTo>
                    <a:pt x="5" y="632"/>
                  </a:lnTo>
                  <a:lnTo>
                    <a:pt x="0" y="636"/>
                  </a:lnTo>
                  <a:close/>
                </a:path>
              </a:pathLst>
            </a:custGeom>
            <a:solidFill>
              <a:srgbClr val="EF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1" name="Freeform 62">
              <a:extLst>
                <a:ext uri="{FF2B5EF4-FFF2-40B4-BE49-F238E27FC236}">
                  <a16:creationId xmlns:a16="http://schemas.microsoft.com/office/drawing/2014/main" id="{FB147659-876E-4015-8926-A51C2E34538B}"/>
                </a:ext>
              </a:extLst>
            </p:cNvPr>
            <p:cNvSpPr>
              <a:spLocks/>
            </p:cNvSpPr>
            <p:nvPr/>
          </p:nvSpPr>
          <p:spPr bwMode="auto">
            <a:xfrm>
              <a:off x="8280" y="-10311"/>
              <a:ext cx="927" cy="537"/>
            </a:xfrm>
            <a:custGeom>
              <a:avLst/>
              <a:gdLst>
                <a:gd name="T0" fmla="*/ 0 w 927"/>
                <a:gd name="T1" fmla="*/ 308 h 537"/>
                <a:gd name="T2" fmla="*/ 15 w 927"/>
                <a:gd name="T3" fmla="*/ 324 h 537"/>
                <a:gd name="T4" fmla="*/ 38 w 927"/>
                <a:gd name="T5" fmla="*/ 324 h 537"/>
                <a:gd name="T6" fmla="*/ 56 w 927"/>
                <a:gd name="T7" fmla="*/ 284 h 537"/>
                <a:gd name="T8" fmla="*/ 88 w 927"/>
                <a:gd name="T9" fmla="*/ 229 h 537"/>
                <a:gd name="T10" fmla="*/ 127 w 927"/>
                <a:gd name="T11" fmla="*/ 181 h 537"/>
                <a:gd name="T12" fmla="*/ 171 w 927"/>
                <a:gd name="T13" fmla="*/ 139 h 537"/>
                <a:gd name="T14" fmla="*/ 221 w 927"/>
                <a:gd name="T15" fmla="*/ 104 h 537"/>
                <a:gd name="T16" fmla="*/ 275 w 927"/>
                <a:gd name="T17" fmla="*/ 76 h 537"/>
                <a:gd name="T18" fmla="*/ 332 w 927"/>
                <a:gd name="T19" fmla="*/ 56 h 537"/>
                <a:gd name="T20" fmla="*/ 392 w 927"/>
                <a:gd name="T21" fmla="*/ 44 h 537"/>
                <a:gd name="T22" fmla="*/ 454 w 927"/>
                <a:gd name="T23" fmla="*/ 41 h 537"/>
                <a:gd name="T24" fmla="*/ 517 w 927"/>
                <a:gd name="T25" fmla="*/ 47 h 537"/>
                <a:gd name="T26" fmla="*/ 580 w 927"/>
                <a:gd name="T27" fmla="*/ 62 h 537"/>
                <a:gd name="T28" fmla="*/ 639 w 927"/>
                <a:gd name="T29" fmla="*/ 85 h 537"/>
                <a:gd name="T30" fmla="*/ 692 w 927"/>
                <a:gd name="T31" fmla="*/ 116 h 537"/>
                <a:gd name="T32" fmla="*/ 741 w 927"/>
                <a:gd name="T33" fmla="*/ 154 h 537"/>
                <a:gd name="T34" fmla="*/ 783 w 927"/>
                <a:gd name="T35" fmla="*/ 197 h 537"/>
                <a:gd name="T36" fmla="*/ 819 w 927"/>
                <a:gd name="T37" fmla="*/ 246 h 537"/>
                <a:gd name="T38" fmla="*/ 847 w 927"/>
                <a:gd name="T39" fmla="*/ 300 h 537"/>
                <a:gd name="T40" fmla="*/ 868 w 927"/>
                <a:gd name="T41" fmla="*/ 357 h 537"/>
                <a:gd name="T42" fmla="*/ 881 w 927"/>
                <a:gd name="T43" fmla="*/ 418 h 537"/>
                <a:gd name="T44" fmla="*/ 885 w 927"/>
                <a:gd name="T45" fmla="*/ 481 h 537"/>
                <a:gd name="T46" fmla="*/ 883 w 927"/>
                <a:gd name="T47" fmla="*/ 525 h 537"/>
                <a:gd name="T48" fmla="*/ 903 w 927"/>
                <a:gd name="T49" fmla="*/ 536 h 537"/>
                <a:gd name="T50" fmla="*/ 924 w 927"/>
                <a:gd name="T51" fmla="*/ 528 h 537"/>
                <a:gd name="T52" fmla="*/ 927 w 927"/>
                <a:gd name="T53" fmla="*/ 481 h 537"/>
                <a:gd name="T54" fmla="*/ 922 w 927"/>
                <a:gd name="T55" fmla="*/ 412 h 537"/>
                <a:gd name="T56" fmla="*/ 908 w 927"/>
                <a:gd name="T57" fmla="*/ 346 h 537"/>
                <a:gd name="T58" fmla="*/ 885 w 927"/>
                <a:gd name="T59" fmla="*/ 283 h 537"/>
                <a:gd name="T60" fmla="*/ 854 w 927"/>
                <a:gd name="T61" fmla="*/ 224 h 537"/>
                <a:gd name="T62" fmla="*/ 815 w 927"/>
                <a:gd name="T63" fmla="*/ 170 h 537"/>
                <a:gd name="T64" fmla="*/ 769 w 927"/>
                <a:gd name="T65" fmla="*/ 123 h 537"/>
                <a:gd name="T66" fmla="*/ 716 w 927"/>
                <a:gd name="T67" fmla="*/ 81 h 537"/>
                <a:gd name="T68" fmla="*/ 657 w 927"/>
                <a:gd name="T69" fmla="*/ 48 h 537"/>
                <a:gd name="T70" fmla="*/ 592 w 927"/>
                <a:gd name="T71" fmla="*/ 22 h 537"/>
                <a:gd name="T72" fmla="*/ 557 w 927"/>
                <a:gd name="T73" fmla="*/ 12 h 537"/>
                <a:gd name="T74" fmla="*/ 517 w 927"/>
                <a:gd name="T75" fmla="*/ 5 h 537"/>
                <a:gd name="T76" fmla="*/ 477 w 927"/>
                <a:gd name="T77" fmla="*/ 0 h 537"/>
                <a:gd name="T78" fmla="*/ 437 w 927"/>
                <a:gd name="T79" fmla="*/ 0 h 537"/>
                <a:gd name="T80" fmla="*/ 397 w 927"/>
                <a:gd name="T81" fmla="*/ 2 h 537"/>
                <a:gd name="T82" fmla="*/ 358 w 927"/>
                <a:gd name="T83" fmla="*/ 7 h 537"/>
                <a:gd name="T84" fmla="*/ 320 w 927"/>
                <a:gd name="T85" fmla="*/ 16 h 537"/>
                <a:gd name="T86" fmla="*/ 283 w 927"/>
                <a:gd name="T87" fmla="*/ 28 h 537"/>
                <a:gd name="T88" fmla="*/ 247 w 927"/>
                <a:gd name="T89" fmla="*/ 43 h 537"/>
                <a:gd name="T90" fmla="*/ 213 w 927"/>
                <a:gd name="T91" fmla="*/ 60 h 537"/>
                <a:gd name="T92" fmla="*/ 181 w 927"/>
                <a:gd name="T93" fmla="*/ 79 h 537"/>
                <a:gd name="T94" fmla="*/ 149 w 927"/>
                <a:gd name="T95" fmla="*/ 103 h 537"/>
                <a:gd name="T96" fmla="*/ 119 w 927"/>
                <a:gd name="T97" fmla="*/ 129 h 537"/>
                <a:gd name="T98" fmla="*/ 91 w 927"/>
                <a:gd name="T99" fmla="*/ 158 h 537"/>
                <a:gd name="T100" fmla="*/ 65 w 927"/>
                <a:gd name="T101" fmla="*/ 189 h 537"/>
                <a:gd name="T102" fmla="*/ 42 w 927"/>
                <a:gd name="T103" fmla="*/ 223 h 537"/>
                <a:gd name="T104" fmla="*/ 22 w 927"/>
                <a:gd name="T105" fmla="*/ 259 h 537"/>
                <a:gd name="T106" fmla="*/ 4 w 927"/>
                <a:gd name="T107" fmla="*/ 29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7" h="537">
                  <a:moveTo>
                    <a:pt x="4" y="297"/>
                  </a:moveTo>
                  <a:lnTo>
                    <a:pt x="0" y="308"/>
                  </a:lnTo>
                  <a:lnTo>
                    <a:pt x="5" y="320"/>
                  </a:lnTo>
                  <a:lnTo>
                    <a:pt x="15" y="324"/>
                  </a:lnTo>
                  <a:lnTo>
                    <a:pt x="26" y="329"/>
                  </a:lnTo>
                  <a:lnTo>
                    <a:pt x="38" y="324"/>
                  </a:lnTo>
                  <a:lnTo>
                    <a:pt x="42" y="313"/>
                  </a:lnTo>
                  <a:lnTo>
                    <a:pt x="56" y="284"/>
                  </a:lnTo>
                  <a:lnTo>
                    <a:pt x="71" y="256"/>
                  </a:lnTo>
                  <a:lnTo>
                    <a:pt x="88" y="229"/>
                  </a:lnTo>
                  <a:lnTo>
                    <a:pt x="106" y="204"/>
                  </a:lnTo>
                  <a:lnTo>
                    <a:pt x="127" y="181"/>
                  </a:lnTo>
                  <a:lnTo>
                    <a:pt x="148" y="159"/>
                  </a:lnTo>
                  <a:lnTo>
                    <a:pt x="171" y="139"/>
                  </a:lnTo>
                  <a:lnTo>
                    <a:pt x="195" y="120"/>
                  </a:lnTo>
                  <a:lnTo>
                    <a:pt x="221" y="104"/>
                  </a:lnTo>
                  <a:lnTo>
                    <a:pt x="247" y="89"/>
                  </a:lnTo>
                  <a:lnTo>
                    <a:pt x="275" y="76"/>
                  </a:lnTo>
                  <a:lnTo>
                    <a:pt x="303" y="65"/>
                  </a:lnTo>
                  <a:lnTo>
                    <a:pt x="332" y="56"/>
                  </a:lnTo>
                  <a:lnTo>
                    <a:pt x="362" y="49"/>
                  </a:lnTo>
                  <a:lnTo>
                    <a:pt x="392" y="44"/>
                  </a:lnTo>
                  <a:lnTo>
                    <a:pt x="423" y="42"/>
                  </a:lnTo>
                  <a:lnTo>
                    <a:pt x="454" y="41"/>
                  </a:lnTo>
                  <a:lnTo>
                    <a:pt x="485" y="43"/>
                  </a:lnTo>
                  <a:lnTo>
                    <a:pt x="517" y="47"/>
                  </a:lnTo>
                  <a:lnTo>
                    <a:pt x="549" y="53"/>
                  </a:lnTo>
                  <a:lnTo>
                    <a:pt x="580" y="62"/>
                  </a:lnTo>
                  <a:lnTo>
                    <a:pt x="610" y="73"/>
                  </a:lnTo>
                  <a:lnTo>
                    <a:pt x="639" y="85"/>
                  </a:lnTo>
                  <a:lnTo>
                    <a:pt x="666" y="100"/>
                  </a:lnTo>
                  <a:lnTo>
                    <a:pt x="692" y="116"/>
                  </a:lnTo>
                  <a:lnTo>
                    <a:pt x="717" y="134"/>
                  </a:lnTo>
                  <a:lnTo>
                    <a:pt x="741" y="154"/>
                  </a:lnTo>
                  <a:lnTo>
                    <a:pt x="763" y="175"/>
                  </a:lnTo>
                  <a:lnTo>
                    <a:pt x="783" y="197"/>
                  </a:lnTo>
                  <a:lnTo>
                    <a:pt x="802" y="221"/>
                  </a:lnTo>
                  <a:lnTo>
                    <a:pt x="819" y="246"/>
                  </a:lnTo>
                  <a:lnTo>
                    <a:pt x="834" y="272"/>
                  </a:lnTo>
                  <a:lnTo>
                    <a:pt x="847" y="300"/>
                  </a:lnTo>
                  <a:lnTo>
                    <a:pt x="859" y="328"/>
                  </a:lnTo>
                  <a:lnTo>
                    <a:pt x="868" y="357"/>
                  </a:lnTo>
                  <a:lnTo>
                    <a:pt x="875" y="387"/>
                  </a:lnTo>
                  <a:lnTo>
                    <a:pt x="881" y="418"/>
                  </a:lnTo>
                  <a:lnTo>
                    <a:pt x="884" y="449"/>
                  </a:lnTo>
                  <a:lnTo>
                    <a:pt x="885" y="481"/>
                  </a:lnTo>
                  <a:lnTo>
                    <a:pt x="883" y="513"/>
                  </a:lnTo>
                  <a:lnTo>
                    <a:pt x="883" y="525"/>
                  </a:lnTo>
                  <a:lnTo>
                    <a:pt x="891" y="535"/>
                  </a:lnTo>
                  <a:lnTo>
                    <a:pt x="903" y="536"/>
                  </a:lnTo>
                  <a:lnTo>
                    <a:pt x="914" y="537"/>
                  </a:lnTo>
                  <a:lnTo>
                    <a:pt x="924" y="528"/>
                  </a:lnTo>
                  <a:lnTo>
                    <a:pt x="925" y="517"/>
                  </a:lnTo>
                  <a:lnTo>
                    <a:pt x="927" y="481"/>
                  </a:lnTo>
                  <a:lnTo>
                    <a:pt x="926" y="446"/>
                  </a:lnTo>
                  <a:lnTo>
                    <a:pt x="922" y="412"/>
                  </a:lnTo>
                  <a:lnTo>
                    <a:pt x="916" y="378"/>
                  </a:lnTo>
                  <a:lnTo>
                    <a:pt x="908" y="346"/>
                  </a:lnTo>
                  <a:lnTo>
                    <a:pt x="898" y="314"/>
                  </a:lnTo>
                  <a:lnTo>
                    <a:pt x="885" y="283"/>
                  </a:lnTo>
                  <a:lnTo>
                    <a:pt x="871" y="253"/>
                  </a:lnTo>
                  <a:lnTo>
                    <a:pt x="854" y="224"/>
                  </a:lnTo>
                  <a:lnTo>
                    <a:pt x="835" y="196"/>
                  </a:lnTo>
                  <a:lnTo>
                    <a:pt x="815" y="170"/>
                  </a:lnTo>
                  <a:lnTo>
                    <a:pt x="793" y="146"/>
                  </a:lnTo>
                  <a:lnTo>
                    <a:pt x="769" y="123"/>
                  </a:lnTo>
                  <a:lnTo>
                    <a:pt x="743" y="101"/>
                  </a:lnTo>
                  <a:lnTo>
                    <a:pt x="716" y="81"/>
                  </a:lnTo>
                  <a:lnTo>
                    <a:pt x="687" y="64"/>
                  </a:lnTo>
                  <a:lnTo>
                    <a:pt x="657" y="48"/>
                  </a:lnTo>
                  <a:lnTo>
                    <a:pt x="625" y="34"/>
                  </a:lnTo>
                  <a:lnTo>
                    <a:pt x="592" y="22"/>
                  </a:lnTo>
                  <a:lnTo>
                    <a:pt x="558" y="13"/>
                  </a:lnTo>
                  <a:lnTo>
                    <a:pt x="557" y="12"/>
                  </a:lnTo>
                  <a:lnTo>
                    <a:pt x="537" y="8"/>
                  </a:lnTo>
                  <a:lnTo>
                    <a:pt x="517" y="5"/>
                  </a:lnTo>
                  <a:lnTo>
                    <a:pt x="497" y="2"/>
                  </a:lnTo>
                  <a:lnTo>
                    <a:pt x="477" y="0"/>
                  </a:lnTo>
                  <a:lnTo>
                    <a:pt x="456" y="0"/>
                  </a:lnTo>
                  <a:lnTo>
                    <a:pt x="437" y="0"/>
                  </a:lnTo>
                  <a:lnTo>
                    <a:pt x="417" y="0"/>
                  </a:lnTo>
                  <a:lnTo>
                    <a:pt x="397" y="2"/>
                  </a:lnTo>
                  <a:lnTo>
                    <a:pt x="378" y="4"/>
                  </a:lnTo>
                  <a:lnTo>
                    <a:pt x="358" y="7"/>
                  </a:lnTo>
                  <a:lnTo>
                    <a:pt x="339" y="11"/>
                  </a:lnTo>
                  <a:lnTo>
                    <a:pt x="320" y="16"/>
                  </a:lnTo>
                  <a:lnTo>
                    <a:pt x="302" y="22"/>
                  </a:lnTo>
                  <a:lnTo>
                    <a:pt x="283" y="28"/>
                  </a:lnTo>
                  <a:lnTo>
                    <a:pt x="265" y="35"/>
                  </a:lnTo>
                  <a:lnTo>
                    <a:pt x="247" y="43"/>
                  </a:lnTo>
                  <a:lnTo>
                    <a:pt x="230" y="51"/>
                  </a:lnTo>
                  <a:lnTo>
                    <a:pt x="213" y="60"/>
                  </a:lnTo>
                  <a:lnTo>
                    <a:pt x="196" y="70"/>
                  </a:lnTo>
                  <a:lnTo>
                    <a:pt x="181" y="79"/>
                  </a:lnTo>
                  <a:lnTo>
                    <a:pt x="165" y="91"/>
                  </a:lnTo>
                  <a:lnTo>
                    <a:pt x="149" y="103"/>
                  </a:lnTo>
                  <a:lnTo>
                    <a:pt x="134" y="116"/>
                  </a:lnTo>
                  <a:lnTo>
                    <a:pt x="119" y="129"/>
                  </a:lnTo>
                  <a:lnTo>
                    <a:pt x="105" y="143"/>
                  </a:lnTo>
                  <a:lnTo>
                    <a:pt x="91" y="158"/>
                  </a:lnTo>
                  <a:lnTo>
                    <a:pt x="78" y="173"/>
                  </a:lnTo>
                  <a:lnTo>
                    <a:pt x="65" y="189"/>
                  </a:lnTo>
                  <a:lnTo>
                    <a:pt x="53" y="206"/>
                  </a:lnTo>
                  <a:lnTo>
                    <a:pt x="42" y="223"/>
                  </a:lnTo>
                  <a:lnTo>
                    <a:pt x="31" y="241"/>
                  </a:lnTo>
                  <a:lnTo>
                    <a:pt x="22" y="259"/>
                  </a:lnTo>
                  <a:lnTo>
                    <a:pt x="12" y="278"/>
                  </a:lnTo>
                  <a:lnTo>
                    <a:pt x="4" y="297"/>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2" name="Freeform 63">
              <a:extLst>
                <a:ext uri="{FF2B5EF4-FFF2-40B4-BE49-F238E27FC236}">
                  <a16:creationId xmlns:a16="http://schemas.microsoft.com/office/drawing/2014/main" id="{F2F2FF4A-0447-4124-ABF2-EFC270702F70}"/>
                </a:ext>
              </a:extLst>
            </p:cNvPr>
            <p:cNvSpPr>
              <a:spLocks/>
            </p:cNvSpPr>
            <p:nvPr/>
          </p:nvSpPr>
          <p:spPr bwMode="auto">
            <a:xfrm>
              <a:off x="8248" y="-9899"/>
              <a:ext cx="932" cy="548"/>
            </a:xfrm>
            <a:custGeom>
              <a:avLst/>
              <a:gdLst>
                <a:gd name="T0" fmla="*/ 56 w 932"/>
                <a:gd name="T1" fmla="*/ 181 h 548"/>
                <a:gd name="T2" fmla="*/ 44 w 932"/>
                <a:gd name="T3" fmla="*/ 119 h 548"/>
                <a:gd name="T4" fmla="*/ 41 w 932"/>
                <a:gd name="T5" fmla="*/ 55 h 548"/>
                <a:gd name="T6" fmla="*/ 45 w 932"/>
                <a:gd name="T7" fmla="*/ 11 h 548"/>
                <a:gd name="T8" fmla="*/ 25 w 932"/>
                <a:gd name="T9" fmla="*/ 0 h 548"/>
                <a:gd name="T10" fmla="*/ 15 w 932"/>
                <a:gd name="T11" fmla="*/ 1 h 548"/>
                <a:gd name="T12" fmla="*/ 6 w 932"/>
                <a:gd name="T13" fmla="*/ 6 h 548"/>
                <a:gd name="T14" fmla="*/ 2 w 932"/>
                <a:gd name="T15" fmla="*/ 19 h 548"/>
                <a:gd name="T16" fmla="*/ 0 w 932"/>
                <a:gd name="T17" fmla="*/ 90 h 548"/>
                <a:gd name="T18" fmla="*/ 8 w 932"/>
                <a:gd name="T19" fmla="*/ 159 h 548"/>
                <a:gd name="T20" fmla="*/ 26 w 932"/>
                <a:gd name="T21" fmla="*/ 225 h 548"/>
                <a:gd name="T22" fmla="*/ 53 w 932"/>
                <a:gd name="T23" fmla="*/ 287 h 548"/>
                <a:gd name="T24" fmla="*/ 88 w 932"/>
                <a:gd name="T25" fmla="*/ 345 h 548"/>
                <a:gd name="T26" fmla="*/ 131 w 932"/>
                <a:gd name="T27" fmla="*/ 398 h 548"/>
                <a:gd name="T28" fmla="*/ 181 w 932"/>
                <a:gd name="T29" fmla="*/ 444 h 548"/>
                <a:gd name="T30" fmla="*/ 237 w 932"/>
                <a:gd name="T31" fmla="*/ 483 h 548"/>
                <a:gd name="T32" fmla="*/ 300 w 932"/>
                <a:gd name="T33" fmla="*/ 513 h 548"/>
                <a:gd name="T34" fmla="*/ 368 w 932"/>
                <a:gd name="T35" fmla="*/ 535 h 548"/>
                <a:gd name="T36" fmla="*/ 438 w 932"/>
                <a:gd name="T37" fmla="*/ 546 h 548"/>
                <a:gd name="T38" fmla="*/ 507 w 932"/>
                <a:gd name="T39" fmla="*/ 547 h 548"/>
                <a:gd name="T40" fmla="*/ 575 w 932"/>
                <a:gd name="T41" fmla="*/ 538 h 548"/>
                <a:gd name="T42" fmla="*/ 641 w 932"/>
                <a:gd name="T43" fmla="*/ 519 h 548"/>
                <a:gd name="T44" fmla="*/ 703 w 932"/>
                <a:gd name="T45" fmla="*/ 492 h 548"/>
                <a:gd name="T46" fmla="*/ 760 w 932"/>
                <a:gd name="T47" fmla="*/ 456 h 548"/>
                <a:gd name="T48" fmla="*/ 812 w 932"/>
                <a:gd name="T49" fmla="*/ 412 h 548"/>
                <a:gd name="T50" fmla="*/ 858 w 932"/>
                <a:gd name="T51" fmla="*/ 361 h 548"/>
                <a:gd name="T52" fmla="*/ 897 w 932"/>
                <a:gd name="T53" fmla="*/ 303 h 548"/>
                <a:gd name="T54" fmla="*/ 927 w 932"/>
                <a:gd name="T55" fmla="*/ 239 h 548"/>
                <a:gd name="T56" fmla="*/ 925 w 932"/>
                <a:gd name="T57" fmla="*/ 216 h 548"/>
                <a:gd name="T58" fmla="*/ 904 w 932"/>
                <a:gd name="T59" fmla="*/ 208 h 548"/>
                <a:gd name="T60" fmla="*/ 888 w 932"/>
                <a:gd name="T61" fmla="*/ 224 h 548"/>
                <a:gd name="T62" fmla="*/ 860 w 932"/>
                <a:gd name="T63" fmla="*/ 283 h 548"/>
                <a:gd name="T64" fmla="*/ 825 w 932"/>
                <a:gd name="T65" fmla="*/ 336 h 548"/>
                <a:gd name="T66" fmla="*/ 783 w 932"/>
                <a:gd name="T67" fmla="*/ 382 h 548"/>
                <a:gd name="T68" fmla="*/ 736 w 932"/>
                <a:gd name="T69" fmla="*/ 422 h 548"/>
                <a:gd name="T70" fmla="*/ 683 w 932"/>
                <a:gd name="T71" fmla="*/ 455 h 548"/>
                <a:gd name="T72" fmla="*/ 627 w 932"/>
                <a:gd name="T73" fmla="*/ 480 h 548"/>
                <a:gd name="T74" fmla="*/ 567 w 932"/>
                <a:gd name="T75" fmla="*/ 497 h 548"/>
                <a:gd name="T76" fmla="*/ 505 w 932"/>
                <a:gd name="T77" fmla="*/ 505 h 548"/>
                <a:gd name="T78" fmla="*/ 441 w 932"/>
                <a:gd name="T79" fmla="*/ 504 h 548"/>
                <a:gd name="T80" fmla="*/ 377 w 932"/>
                <a:gd name="T81" fmla="*/ 494 h 548"/>
                <a:gd name="T82" fmla="*/ 315 w 932"/>
                <a:gd name="T83" fmla="*/ 474 h 548"/>
                <a:gd name="T84" fmla="*/ 258 w 932"/>
                <a:gd name="T85" fmla="*/ 447 h 548"/>
                <a:gd name="T86" fmla="*/ 207 w 932"/>
                <a:gd name="T87" fmla="*/ 411 h 548"/>
                <a:gd name="T88" fmla="*/ 161 w 932"/>
                <a:gd name="T89" fmla="*/ 369 h 548"/>
                <a:gd name="T90" fmla="*/ 122 w 932"/>
                <a:gd name="T91" fmla="*/ 321 h 548"/>
                <a:gd name="T92" fmla="*/ 90 w 932"/>
                <a:gd name="T93" fmla="*/ 268 h 548"/>
                <a:gd name="T94" fmla="*/ 65 w 932"/>
                <a:gd name="T95" fmla="*/ 2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2" h="548">
                  <a:moveTo>
                    <a:pt x="65" y="211"/>
                  </a:moveTo>
                  <a:lnTo>
                    <a:pt x="56" y="181"/>
                  </a:lnTo>
                  <a:lnTo>
                    <a:pt x="49" y="151"/>
                  </a:lnTo>
                  <a:lnTo>
                    <a:pt x="44" y="119"/>
                  </a:lnTo>
                  <a:lnTo>
                    <a:pt x="41" y="88"/>
                  </a:lnTo>
                  <a:lnTo>
                    <a:pt x="41" y="55"/>
                  </a:lnTo>
                  <a:lnTo>
                    <a:pt x="43" y="23"/>
                  </a:lnTo>
                  <a:lnTo>
                    <a:pt x="45" y="11"/>
                  </a:lnTo>
                  <a:lnTo>
                    <a:pt x="36" y="1"/>
                  </a:lnTo>
                  <a:lnTo>
                    <a:pt x="25" y="0"/>
                  </a:lnTo>
                  <a:lnTo>
                    <a:pt x="20" y="0"/>
                  </a:lnTo>
                  <a:lnTo>
                    <a:pt x="15" y="1"/>
                  </a:lnTo>
                  <a:lnTo>
                    <a:pt x="12" y="3"/>
                  </a:lnTo>
                  <a:lnTo>
                    <a:pt x="6" y="6"/>
                  </a:lnTo>
                  <a:lnTo>
                    <a:pt x="3" y="12"/>
                  </a:lnTo>
                  <a:lnTo>
                    <a:pt x="2" y="19"/>
                  </a:lnTo>
                  <a:lnTo>
                    <a:pt x="0" y="54"/>
                  </a:lnTo>
                  <a:lnTo>
                    <a:pt x="0" y="90"/>
                  </a:lnTo>
                  <a:lnTo>
                    <a:pt x="3" y="124"/>
                  </a:lnTo>
                  <a:lnTo>
                    <a:pt x="8" y="159"/>
                  </a:lnTo>
                  <a:lnTo>
                    <a:pt x="16" y="192"/>
                  </a:lnTo>
                  <a:lnTo>
                    <a:pt x="26" y="225"/>
                  </a:lnTo>
                  <a:lnTo>
                    <a:pt x="38" y="257"/>
                  </a:lnTo>
                  <a:lnTo>
                    <a:pt x="53" y="287"/>
                  </a:lnTo>
                  <a:lnTo>
                    <a:pt x="69" y="317"/>
                  </a:lnTo>
                  <a:lnTo>
                    <a:pt x="88" y="345"/>
                  </a:lnTo>
                  <a:lnTo>
                    <a:pt x="108" y="372"/>
                  </a:lnTo>
                  <a:lnTo>
                    <a:pt x="131" y="398"/>
                  </a:lnTo>
                  <a:lnTo>
                    <a:pt x="155" y="422"/>
                  </a:lnTo>
                  <a:lnTo>
                    <a:pt x="181" y="444"/>
                  </a:lnTo>
                  <a:lnTo>
                    <a:pt x="208" y="464"/>
                  </a:lnTo>
                  <a:lnTo>
                    <a:pt x="237" y="483"/>
                  </a:lnTo>
                  <a:lnTo>
                    <a:pt x="268" y="499"/>
                  </a:lnTo>
                  <a:lnTo>
                    <a:pt x="300" y="513"/>
                  </a:lnTo>
                  <a:lnTo>
                    <a:pt x="333" y="525"/>
                  </a:lnTo>
                  <a:lnTo>
                    <a:pt x="368" y="535"/>
                  </a:lnTo>
                  <a:lnTo>
                    <a:pt x="403" y="542"/>
                  </a:lnTo>
                  <a:lnTo>
                    <a:pt x="438" y="546"/>
                  </a:lnTo>
                  <a:lnTo>
                    <a:pt x="473" y="548"/>
                  </a:lnTo>
                  <a:lnTo>
                    <a:pt x="507" y="547"/>
                  </a:lnTo>
                  <a:lnTo>
                    <a:pt x="541" y="543"/>
                  </a:lnTo>
                  <a:lnTo>
                    <a:pt x="575" y="538"/>
                  </a:lnTo>
                  <a:lnTo>
                    <a:pt x="608" y="530"/>
                  </a:lnTo>
                  <a:lnTo>
                    <a:pt x="641" y="519"/>
                  </a:lnTo>
                  <a:lnTo>
                    <a:pt x="672" y="507"/>
                  </a:lnTo>
                  <a:lnTo>
                    <a:pt x="703" y="492"/>
                  </a:lnTo>
                  <a:lnTo>
                    <a:pt x="732" y="475"/>
                  </a:lnTo>
                  <a:lnTo>
                    <a:pt x="760" y="456"/>
                  </a:lnTo>
                  <a:lnTo>
                    <a:pt x="787" y="435"/>
                  </a:lnTo>
                  <a:lnTo>
                    <a:pt x="812" y="412"/>
                  </a:lnTo>
                  <a:lnTo>
                    <a:pt x="836" y="388"/>
                  </a:lnTo>
                  <a:lnTo>
                    <a:pt x="858" y="361"/>
                  </a:lnTo>
                  <a:lnTo>
                    <a:pt x="878" y="333"/>
                  </a:lnTo>
                  <a:lnTo>
                    <a:pt x="897" y="303"/>
                  </a:lnTo>
                  <a:lnTo>
                    <a:pt x="913" y="272"/>
                  </a:lnTo>
                  <a:lnTo>
                    <a:pt x="927" y="239"/>
                  </a:lnTo>
                  <a:lnTo>
                    <a:pt x="931" y="228"/>
                  </a:lnTo>
                  <a:lnTo>
                    <a:pt x="925" y="216"/>
                  </a:lnTo>
                  <a:lnTo>
                    <a:pt x="915" y="212"/>
                  </a:lnTo>
                  <a:lnTo>
                    <a:pt x="904" y="208"/>
                  </a:lnTo>
                  <a:lnTo>
                    <a:pt x="892" y="213"/>
                  </a:lnTo>
                  <a:lnTo>
                    <a:pt x="888" y="224"/>
                  </a:lnTo>
                  <a:lnTo>
                    <a:pt x="875" y="254"/>
                  </a:lnTo>
                  <a:lnTo>
                    <a:pt x="860" y="283"/>
                  </a:lnTo>
                  <a:lnTo>
                    <a:pt x="844" y="310"/>
                  </a:lnTo>
                  <a:lnTo>
                    <a:pt x="825" y="336"/>
                  </a:lnTo>
                  <a:lnTo>
                    <a:pt x="805" y="360"/>
                  </a:lnTo>
                  <a:lnTo>
                    <a:pt x="783" y="382"/>
                  </a:lnTo>
                  <a:lnTo>
                    <a:pt x="760" y="403"/>
                  </a:lnTo>
                  <a:lnTo>
                    <a:pt x="736" y="422"/>
                  </a:lnTo>
                  <a:lnTo>
                    <a:pt x="710" y="439"/>
                  </a:lnTo>
                  <a:lnTo>
                    <a:pt x="683" y="455"/>
                  </a:lnTo>
                  <a:lnTo>
                    <a:pt x="655" y="468"/>
                  </a:lnTo>
                  <a:lnTo>
                    <a:pt x="627" y="480"/>
                  </a:lnTo>
                  <a:lnTo>
                    <a:pt x="597" y="489"/>
                  </a:lnTo>
                  <a:lnTo>
                    <a:pt x="567" y="497"/>
                  </a:lnTo>
                  <a:lnTo>
                    <a:pt x="536" y="502"/>
                  </a:lnTo>
                  <a:lnTo>
                    <a:pt x="505" y="505"/>
                  </a:lnTo>
                  <a:lnTo>
                    <a:pt x="473" y="506"/>
                  </a:lnTo>
                  <a:lnTo>
                    <a:pt x="441" y="504"/>
                  </a:lnTo>
                  <a:lnTo>
                    <a:pt x="409" y="500"/>
                  </a:lnTo>
                  <a:lnTo>
                    <a:pt x="377" y="494"/>
                  </a:lnTo>
                  <a:lnTo>
                    <a:pt x="346" y="485"/>
                  </a:lnTo>
                  <a:lnTo>
                    <a:pt x="315" y="474"/>
                  </a:lnTo>
                  <a:lnTo>
                    <a:pt x="286" y="461"/>
                  </a:lnTo>
                  <a:lnTo>
                    <a:pt x="258" y="447"/>
                  </a:lnTo>
                  <a:lnTo>
                    <a:pt x="232" y="430"/>
                  </a:lnTo>
                  <a:lnTo>
                    <a:pt x="207" y="411"/>
                  </a:lnTo>
                  <a:lnTo>
                    <a:pt x="183" y="391"/>
                  </a:lnTo>
                  <a:lnTo>
                    <a:pt x="161" y="369"/>
                  </a:lnTo>
                  <a:lnTo>
                    <a:pt x="141" y="346"/>
                  </a:lnTo>
                  <a:lnTo>
                    <a:pt x="122" y="321"/>
                  </a:lnTo>
                  <a:lnTo>
                    <a:pt x="105" y="295"/>
                  </a:lnTo>
                  <a:lnTo>
                    <a:pt x="90" y="268"/>
                  </a:lnTo>
                  <a:lnTo>
                    <a:pt x="76" y="240"/>
                  </a:lnTo>
                  <a:lnTo>
                    <a:pt x="65" y="211"/>
                  </a:lnTo>
                  <a:close/>
                </a:path>
              </a:pathLst>
            </a:custGeom>
            <a:solidFill>
              <a:srgbClr val="8D9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3" name="Freeform 64">
              <a:extLst>
                <a:ext uri="{FF2B5EF4-FFF2-40B4-BE49-F238E27FC236}">
                  <a16:creationId xmlns:a16="http://schemas.microsoft.com/office/drawing/2014/main" id="{1BCA1842-2A22-4612-91EC-4B98D30E7CAD}"/>
                </a:ext>
              </a:extLst>
            </p:cNvPr>
            <p:cNvSpPr>
              <a:spLocks/>
            </p:cNvSpPr>
            <p:nvPr/>
          </p:nvSpPr>
          <p:spPr bwMode="auto">
            <a:xfrm>
              <a:off x="8406" y="-9969"/>
              <a:ext cx="613" cy="1014"/>
            </a:xfrm>
            <a:custGeom>
              <a:avLst/>
              <a:gdLst>
                <a:gd name="T0" fmla="*/ 306 w 613"/>
                <a:gd name="T1" fmla="*/ 0 h 1014"/>
                <a:gd name="T2" fmla="*/ 256 w 613"/>
                <a:gd name="T3" fmla="*/ 4 h 1014"/>
                <a:gd name="T4" fmla="*/ 209 w 613"/>
                <a:gd name="T5" fmla="*/ 15 h 1014"/>
                <a:gd name="T6" fmla="*/ 165 w 613"/>
                <a:gd name="T7" fmla="*/ 34 h 1014"/>
                <a:gd name="T8" fmla="*/ 125 w 613"/>
                <a:gd name="T9" fmla="*/ 59 h 1014"/>
                <a:gd name="T10" fmla="*/ 89 w 613"/>
                <a:gd name="T11" fmla="*/ 89 h 1014"/>
                <a:gd name="T12" fmla="*/ 59 w 613"/>
                <a:gd name="T13" fmla="*/ 125 h 1014"/>
                <a:gd name="T14" fmla="*/ 34 w 613"/>
                <a:gd name="T15" fmla="*/ 165 h 1014"/>
                <a:gd name="T16" fmla="*/ 15 w 613"/>
                <a:gd name="T17" fmla="*/ 209 h 1014"/>
                <a:gd name="T18" fmla="*/ 4 w 613"/>
                <a:gd name="T19" fmla="*/ 256 h 1014"/>
                <a:gd name="T20" fmla="*/ 0 w 613"/>
                <a:gd name="T21" fmla="*/ 306 h 1014"/>
                <a:gd name="T22" fmla="*/ 1 w 613"/>
                <a:gd name="T23" fmla="*/ 732 h 1014"/>
                <a:gd name="T24" fmla="*/ 8 w 613"/>
                <a:gd name="T25" fmla="*/ 780 h 1014"/>
                <a:gd name="T26" fmla="*/ 24 w 613"/>
                <a:gd name="T27" fmla="*/ 826 h 1014"/>
                <a:gd name="T28" fmla="*/ 45 w 613"/>
                <a:gd name="T29" fmla="*/ 868 h 1014"/>
                <a:gd name="T30" fmla="*/ 73 w 613"/>
                <a:gd name="T31" fmla="*/ 906 h 1014"/>
                <a:gd name="T32" fmla="*/ 107 w 613"/>
                <a:gd name="T33" fmla="*/ 939 h 1014"/>
                <a:gd name="T34" fmla="*/ 145 w 613"/>
                <a:gd name="T35" fmla="*/ 967 h 1014"/>
                <a:gd name="T36" fmla="*/ 187 w 613"/>
                <a:gd name="T37" fmla="*/ 989 h 1014"/>
                <a:gd name="T38" fmla="*/ 232 w 613"/>
                <a:gd name="T39" fmla="*/ 1004 h 1014"/>
                <a:gd name="T40" fmla="*/ 281 w 613"/>
                <a:gd name="T41" fmla="*/ 1012 h 1014"/>
                <a:gd name="T42" fmla="*/ 331 w 613"/>
                <a:gd name="T43" fmla="*/ 1012 h 1014"/>
                <a:gd name="T44" fmla="*/ 380 w 613"/>
                <a:gd name="T45" fmla="*/ 1004 h 1014"/>
                <a:gd name="T46" fmla="*/ 425 w 613"/>
                <a:gd name="T47" fmla="*/ 989 h 1014"/>
                <a:gd name="T48" fmla="*/ 468 w 613"/>
                <a:gd name="T49" fmla="*/ 967 h 1014"/>
                <a:gd name="T50" fmla="*/ 506 w 613"/>
                <a:gd name="T51" fmla="*/ 939 h 1014"/>
                <a:gd name="T52" fmla="*/ 539 w 613"/>
                <a:gd name="T53" fmla="*/ 906 h 1014"/>
                <a:gd name="T54" fmla="*/ 567 w 613"/>
                <a:gd name="T55" fmla="*/ 868 h 1014"/>
                <a:gd name="T56" fmla="*/ 589 w 613"/>
                <a:gd name="T57" fmla="*/ 826 h 1014"/>
                <a:gd name="T58" fmla="*/ 604 w 613"/>
                <a:gd name="T59" fmla="*/ 780 h 1014"/>
                <a:gd name="T60" fmla="*/ 612 w 613"/>
                <a:gd name="T61" fmla="*/ 732 h 1014"/>
                <a:gd name="T62" fmla="*/ 613 w 613"/>
                <a:gd name="T63" fmla="*/ 306 h 1014"/>
                <a:gd name="T64" fmla="*/ 609 w 613"/>
                <a:gd name="T65" fmla="*/ 256 h 1014"/>
                <a:gd name="T66" fmla="*/ 597 w 613"/>
                <a:gd name="T67" fmla="*/ 209 h 1014"/>
                <a:gd name="T68" fmla="*/ 579 w 613"/>
                <a:gd name="T69" fmla="*/ 165 h 1014"/>
                <a:gd name="T70" fmla="*/ 554 w 613"/>
                <a:gd name="T71" fmla="*/ 125 h 1014"/>
                <a:gd name="T72" fmla="*/ 523 w 613"/>
                <a:gd name="T73" fmla="*/ 89 h 1014"/>
                <a:gd name="T74" fmla="*/ 487 w 613"/>
                <a:gd name="T75" fmla="*/ 59 h 1014"/>
                <a:gd name="T76" fmla="*/ 447 w 613"/>
                <a:gd name="T77" fmla="*/ 34 h 1014"/>
                <a:gd name="T78" fmla="*/ 403 w 613"/>
                <a:gd name="T79" fmla="*/ 15 h 1014"/>
                <a:gd name="T80" fmla="*/ 356 w 613"/>
                <a:gd name="T81" fmla="*/ 4 h 1014"/>
                <a:gd name="T82" fmla="*/ 306 w 613"/>
                <a:gd name="T8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1014">
                  <a:moveTo>
                    <a:pt x="306" y="0"/>
                  </a:moveTo>
                  <a:lnTo>
                    <a:pt x="306" y="0"/>
                  </a:lnTo>
                  <a:lnTo>
                    <a:pt x="281" y="1"/>
                  </a:lnTo>
                  <a:lnTo>
                    <a:pt x="256" y="4"/>
                  </a:lnTo>
                  <a:lnTo>
                    <a:pt x="232" y="8"/>
                  </a:lnTo>
                  <a:lnTo>
                    <a:pt x="209" y="15"/>
                  </a:lnTo>
                  <a:lnTo>
                    <a:pt x="187" y="24"/>
                  </a:lnTo>
                  <a:lnTo>
                    <a:pt x="165" y="34"/>
                  </a:lnTo>
                  <a:lnTo>
                    <a:pt x="145" y="45"/>
                  </a:lnTo>
                  <a:lnTo>
                    <a:pt x="125" y="59"/>
                  </a:lnTo>
                  <a:lnTo>
                    <a:pt x="107" y="73"/>
                  </a:lnTo>
                  <a:lnTo>
                    <a:pt x="89" y="89"/>
                  </a:lnTo>
                  <a:lnTo>
                    <a:pt x="73" y="107"/>
                  </a:lnTo>
                  <a:lnTo>
                    <a:pt x="59" y="125"/>
                  </a:lnTo>
                  <a:lnTo>
                    <a:pt x="45" y="145"/>
                  </a:lnTo>
                  <a:lnTo>
                    <a:pt x="34" y="165"/>
                  </a:lnTo>
                  <a:lnTo>
                    <a:pt x="24" y="187"/>
                  </a:lnTo>
                  <a:lnTo>
                    <a:pt x="15" y="209"/>
                  </a:lnTo>
                  <a:lnTo>
                    <a:pt x="8" y="232"/>
                  </a:lnTo>
                  <a:lnTo>
                    <a:pt x="4" y="256"/>
                  </a:lnTo>
                  <a:lnTo>
                    <a:pt x="1" y="281"/>
                  </a:lnTo>
                  <a:lnTo>
                    <a:pt x="0" y="306"/>
                  </a:lnTo>
                  <a:lnTo>
                    <a:pt x="0" y="707"/>
                  </a:lnTo>
                  <a:lnTo>
                    <a:pt x="1" y="732"/>
                  </a:lnTo>
                  <a:lnTo>
                    <a:pt x="4" y="756"/>
                  </a:lnTo>
                  <a:lnTo>
                    <a:pt x="8" y="780"/>
                  </a:lnTo>
                  <a:lnTo>
                    <a:pt x="15" y="804"/>
                  </a:lnTo>
                  <a:lnTo>
                    <a:pt x="24" y="826"/>
                  </a:lnTo>
                  <a:lnTo>
                    <a:pt x="34" y="848"/>
                  </a:lnTo>
                  <a:lnTo>
                    <a:pt x="45" y="868"/>
                  </a:lnTo>
                  <a:lnTo>
                    <a:pt x="59" y="888"/>
                  </a:lnTo>
                  <a:lnTo>
                    <a:pt x="73" y="906"/>
                  </a:lnTo>
                  <a:lnTo>
                    <a:pt x="89" y="923"/>
                  </a:lnTo>
                  <a:lnTo>
                    <a:pt x="107" y="939"/>
                  </a:lnTo>
                  <a:lnTo>
                    <a:pt x="125" y="954"/>
                  </a:lnTo>
                  <a:lnTo>
                    <a:pt x="145" y="967"/>
                  </a:lnTo>
                  <a:lnTo>
                    <a:pt x="165" y="979"/>
                  </a:lnTo>
                  <a:lnTo>
                    <a:pt x="187" y="989"/>
                  </a:lnTo>
                  <a:lnTo>
                    <a:pt x="209" y="998"/>
                  </a:lnTo>
                  <a:lnTo>
                    <a:pt x="232" y="1004"/>
                  </a:lnTo>
                  <a:lnTo>
                    <a:pt x="256" y="1009"/>
                  </a:lnTo>
                  <a:lnTo>
                    <a:pt x="281" y="1012"/>
                  </a:lnTo>
                  <a:lnTo>
                    <a:pt x="306" y="1013"/>
                  </a:lnTo>
                  <a:lnTo>
                    <a:pt x="331" y="1012"/>
                  </a:lnTo>
                  <a:lnTo>
                    <a:pt x="356" y="1009"/>
                  </a:lnTo>
                  <a:lnTo>
                    <a:pt x="380" y="1004"/>
                  </a:lnTo>
                  <a:lnTo>
                    <a:pt x="403" y="998"/>
                  </a:lnTo>
                  <a:lnTo>
                    <a:pt x="425" y="989"/>
                  </a:lnTo>
                  <a:lnTo>
                    <a:pt x="447" y="979"/>
                  </a:lnTo>
                  <a:lnTo>
                    <a:pt x="468" y="967"/>
                  </a:lnTo>
                  <a:lnTo>
                    <a:pt x="487" y="954"/>
                  </a:lnTo>
                  <a:lnTo>
                    <a:pt x="506" y="939"/>
                  </a:lnTo>
                  <a:lnTo>
                    <a:pt x="523" y="923"/>
                  </a:lnTo>
                  <a:lnTo>
                    <a:pt x="539" y="906"/>
                  </a:lnTo>
                  <a:lnTo>
                    <a:pt x="554" y="888"/>
                  </a:lnTo>
                  <a:lnTo>
                    <a:pt x="567" y="868"/>
                  </a:lnTo>
                  <a:lnTo>
                    <a:pt x="579" y="848"/>
                  </a:lnTo>
                  <a:lnTo>
                    <a:pt x="589" y="826"/>
                  </a:lnTo>
                  <a:lnTo>
                    <a:pt x="597" y="804"/>
                  </a:lnTo>
                  <a:lnTo>
                    <a:pt x="604" y="780"/>
                  </a:lnTo>
                  <a:lnTo>
                    <a:pt x="609" y="756"/>
                  </a:lnTo>
                  <a:lnTo>
                    <a:pt x="612" y="732"/>
                  </a:lnTo>
                  <a:lnTo>
                    <a:pt x="613" y="707"/>
                  </a:lnTo>
                  <a:lnTo>
                    <a:pt x="613" y="306"/>
                  </a:lnTo>
                  <a:lnTo>
                    <a:pt x="612" y="281"/>
                  </a:lnTo>
                  <a:lnTo>
                    <a:pt x="609" y="256"/>
                  </a:lnTo>
                  <a:lnTo>
                    <a:pt x="604" y="232"/>
                  </a:lnTo>
                  <a:lnTo>
                    <a:pt x="597" y="209"/>
                  </a:lnTo>
                  <a:lnTo>
                    <a:pt x="589" y="187"/>
                  </a:lnTo>
                  <a:lnTo>
                    <a:pt x="579" y="165"/>
                  </a:lnTo>
                  <a:lnTo>
                    <a:pt x="567" y="145"/>
                  </a:lnTo>
                  <a:lnTo>
                    <a:pt x="554" y="125"/>
                  </a:lnTo>
                  <a:lnTo>
                    <a:pt x="539" y="107"/>
                  </a:lnTo>
                  <a:lnTo>
                    <a:pt x="523" y="89"/>
                  </a:lnTo>
                  <a:lnTo>
                    <a:pt x="506" y="73"/>
                  </a:lnTo>
                  <a:lnTo>
                    <a:pt x="487" y="59"/>
                  </a:lnTo>
                  <a:lnTo>
                    <a:pt x="468" y="45"/>
                  </a:lnTo>
                  <a:lnTo>
                    <a:pt x="447" y="34"/>
                  </a:lnTo>
                  <a:lnTo>
                    <a:pt x="425" y="24"/>
                  </a:lnTo>
                  <a:lnTo>
                    <a:pt x="403" y="15"/>
                  </a:lnTo>
                  <a:lnTo>
                    <a:pt x="380" y="8"/>
                  </a:lnTo>
                  <a:lnTo>
                    <a:pt x="356" y="4"/>
                  </a:lnTo>
                  <a:lnTo>
                    <a:pt x="331" y="1"/>
                  </a:ln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4" name="Freeform 65">
              <a:extLst>
                <a:ext uri="{FF2B5EF4-FFF2-40B4-BE49-F238E27FC236}">
                  <a16:creationId xmlns:a16="http://schemas.microsoft.com/office/drawing/2014/main" id="{B3B75F2C-9FCE-484F-9D46-7DDB5123B7ED}"/>
                </a:ext>
              </a:extLst>
            </p:cNvPr>
            <p:cNvSpPr>
              <a:spLocks/>
            </p:cNvSpPr>
            <p:nvPr/>
          </p:nvSpPr>
          <p:spPr bwMode="auto">
            <a:xfrm>
              <a:off x="8679" y="-10155"/>
              <a:ext cx="67" cy="68"/>
            </a:xfrm>
            <a:custGeom>
              <a:avLst/>
              <a:gdLst>
                <a:gd name="T0" fmla="*/ 0 w 67"/>
                <a:gd name="T1" fmla="*/ 33 h 68"/>
                <a:gd name="T2" fmla="*/ 0 w 67"/>
                <a:gd name="T3" fmla="*/ 33 h 68"/>
                <a:gd name="T4" fmla="*/ 1 w 67"/>
                <a:gd name="T5" fmla="*/ 42 h 68"/>
                <a:gd name="T6" fmla="*/ 13 w 67"/>
                <a:gd name="T7" fmla="*/ 60 h 68"/>
                <a:gd name="T8" fmla="*/ 33 w 67"/>
                <a:gd name="T9" fmla="*/ 67 h 68"/>
                <a:gd name="T10" fmla="*/ 42 w 67"/>
                <a:gd name="T11" fmla="*/ 66 h 68"/>
                <a:gd name="T12" fmla="*/ 60 w 67"/>
                <a:gd name="T13" fmla="*/ 54 h 68"/>
                <a:gd name="T14" fmla="*/ 67 w 67"/>
                <a:gd name="T15" fmla="*/ 33 h 68"/>
                <a:gd name="T16" fmla="*/ 66 w 67"/>
                <a:gd name="T17" fmla="*/ 24 h 68"/>
                <a:gd name="T18" fmla="*/ 54 w 67"/>
                <a:gd name="T19" fmla="*/ 7 h 68"/>
                <a:gd name="T20" fmla="*/ 33 w 67"/>
                <a:gd name="T21" fmla="*/ 0 h 68"/>
                <a:gd name="T22" fmla="*/ 24 w 67"/>
                <a:gd name="T23" fmla="*/ 1 h 68"/>
                <a:gd name="T24" fmla="*/ 7 w 67"/>
                <a:gd name="T25" fmla="*/ 13 h 68"/>
                <a:gd name="T26" fmla="*/ 0 w 67"/>
                <a:gd name="T2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8">
                  <a:moveTo>
                    <a:pt x="0" y="33"/>
                  </a:moveTo>
                  <a:lnTo>
                    <a:pt x="0" y="33"/>
                  </a:lnTo>
                  <a:lnTo>
                    <a:pt x="1" y="42"/>
                  </a:lnTo>
                  <a:lnTo>
                    <a:pt x="13" y="60"/>
                  </a:lnTo>
                  <a:lnTo>
                    <a:pt x="33" y="67"/>
                  </a:lnTo>
                  <a:lnTo>
                    <a:pt x="42" y="66"/>
                  </a:lnTo>
                  <a:lnTo>
                    <a:pt x="60" y="54"/>
                  </a:lnTo>
                  <a:lnTo>
                    <a:pt x="67" y="33"/>
                  </a:lnTo>
                  <a:lnTo>
                    <a:pt x="66" y="24"/>
                  </a:lnTo>
                  <a:lnTo>
                    <a:pt x="54" y="7"/>
                  </a:lnTo>
                  <a:lnTo>
                    <a:pt x="33" y="0"/>
                  </a:lnTo>
                  <a:lnTo>
                    <a:pt x="24" y="1"/>
                  </a:lnTo>
                  <a:lnTo>
                    <a:pt x="7" y="13"/>
                  </a:lnTo>
                  <a:lnTo>
                    <a:pt x="0" y="33"/>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5" name="Freeform 66">
              <a:extLst>
                <a:ext uri="{FF2B5EF4-FFF2-40B4-BE49-F238E27FC236}">
                  <a16:creationId xmlns:a16="http://schemas.microsoft.com/office/drawing/2014/main" id="{743BA4D4-FF96-48BE-A2B9-10FF8853F980}"/>
                </a:ext>
              </a:extLst>
            </p:cNvPr>
            <p:cNvSpPr>
              <a:spLocks/>
            </p:cNvSpPr>
            <p:nvPr/>
          </p:nvSpPr>
          <p:spPr bwMode="auto">
            <a:xfrm>
              <a:off x="8651" y="-10026"/>
              <a:ext cx="122" cy="162"/>
            </a:xfrm>
            <a:custGeom>
              <a:avLst/>
              <a:gdLst>
                <a:gd name="T0" fmla="*/ 54 w 122"/>
                <a:gd name="T1" fmla="*/ 158 h 162"/>
                <a:gd name="T2" fmla="*/ 58 w 122"/>
                <a:gd name="T3" fmla="*/ 162 h 162"/>
                <a:gd name="T4" fmla="*/ 65 w 122"/>
                <a:gd name="T5" fmla="*/ 162 h 162"/>
                <a:gd name="T6" fmla="*/ 69 w 122"/>
                <a:gd name="T7" fmla="*/ 158 h 162"/>
                <a:gd name="T8" fmla="*/ 119 w 122"/>
                <a:gd name="T9" fmla="*/ 108 h 162"/>
                <a:gd name="T10" fmla="*/ 122 w 122"/>
                <a:gd name="T11" fmla="*/ 103 h 162"/>
                <a:gd name="T12" fmla="*/ 122 w 122"/>
                <a:gd name="T13" fmla="*/ 98 h 162"/>
                <a:gd name="T14" fmla="*/ 119 w 122"/>
                <a:gd name="T15" fmla="*/ 93 h 162"/>
                <a:gd name="T16" fmla="*/ 114 w 122"/>
                <a:gd name="T17" fmla="*/ 90 h 162"/>
                <a:gd name="T18" fmla="*/ 108 w 122"/>
                <a:gd name="T19" fmla="*/ 90 h 162"/>
                <a:gd name="T20" fmla="*/ 104 w 122"/>
                <a:gd name="T21" fmla="*/ 93 h 162"/>
                <a:gd name="T22" fmla="*/ 78 w 122"/>
                <a:gd name="T23" fmla="*/ 119 h 162"/>
                <a:gd name="T24" fmla="*/ 78 w 122"/>
                <a:gd name="T25" fmla="*/ 6 h 162"/>
                <a:gd name="T26" fmla="*/ 71 w 122"/>
                <a:gd name="T27" fmla="*/ 0 h 162"/>
                <a:gd name="T28" fmla="*/ 52 w 122"/>
                <a:gd name="T29" fmla="*/ 0 h 162"/>
                <a:gd name="T30" fmla="*/ 45 w 122"/>
                <a:gd name="T31" fmla="*/ 6 h 162"/>
                <a:gd name="T32" fmla="*/ 45 w 122"/>
                <a:gd name="T33" fmla="*/ 119 h 162"/>
                <a:gd name="T34" fmla="*/ 19 w 122"/>
                <a:gd name="T35" fmla="*/ 93 h 162"/>
                <a:gd name="T36" fmla="*/ 15 w 122"/>
                <a:gd name="T37" fmla="*/ 89 h 162"/>
                <a:gd name="T38" fmla="*/ 8 w 122"/>
                <a:gd name="T39" fmla="*/ 89 h 162"/>
                <a:gd name="T40" fmla="*/ 4 w 122"/>
                <a:gd name="T41" fmla="*/ 93 h 162"/>
                <a:gd name="T42" fmla="*/ 0 w 122"/>
                <a:gd name="T43" fmla="*/ 97 h 162"/>
                <a:gd name="T44" fmla="*/ 0 w 122"/>
                <a:gd name="T45" fmla="*/ 104 h 162"/>
                <a:gd name="T46" fmla="*/ 4 w 122"/>
                <a:gd name="T47" fmla="*/ 108 h 162"/>
                <a:gd name="T48" fmla="*/ 54 w 122"/>
                <a:gd name="T49"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62">
                  <a:moveTo>
                    <a:pt x="54" y="158"/>
                  </a:moveTo>
                  <a:lnTo>
                    <a:pt x="58" y="162"/>
                  </a:lnTo>
                  <a:lnTo>
                    <a:pt x="65" y="162"/>
                  </a:lnTo>
                  <a:lnTo>
                    <a:pt x="69" y="158"/>
                  </a:lnTo>
                  <a:lnTo>
                    <a:pt x="119" y="108"/>
                  </a:lnTo>
                  <a:lnTo>
                    <a:pt x="122" y="103"/>
                  </a:lnTo>
                  <a:lnTo>
                    <a:pt x="122" y="98"/>
                  </a:lnTo>
                  <a:lnTo>
                    <a:pt x="119" y="93"/>
                  </a:lnTo>
                  <a:lnTo>
                    <a:pt x="114" y="90"/>
                  </a:lnTo>
                  <a:lnTo>
                    <a:pt x="108" y="90"/>
                  </a:lnTo>
                  <a:lnTo>
                    <a:pt x="104" y="93"/>
                  </a:lnTo>
                  <a:lnTo>
                    <a:pt x="78" y="119"/>
                  </a:lnTo>
                  <a:lnTo>
                    <a:pt x="78" y="6"/>
                  </a:lnTo>
                  <a:lnTo>
                    <a:pt x="71" y="0"/>
                  </a:lnTo>
                  <a:lnTo>
                    <a:pt x="52" y="0"/>
                  </a:lnTo>
                  <a:lnTo>
                    <a:pt x="45" y="6"/>
                  </a:lnTo>
                  <a:lnTo>
                    <a:pt x="45" y="119"/>
                  </a:lnTo>
                  <a:lnTo>
                    <a:pt x="19" y="93"/>
                  </a:lnTo>
                  <a:lnTo>
                    <a:pt x="15" y="89"/>
                  </a:lnTo>
                  <a:lnTo>
                    <a:pt x="8" y="89"/>
                  </a:lnTo>
                  <a:lnTo>
                    <a:pt x="4" y="93"/>
                  </a:lnTo>
                  <a:lnTo>
                    <a:pt x="0" y="97"/>
                  </a:lnTo>
                  <a:lnTo>
                    <a:pt x="0" y="104"/>
                  </a:lnTo>
                  <a:lnTo>
                    <a:pt x="4" y="108"/>
                  </a:lnTo>
                  <a:lnTo>
                    <a:pt x="54" y="158"/>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6" name="Freeform 67">
              <a:extLst>
                <a:ext uri="{FF2B5EF4-FFF2-40B4-BE49-F238E27FC236}">
                  <a16:creationId xmlns:a16="http://schemas.microsoft.com/office/drawing/2014/main" id="{DC399230-6FFC-4262-9CE9-6AA9B107B354}"/>
                </a:ext>
              </a:extLst>
            </p:cNvPr>
            <p:cNvSpPr>
              <a:spLocks/>
            </p:cNvSpPr>
            <p:nvPr/>
          </p:nvSpPr>
          <p:spPr bwMode="auto">
            <a:xfrm>
              <a:off x="9550" y="-9959"/>
              <a:ext cx="82" cy="120"/>
            </a:xfrm>
            <a:custGeom>
              <a:avLst/>
              <a:gdLst>
                <a:gd name="T0" fmla="*/ 22 w 82"/>
                <a:gd name="T1" fmla="*/ 4 h 120"/>
                <a:gd name="T2" fmla="*/ 14 w 82"/>
                <a:gd name="T3" fmla="*/ 10 h 120"/>
                <a:gd name="T4" fmla="*/ 7 w 82"/>
                <a:gd name="T5" fmla="*/ 21 h 120"/>
                <a:gd name="T6" fmla="*/ 4 w 82"/>
                <a:gd name="T7" fmla="*/ 30 h 120"/>
                <a:gd name="T8" fmla="*/ 5 w 82"/>
                <a:gd name="T9" fmla="*/ 44 h 120"/>
                <a:gd name="T10" fmla="*/ 10 w 82"/>
                <a:gd name="T11" fmla="*/ 55 h 120"/>
                <a:gd name="T12" fmla="*/ 20 w 82"/>
                <a:gd name="T13" fmla="*/ 63 h 120"/>
                <a:gd name="T14" fmla="*/ 33 w 82"/>
                <a:gd name="T15" fmla="*/ 68 h 120"/>
                <a:gd name="T16" fmla="*/ 45 w 82"/>
                <a:gd name="T17" fmla="*/ 72 h 120"/>
                <a:gd name="T18" fmla="*/ 55 w 82"/>
                <a:gd name="T19" fmla="*/ 79 h 120"/>
                <a:gd name="T20" fmla="*/ 56 w 82"/>
                <a:gd name="T21" fmla="*/ 88 h 120"/>
                <a:gd name="T22" fmla="*/ 45 w 82"/>
                <a:gd name="T23" fmla="*/ 97 h 120"/>
                <a:gd name="T24" fmla="*/ 31 w 82"/>
                <a:gd name="T25" fmla="*/ 96 h 120"/>
                <a:gd name="T26" fmla="*/ 22 w 82"/>
                <a:gd name="T27" fmla="*/ 91 h 120"/>
                <a:gd name="T28" fmla="*/ 12 w 82"/>
                <a:gd name="T29" fmla="*/ 87 h 120"/>
                <a:gd name="T30" fmla="*/ 0 w 82"/>
                <a:gd name="T31" fmla="*/ 103 h 120"/>
                <a:gd name="T32" fmla="*/ 11 w 82"/>
                <a:gd name="T33" fmla="*/ 111 h 120"/>
                <a:gd name="T34" fmla="*/ 25 w 82"/>
                <a:gd name="T35" fmla="*/ 117 h 120"/>
                <a:gd name="T36" fmla="*/ 40 w 82"/>
                <a:gd name="T37" fmla="*/ 119 h 120"/>
                <a:gd name="T38" fmla="*/ 52 w 82"/>
                <a:gd name="T39" fmla="*/ 118 h 120"/>
                <a:gd name="T40" fmla="*/ 62 w 82"/>
                <a:gd name="T41" fmla="*/ 114 h 120"/>
                <a:gd name="T42" fmla="*/ 74 w 82"/>
                <a:gd name="T43" fmla="*/ 104 h 120"/>
                <a:gd name="T44" fmla="*/ 78 w 82"/>
                <a:gd name="T45" fmla="*/ 95 h 120"/>
                <a:gd name="T46" fmla="*/ 81 w 82"/>
                <a:gd name="T47" fmla="*/ 85 h 120"/>
                <a:gd name="T48" fmla="*/ 81 w 82"/>
                <a:gd name="T49" fmla="*/ 71 h 120"/>
                <a:gd name="T50" fmla="*/ 73 w 82"/>
                <a:gd name="T51" fmla="*/ 59 h 120"/>
                <a:gd name="T52" fmla="*/ 62 w 82"/>
                <a:gd name="T53" fmla="*/ 51 h 120"/>
                <a:gd name="T54" fmla="*/ 49 w 82"/>
                <a:gd name="T55" fmla="*/ 47 h 120"/>
                <a:gd name="T56" fmla="*/ 37 w 82"/>
                <a:gd name="T57" fmla="*/ 43 h 120"/>
                <a:gd name="T58" fmla="*/ 29 w 82"/>
                <a:gd name="T59" fmla="*/ 35 h 120"/>
                <a:gd name="T60" fmla="*/ 33 w 82"/>
                <a:gd name="T61" fmla="*/ 24 h 120"/>
                <a:gd name="T62" fmla="*/ 47 w 82"/>
                <a:gd name="T63" fmla="*/ 21 h 120"/>
                <a:gd name="T64" fmla="*/ 58 w 82"/>
                <a:gd name="T65" fmla="*/ 25 h 120"/>
                <a:gd name="T66" fmla="*/ 68 w 82"/>
                <a:gd name="T67" fmla="*/ 28 h 120"/>
                <a:gd name="T68" fmla="*/ 80 w 82"/>
                <a:gd name="T69" fmla="*/ 12 h 120"/>
                <a:gd name="T70" fmla="*/ 70 w 82"/>
                <a:gd name="T71" fmla="*/ 5 h 120"/>
                <a:gd name="T72" fmla="*/ 58 w 82"/>
                <a:gd name="T73" fmla="*/ 1 h 120"/>
                <a:gd name="T74" fmla="*/ 44 w 82"/>
                <a:gd name="T75" fmla="*/ 0 h 120"/>
                <a:gd name="T76" fmla="*/ 32 w 8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120">
                  <a:moveTo>
                    <a:pt x="27" y="2"/>
                  </a:moveTo>
                  <a:lnTo>
                    <a:pt x="22" y="4"/>
                  </a:lnTo>
                  <a:lnTo>
                    <a:pt x="18" y="7"/>
                  </a:lnTo>
                  <a:lnTo>
                    <a:pt x="14" y="10"/>
                  </a:lnTo>
                  <a:lnTo>
                    <a:pt x="8" y="17"/>
                  </a:lnTo>
                  <a:lnTo>
                    <a:pt x="7" y="21"/>
                  </a:lnTo>
                  <a:lnTo>
                    <a:pt x="5" y="26"/>
                  </a:lnTo>
                  <a:lnTo>
                    <a:pt x="4" y="30"/>
                  </a:lnTo>
                  <a:lnTo>
                    <a:pt x="4" y="40"/>
                  </a:lnTo>
                  <a:lnTo>
                    <a:pt x="5" y="44"/>
                  </a:lnTo>
                  <a:lnTo>
                    <a:pt x="6" y="48"/>
                  </a:lnTo>
                  <a:lnTo>
                    <a:pt x="10" y="55"/>
                  </a:lnTo>
                  <a:lnTo>
                    <a:pt x="15" y="60"/>
                  </a:lnTo>
                  <a:lnTo>
                    <a:pt x="20" y="63"/>
                  </a:lnTo>
                  <a:lnTo>
                    <a:pt x="27" y="66"/>
                  </a:lnTo>
                  <a:lnTo>
                    <a:pt x="33" y="68"/>
                  </a:lnTo>
                  <a:lnTo>
                    <a:pt x="39" y="70"/>
                  </a:lnTo>
                  <a:lnTo>
                    <a:pt x="45" y="72"/>
                  </a:lnTo>
                  <a:lnTo>
                    <a:pt x="50" y="74"/>
                  </a:lnTo>
                  <a:lnTo>
                    <a:pt x="55" y="79"/>
                  </a:lnTo>
                  <a:lnTo>
                    <a:pt x="56" y="84"/>
                  </a:lnTo>
                  <a:lnTo>
                    <a:pt x="56" y="88"/>
                  </a:lnTo>
                  <a:lnTo>
                    <a:pt x="52" y="94"/>
                  </a:lnTo>
                  <a:lnTo>
                    <a:pt x="45" y="97"/>
                  </a:lnTo>
                  <a:lnTo>
                    <a:pt x="37" y="97"/>
                  </a:lnTo>
                  <a:lnTo>
                    <a:pt x="31" y="96"/>
                  </a:lnTo>
                  <a:lnTo>
                    <a:pt x="26" y="94"/>
                  </a:lnTo>
                  <a:lnTo>
                    <a:pt x="22" y="91"/>
                  </a:lnTo>
                  <a:lnTo>
                    <a:pt x="17" y="88"/>
                  </a:lnTo>
                  <a:lnTo>
                    <a:pt x="12" y="87"/>
                  </a:lnTo>
                  <a:lnTo>
                    <a:pt x="8" y="91"/>
                  </a:lnTo>
                  <a:lnTo>
                    <a:pt x="0" y="103"/>
                  </a:lnTo>
                  <a:lnTo>
                    <a:pt x="5" y="108"/>
                  </a:lnTo>
                  <a:lnTo>
                    <a:pt x="11" y="111"/>
                  </a:lnTo>
                  <a:lnTo>
                    <a:pt x="18" y="114"/>
                  </a:lnTo>
                  <a:lnTo>
                    <a:pt x="25" y="117"/>
                  </a:lnTo>
                  <a:lnTo>
                    <a:pt x="32" y="118"/>
                  </a:lnTo>
                  <a:lnTo>
                    <a:pt x="40" y="119"/>
                  </a:lnTo>
                  <a:lnTo>
                    <a:pt x="46" y="119"/>
                  </a:lnTo>
                  <a:lnTo>
                    <a:pt x="52" y="118"/>
                  </a:lnTo>
                  <a:lnTo>
                    <a:pt x="57" y="116"/>
                  </a:lnTo>
                  <a:lnTo>
                    <a:pt x="62" y="114"/>
                  </a:lnTo>
                  <a:lnTo>
                    <a:pt x="67" y="111"/>
                  </a:lnTo>
                  <a:lnTo>
                    <a:pt x="74" y="104"/>
                  </a:lnTo>
                  <a:lnTo>
                    <a:pt x="77" y="100"/>
                  </a:lnTo>
                  <a:lnTo>
                    <a:pt x="78" y="95"/>
                  </a:lnTo>
                  <a:lnTo>
                    <a:pt x="80" y="90"/>
                  </a:lnTo>
                  <a:lnTo>
                    <a:pt x="81" y="85"/>
                  </a:lnTo>
                  <a:lnTo>
                    <a:pt x="81" y="75"/>
                  </a:lnTo>
                  <a:lnTo>
                    <a:pt x="81" y="71"/>
                  </a:lnTo>
                  <a:lnTo>
                    <a:pt x="78" y="64"/>
                  </a:lnTo>
                  <a:lnTo>
                    <a:pt x="73" y="59"/>
                  </a:lnTo>
                  <a:lnTo>
                    <a:pt x="68" y="54"/>
                  </a:lnTo>
                  <a:lnTo>
                    <a:pt x="62" y="51"/>
                  </a:lnTo>
                  <a:lnTo>
                    <a:pt x="55" y="49"/>
                  </a:lnTo>
                  <a:lnTo>
                    <a:pt x="49" y="47"/>
                  </a:lnTo>
                  <a:lnTo>
                    <a:pt x="43" y="45"/>
                  </a:lnTo>
                  <a:lnTo>
                    <a:pt x="37" y="43"/>
                  </a:lnTo>
                  <a:lnTo>
                    <a:pt x="33" y="40"/>
                  </a:lnTo>
                  <a:lnTo>
                    <a:pt x="29" y="35"/>
                  </a:lnTo>
                  <a:lnTo>
                    <a:pt x="29" y="29"/>
                  </a:lnTo>
                  <a:lnTo>
                    <a:pt x="33" y="24"/>
                  </a:lnTo>
                  <a:lnTo>
                    <a:pt x="39" y="21"/>
                  </a:lnTo>
                  <a:lnTo>
                    <a:pt x="47" y="21"/>
                  </a:lnTo>
                  <a:lnTo>
                    <a:pt x="52" y="22"/>
                  </a:lnTo>
                  <a:lnTo>
                    <a:pt x="58" y="25"/>
                  </a:lnTo>
                  <a:lnTo>
                    <a:pt x="63" y="27"/>
                  </a:lnTo>
                  <a:lnTo>
                    <a:pt x="68" y="28"/>
                  </a:lnTo>
                  <a:lnTo>
                    <a:pt x="73" y="24"/>
                  </a:lnTo>
                  <a:lnTo>
                    <a:pt x="80" y="12"/>
                  </a:lnTo>
                  <a:lnTo>
                    <a:pt x="75" y="8"/>
                  </a:lnTo>
                  <a:lnTo>
                    <a:pt x="70" y="5"/>
                  </a:lnTo>
                  <a:lnTo>
                    <a:pt x="64" y="3"/>
                  </a:lnTo>
                  <a:lnTo>
                    <a:pt x="58" y="1"/>
                  </a:lnTo>
                  <a:lnTo>
                    <a:pt x="51" y="0"/>
                  </a:lnTo>
                  <a:lnTo>
                    <a:pt x="44" y="0"/>
                  </a:lnTo>
                  <a:lnTo>
                    <a:pt x="38" y="0"/>
                  </a:lnTo>
                  <a:lnTo>
                    <a:pt x="32" y="0"/>
                  </a:lnTo>
                  <a:lnTo>
                    <a:pt x="27" y="2"/>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87" name="Freeform 68">
              <a:extLst>
                <a:ext uri="{FF2B5EF4-FFF2-40B4-BE49-F238E27FC236}">
                  <a16:creationId xmlns:a16="http://schemas.microsoft.com/office/drawing/2014/main" id="{D061C450-51D4-4B18-83F5-FD772FAE22CF}"/>
                </a:ext>
              </a:extLst>
            </p:cNvPr>
            <p:cNvSpPr>
              <a:spLocks/>
            </p:cNvSpPr>
            <p:nvPr/>
          </p:nvSpPr>
          <p:spPr bwMode="auto">
            <a:xfrm>
              <a:off x="9638" y="-9948"/>
              <a:ext cx="59" cy="109"/>
            </a:xfrm>
            <a:custGeom>
              <a:avLst/>
              <a:gdLst>
                <a:gd name="T0" fmla="*/ 13 w 59"/>
                <a:gd name="T1" fmla="*/ 24 h 109"/>
                <a:gd name="T2" fmla="*/ 0 w 59"/>
                <a:gd name="T3" fmla="*/ 26 h 109"/>
                <a:gd name="T4" fmla="*/ 0 w 59"/>
                <a:gd name="T5" fmla="*/ 36 h 109"/>
                <a:gd name="T6" fmla="*/ 0 w 59"/>
                <a:gd name="T7" fmla="*/ 39 h 109"/>
                <a:gd name="T8" fmla="*/ 4 w 59"/>
                <a:gd name="T9" fmla="*/ 41 h 109"/>
                <a:gd name="T10" fmla="*/ 11 w 59"/>
                <a:gd name="T11" fmla="*/ 41 h 109"/>
                <a:gd name="T12" fmla="*/ 11 w 59"/>
                <a:gd name="T13" fmla="*/ 84 h 109"/>
                <a:gd name="T14" fmla="*/ 12 w 59"/>
                <a:gd name="T15" fmla="*/ 91 h 109"/>
                <a:gd name="T16" fmla="*/ 14 w 59"/>
                <a:gd name="T17" fmla="*/ 97 h 109"/>
                <a:gd name="T18" fmla="*/ 17 w 59"/>
                <a:gd name="T19" fmla="*/ 101 h 109"/>
                <a:gd name="T20" fmla="*/ 22 w 59"/>
                <a:gd name="T21" fmla="*/ 105 h 109"/>
                <a:gd name="T22" fmla="*/ 28 w 59"/>
                <a:gd name="T23" fmla="*/ 107 h 109"/>
                <a:gd name="T24" fmla="*/ 36 w 59"/>
                <a:gd name="T25" fmla="*/ 108 h 109"/>
                <a:gd name="T26" fmla="*/ 40 w 59"/>
                <a:gd name="T27" fmla="*/ 108 h 109"/>
                <a:gd name="T28" fmla="*/ 44 w 59"/>
                <a:gd name="T29" fmla="*/ 107 h 109"/>
                <a:gd name="T30" fmla="*/ 52 w 59"/>
                <a:gd name="T31" fmla="*/ 105 h 109"/>
                <a:gd name="T32" fmla="*/ 59 w 59"/>
                <a:gd name="T33" fmla="*/ 101 h 109"/>
                <a:gd name="T34" fmla="*/ 51 w 59"/>
                <a:gd name="T35" fmla="*/ 89 h 109"/>
                <a:gd name="T36" fmla="*/ 50 w 59"/>
                <a:gd name="T37" fmla="*/ 87 h 109"/>
                <a:gd name="T38" fmla="*/ 46 w 59"/>
                <a:gd name="T39" fmla="*/ 87 h 109"/>
                <a:gd name="T40" fmla="*/ 41 w 59"/>
                <a:gd name="T41" fmla="*/ 89 h 109"/>
                <a:gd name="T42" fmla="*/ 37 w 59"/>
                <a:gd name="T43" fmla="*/ 87 h 109"/>
                <a:gd name="T44" fmla="*/ 36 w 59"/>
                <a:gd name="T45" fmla="*/ 82 h 109"/>
                <a:gd name="T46" fmla="*/ 36 w 59"/>
                <a:gd name="T47" fmla="*/ 41 h 109"/>
                <a:gd name="T48" fmla="*/ 57 w 59"/>
                <a:gd name="T49" fmla="*/ 41 h 109"/>
                <a:gd name="T50" fmla="*/ 57 w 59"/>
                <a:gd name="T51" fmla="*/ 24 h 109"/>
                <a:gd name="T52" fmla="*/ 36 w 59"/>
                <a:gd name="T53" fmla="*/ 24 h 109"/>
                <a:gd name="T54" fmla="*/ 36 w 59"/>
                <a:gd name="T55" fmla="*/ 0 h 109"/>
                <a:gd name="T56" fmla="*/ 23 w 59"/>
                <a:gd name="T57" fmla="*/ 0 h 109"/>
                <a:gd name="T58" fmla="*/ 18 w 59"/>
                <a:gd name="T59" fmla="*/ 3 h 109"/>
                <a:gd name="T60" fmla="*/ 13 w 59"/>
                <a:gd name="T61"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09">
                  <a:moveTo>
                    <a:pt x="13" y="24"/>
                  </a:moveTo>
                  <a:lnTo>
                    <a:pt x="0" y="26"/>
                  </a:lnTo>
                  <a:lnTo>
                    <a:pt x="0" y="36"/>
                  </a:lnTo>
                  <a:lnTo>
                    <a:pt x="0" y="39"/>
                  </a:lnTo>
                  <a:lnTo>
                    <a:pt x="4" y="41"/>
                  </a:lnTo>
                  <a:lnTo>
                    <a:pt x="11" y="41"/>
                  </a:lnTo>
                  <a:lnTo>
                    <a:pt x="11" y="84"/>
                  </a:lnTo>
                  <a:lnTo>
                    <a:pt x="12" y="91"/>
                  </a:lnTo>
                  <a:lnTo>
                    <a:pt x="14" y="97"/>
                  </a:lnTo>
                  <a:lnTo>
                    <a:pt x="17" y="101"/>
                  </a:lnTo>
                  <a:lnTo>
                    <a:pt x="22" y="105"/>
                  </a:lnTo>
                  <a:lnTo>
                    <a:pt x="28" y="107"/>
                  </a:lnTo>
                  <a:lnTo>
                    <a:pt x="36" y="108"/>
                  </a:lnTo>
                  <a:lnTo>
                    <a:pt x="40" y="108"/>
                  </a:lnTo>
                  <a:lnTo>
                    <a:pt x="44" y="107"/>
                  </a:lnTo>
                  <a:lnTo>
                    <a:pt x="52" y="105"/>
                  </a:lnTo>
                  <a:lnTo>
                    <a:pt x="59" y="101"/>
                  </a:lnTo>
                  <a:lnTo>
                    <a:pt x="51" y="89"/>
                  </a:lnTo>
                  <a:lnTo>
                    <a:pt x="50" y="87"/>
                  </a:lnTo>
                  <a:lnTo>
                    <a:pt x="46" y="87"/>
                  </a:lnTo>
                  <a:lnTo>
                    <a:pt x="41" y="89"/>
                  </a:lnTo>
                  <a:lnTo>
                    <a:pt x="37" y="87"/>
                  </a:lnTo>
                  <a:lnTo>
                    <a:pt x="36" y="82"/>
                  </a:lnTo>
                  <a:lnTo>
                    <a:pt x="36" y="41"/>
                  </a:lnTo>
                  <a:lnTo>
                    <a:pt x="57" y="41"/>
                  </a:lnTo>
                  <a:lnTo>
                    <a:pt x="57" y="24"/>
                  </a:lnTo>
                  <a:lnTo>
                    <a:pt x="36" y="24"/>
                  </a:lnTo>
                  <a:lnTo>
                    <a:pt x="36" y="0"/>
                  </a:lnTo>
                  <a:lnTo>
                    <a:pt x="23" y="0"/>
                  </a:lnTo>
                  <a:lnTo>
                    <a:pt x="18" y="3"/>
                  </a:lnTo>
                  <a:lnTo>
                    <a:pt x="13" y="2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nvGrpSpPr>
            <p:cNvPr id="88" name="Group 69">
              <a:extLst>
                <a:ext uri="{FF2B5EF4-FFF2-40B4-BE49-F238E27FC236}">
                  <a16:creationId xmlns:a16="http://schemas.microsoft.com/office/drawing/2014/main" id="{EAFFFEF8-505F-4DF3-9958-6DD81282A9E6}"/>
                </a:ext>
              </a:extLst>
            </p:cNvPr>
            <p:cNvGrpSpPr>
              <a:grpSpLocks/>
            </p:cNvGrpSpPr>
            <p:nvPr/>
          </p:nvGrpSpPr>
          <p:grpSpPr bwMode="auto">
            <a:xfrm>
              <a:off x="9700" y="-9925"/>
              <a:ext cx="73" cy="86"/>
              <a:chOff x="9700" y="-9925"/>
              <a:chExt cx="73" cy="86"/>
            </a:xfrm>
          </p:grpSpPr>
          <p:sp>
            <p:nvSpPr>
              <p:cNvPr id="114" name="Freeform 70">
                <a:extLst>
                  <a:ext uri="{FF2B5EF4-FFF2-40B4-BE49-F238E27FC236}">
                    <a16:creationId xmlns:a16="http://schemas.microsoft.com/office/drawing/2014/main" id="{3CE64069-E76E-4DEC-AFE5-DC701F2B65B6}"/>
                  </a:ext>
                </a:extLst>
              </p:cNvPr>
              <p:cNvSpPr>
                <a:spLocks/>
              </p:cNvSpPr>
              <p:nvPr/>
            </p:nvSpPr>
            <p:spPr bwMode="auto">
              <a:xfrm>
                <a:off x="9700" y="-9925"/>
                <a:ext cx="73" cy="86"/>
              </a:xfrm>
              <a:custGeom>
                <a:avLst/>
                <a:gdLst>
                  <a:gd name="T0" fmla="*/ 23 w 73"/>
                  <a:gd name="T1" fmla="*/ 64 h 86"/>
                  <a:gd name="T2" fmla="*/ 24 w 73"/>
                  <a:gd name="T3" fmla="*/ 58 h 86"/>
                  <a:gd name="T4" fmla="*/ 28 w 73"/>
                  <a:gd name="T5" fmla="*/ 54 h 86"/>
                  <a:gd name="T6" fmla="*/ 33 w 73"/>
                  <a:gd name="T7" fmla="*/ 52 h 86"/>
                  <a:gd name="T8" fmla="*/ 39 w 73"/>
                  <a:gd name="T9" fmla="*/ 51 h 86"/>
                  <a:gd name="T10" fmla="*/ 48 w 73"/>
                  <a:gd name="T11" fmla="*/ 36 h 86"/>
                  <a:gd name="T12" fmla="*/ 38 w 73"/>
                  <a:gd name="T13" fmla="*/ 36 h 86"/>
                  <a:gd name="T14" fmla="*/ 31 w 73"/>
                  <a:gd name="T15" fmla="*/ 37 h 86"/>
                  <a:gd name="T16" fmla="*/ 24 w 73"/>
                  <a:gd name="T17" fmla="*/ 39 h 86"/>
                  <a:gd name="T18" fmla="*/ 18 w 73"/>
                  <a:gd name="T19" fmla="*/ 40 h 86"/>
                  <a:gd name="T20" fmla="*/ 13 w 73"/>
                  <a:gd name="T21" fmla="*/ 42 h 86"/>
                  <a:gd name="T22" fmla="*/ 6 w 73"/>
                  <a:gd name="T23" fmla="*/ 47 h 86"/>
                  <a:gd name="T24" fmla="*/ 2 w 73"/>
                  <a:gd name="T25" fmla="*/ 53 h 86"/>
                  <a:gd name="T26" fmla="*/ 0 w 73"/>
                  <a:gd name="T27" fmla="*/ 59 h 86"/>
                  <a:gd name="T28" fmla="*/ 0 w 73"/>
                  <a:gd name="T29" fmla="*/ 66 h 86"/>
                  <a:gd name="T30" fmla="*/ 1 w 73"/>
                  <a:gd name="T31" fmla="*/ 72 h 86"/>
                  <a:gd name="T32" fmla="*/ 4 w 73"/>
                  <a:gd name="T33" fmla="*/ 78 h 86"/>
                  <a:gd name="T34" fmla="*/ 8 w 73"/>
                  <a:gd name="T35" fmla="*/ 81 h 86"/>
                  <a:gd name="T36" fmla="*/ 14 w 73"/>
                  <a:gd name="T37" fmla="*/ 84 h 86"/>
                  <a:gd name="T38" fmla="*/ 21 w 73"/>
                  <a:gd name="T39" fmla="*/ 85 h 86"/>
                  <a:gd name="T40" fmla="*/ 23 w 73"/>
                  <a:gd name="T41"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86">
                    <a:moveTo>
                      <a:pt x="23" y="64"/>
                    </a:moveTo>
                    <a:lnTo>
                      <a:pt x="24" y="58"/>
                    </a:lnTo>
                    <a:lnTo>
                      <a:pt x="28" y="54"/>
                    </a:lnTo>
                    <a:lnTo>
                      <a:pt x="33" y="52"/>
                    </a:lnTo>
                    <a:lnTo>
                      <a:pt x="39" y="51"/>
                    </a:lnTo>
                    <a:lnTo>
                      <a:pt x="48" y="36"/>
                    </a:lnTo>
                    <a:lnTo>
                      <a:pt x="38" y="36"/>
                    </a:lnTo>
                    <a:lnTo>
                      <a:pt x="31" y="37"/>
                    </a:lnTo>
                    <a:lnTo>
                      <a:pt x="24" y="39"/>
                    </a:lnTo>
                    <a:lnTo>
                      <a:pt x="18" y="40"/>
                    </a:lnTo>
                    <a:lnTo>
                      <a:pt x="13" y="42"/>
                    </a:lnTo>
                    <a:lnTo>
                      <a:pt x="6" y="47"/>
                    </a:lnTo>
                    <a:lnTo>
                      <a:pt x="2" y="53"/>
                    </a:lnTo>
                    <a:lnTo>
                      <a:pt x="0" y="59"/>
                    </a:lnTo>
                    <a:lnTo>
                      <a:pt x="0" y="66"/>
                    </a:lnTo>
                    <a:lnTo>
                      <a:pt x="1" y="72"/>
                    </a:lnTo>
                    <a:lnTo>
                      <a:pt x="4" y="78"/>
                    </a:lnTo>
                    <a:lnTo>
                      <a:pt x="8" y="81"/>
                    </a:lnTo>
                    <a:lnTo>
                      <a:pt x="14" y="84"/>
                    </a:lnTo>
                    <a:lnTo>
                      <a:pt x="21" y="85"/>
                    </a:lnTo>
                    <a:lnTo>
                      <a:pt x="23" y="6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5" name="Freeform 71">
                <a:extLst>
                  <a:ext uri="{FF2B5EF4-FFF2-40B4-BE49-F238E27FC236}">
                    <a16:creationId xmlns:a16="http://schemas.microsoft.com/office/drawing/2014/main" id="{B331C2E2-12A6-45C1-A77B-D77161F2A7EA}"/>
                  </a:ext>
                </a:extLst>
              </p:cNvPr>
              <p:cNvSpPr>
                <a:spLocks/>
              </p:cNvSpPr>
              <p:nvPr/>
            </p:nvSpPr>
            <p:spPr bwMode="auto">
              <a:xfrm>
                <a:off x="9700" y="-9925"/>
                <a:ext cx="73" cy="86"/>
              </a:xfrm>
              <a:custGeom>
                <a:avLst/>
                <a:gdLst>
                  <a:gd name="T0" fmla="*/ 49 w 73"/>
                  <a:gd name="T1" fmla="*/ 0 h 86"/>
                  <a:gd name="T2" fmla="*/ 45 w 73"/>
                  <a:gd name="T3" fmla="*/ 0 h 86"/>
                  <a:gd name="T4" fmla="*/ 33 w 73"/>
                  <a:gd name="T5" fmla="*/ 0 h 86"/>
                  <a:gd name="T6" fmla="*/ 26 w 73"/>
                  <a:gd name="T7" fmla="*/ 1 h 86"/>
                  <a:gd name="T8" fmla="*/ 20 w 73"/>
                  <a:gd name="T9" fmla="*/ 3 h 86"/>
                  <a:gd name="T10" fmla="*/ 14 w 73"/>
                  <a:gd name="T11" fmla="*/ 5 h 86"/>
                  <a:gd name="T12" fmla="*/ 8 w 73"/>
                  <a:gd name="T13" fmla="*/ 8 h 86"/>
                  <a:gd name="T14" fmla="*/ 3 w 73"/>
                  <a:gd name="T15" fmla="*/ 13 h 86"/>
                  <a:gd name="T16" fmla="*/ 8 w 73"/>
                  <a:gd name="T17" fmla="*/ 20 h 86"/>
                  <a:gd name="T18" fmla="*/ 11 w 73"/>
                  <a:gd name="T19" fmla="*/ 23 h 86"/>
                  <a:gd name="T20" fmla="*/ 15 w 73"/>
                  <a:gd name="T21" fmla="*/ 25 h 86"/>
                  <a:gd name="T22" fmla="*/ 20 w 73"/>
                  <a:gd name="T23" fmla="*/ 24 h 86"/>
                  <a:gd name="T24" fmla="*/ 24 w 73"/>
                  <a:gd name="T25" fmla="*/ 22 h 86"/>
                  <a:gd name="T26" fmla="*/ 29 w 73"/>
                  <a:gd name="T27" fmla="*/ 19 h 86"/>
                  <a:gd name="T28" fmla="*/ 34 w 73"/>
                  <a:gd name="T29" fmla="*/ 18 h 86"/>
                  <a:gd name="T30" fmla="*/ 40 w 73"/>
                  <a:gd name="T31" fmla="*/ 18 h 86"/>
                  <a:gd name="T32" fmla="*/ 45 w 73"/>
                  <a:gd name="T33" fmla="*/ 22 h 86"/>
                  <a:gd name="T34" fmla="*/ 48 w 73"/>
                  <a:gd name="T35" fmla="*/ 27 h 86"/>
                  <a:gd name="T36" fmla="*/ 48 w 73"/>
                  <a:gd name="T37" fmla="*/ 36 h 86"/>
                  <a:gd name="T38" fmla="*/ 39 w 73"/>
                  <a:gd name="T39" fmla="*/ 51 h 86"/>
                  <a:gd name="T40" fmla="*/ 43 w 73"/>
                  <a:gd name="T41" fmla="*/ 50 h 86"/>
                  <a:gd name="T42" fmla="*/ 48 w 73"/>
                  <a:gd name="T43" fmla="*/ 50 h 86"/>
                  <a:gd name="T44" fmla="*/ 48 w 73"/>
                  <a:gd name="T45" fmla="*/ 62 h 86"/>
                  <a:gd name="T46" fmla="*/ 43 w 73"/>
                  <a:gd name="T47" fmla="*/ 66 h 86"/>
                  <a:gd name="T48" fmla="*/ 38 w 73"/>
                  <a:gd name="T49" fmla="*/ 68 h 86"/>
                  <a:gd name="T50" fmla="*/ 32 w 73"/>
                  <a:gd name="T51" fmla="*/ 69 h 86"/>
                  <a:gd name="T52" fmla="*/ 27 w 73"/>
                  <a:gd name="T53" fmla="*/ 68 h 86"/>
                  <a:gd name="T54" fmla="*/ 23 w 73"/>
                  <a:gd name="T55" fmla="*/ 64 h 86"/>
                  <a:gd name="T56" fmla="*/ 21 w 73"/>
                  <a:gd name="T57" fmla="*/ 85 h 86"/>
                  <a:gd name="T58" fmla="*/ 27 w 73"/>
                  <a:gd name="T59" fmla="*/ 85 h 86"/>
                  <a:gd name="T60" fmla="*/ 32 w 73"/>
                  <a:gd name="T61" fmla="*/ 85 h 86"/>
                  <a:gd name="T62" fmla="*/ 37 w 73"/>
                  <a:gd name="T63" fmla="*/ 83 h 86"/>
                  <a:gd name="T64" fmla="*/ 41 w 73"/>
                  <a:gd name="T65" fmla="*/ 82 h 86"/>
                  <a:gd name="T66" fmla="*/ 47 w 73"/>
                  <a:gd name="T67" fmla="*/ 78 h 86"/>
                  <a:gd name="T68" fmla="*/ 51 w 73"/>
                  <a:gd name="T69" fmla="*/ 75 h 86"/>
                  <a:gd name="T70" fmla="*/ 52 w 73"/>
                  <a:gd name="T71" fmla="*/ 79 h 86"/>
                  <a:gd name="T72" fmla="*/ 57 w 73"/>
                  <a:gd name="T73" fmla="*/ 84 h 86"/>
                  <a:gd name="T74" fmla="*/ 61 w 73"/>
                  <a:gd name="T75" fmla="*/ 84 h 86"/>
                  <a:gd name="T76" fmla="*/ 72 w 73"/>
                  <a:gd name="T77" fmla="*/ 84 h 86"/>
                  <a:gd name="T78" fmla="*/ 72 w 73"/>
                  <a:gd name="T79" fmla="*/ 27 h 86"/>
                  <a:gd name="T80" fmla="*/ 71 w 73"/>
                  <a:gd name="T81" fmla="*/ 23 h 86"/>
                  <a:gd name="T82" fmla="*/ 70 w 73"/>
                  <a:gd name="T83" fmla="*/ 19 h 86"/>
                  <a:gd name="T84" fmla="*/ 68 w 73"/>
                  <a:gd name="T85" fmla="*/ 15 h 86"/>
                  <a:gd name="T86" fmla="*/ 63 w 73"/>
                  <a:gd name="T87" fmla="*/ 9 h 86"/>
                  <a:gd name="T88" fmla="*/ 57 w 73"/>
                  <a:gd name="T89" fmla="*/ 4 h 86"/>
                  <a:gd name="T90" fmla="*/ 53 w 73"/>
                  <a:gd name="T91" fmla="*/ 2 h 86"/>
                  <a:gd name="T92" fmla="*/ 49 w 73"/>
                  <a:gd name="T9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86">
                    <a:moveTo>
                      <a:pt x="49" y="0"/>
                    </a:moveTo>
                    <a:lnTo>
                      <a:pt x="45" y="0"/>
                    </a:lnTo>
                    <a:lnTo>
                      <a:pt x="33" y="0"/>
                    </a:lnTo>
                    <a:lnTo>
                      <a:pt x="26" y="1"/>
                    </a:lnTo>
                    <a:lnTo>
                      <a:pt x="20" y="3"/>
                    </a:lnTo>
                    <a:lnTo>
                      <a:pt x="14" y="5"/>
                    </a:lnTo>
                    <a:lnTo>
                      <a:pt x="8" y="8"/>
                    </a:lnTo>
                    <a:lnTo>
                      <a:pt x="3" y="13"/>
                    </a:lnTo>
                    <a:lnTo>
                      <a:pt x="8" y="20"/>
                    </a:lnTo>
                    <a:lnTo>
                      <a:pt x="11" y="23"/>
                    </a:lnTo>
                    <a:lnTo>
                      <a:pt x="15" y="25"/>
                    </a:lnTo>
                    <a:lnTo>
                      <a:pt x="20" y="24"/>
                    </a:lnTo>
                    <a:lnTo>
                      <a:pt x="24" y="22"/>
                    </a:lnTo>
                    <a:lnTo>
                      <a:pt x="29" y="19"/>
                    </a:lnTo>
                    <a:lnTo>
                      <a:pt x="34" y="18"/>
                    </a:lnTo>
                    <a:lnTo>
                      <a:pt x="40" y="18"/>
                    </a:lnTo>
                    <a:lnTo>
                      <a:pt x="45" y="22"/>
                    </a:lnTo>
                    <a:lnTo>
                      <a:pt x="48" y="27"/>
                    </a:lnTo>
                    <a:lnTo>
                      <a:pt x="48" y="36"/>
                    </a:lnTo>
                    <a:lnTo>
                      <a:pt x="39" y="51"/>
                    </a:lnTo>
                    <a:lnTo>
                      <a:pt x="43" y="50"/>
                    </a:lnTo>
                    <a:lnTo>
                      <a:pt x="48" y="50"/>
                    </a:lnTo>
                    <a:lnTo>
                      <a:pt x="48" y="62"/>
                    </a:lnTo>
                    <a:lnTo>
                      <a:pt x="43" y="66"/>
                    </a:lnTo>
                    <a:lnTo>
                      <a:pt x="38" y="68"/>
                    </a:lnTo>
                    <a:lnTo>
                      <a:pt x="32" y="69"/>
                    </a:lnTo>
                    <a:lnTo>
                      <a:pt x="27" y="68"/>
                    </a:lnTo>
                    <a:lnTo>
                      <a:pt x="23" y="64"/>
                    </a:lnTo>
                    <a:lnTo>
                      <a:pt x="21" y="85"/>
                    </a:lnTo>
                    <a:lnTo>
                      <a:pt x="27" y="85"/>
                    </a:lnTo>
                    <a:lnTo>
                      <a:pt x="32" y="85"/>
                    </a:lnTo>
                    <a:lnTo>
                      <a:pt x="37" y="83"/>
                    </a:lnTo>
                    <a:lnTo>
                      <a:pt x="41" y="82"/>
                    </a:lnTo>
                    <a:lnTo>
                      <a:pt x="47" y="78"/>
                    </a:lnTo>
                    <a:lnTo>
                      <a:pt x="51" y="75"/>
                    </a:lnTo>
                    <a:lnTo>
                      <a:pt x="52" y="79"/>
                    </a:lnTo>
                    <a:lnTo>
                      <a:pt x="57" y="84"/>
                    </a:lnTo>
                    <a:lnTo>
                      <a:pt x="61" y="84"/>
                    </a:lnTo>
                    <a:lnTo>
                      <a:pt x="72" y="84"/>
                    </a:lnTo>
                    <a:lnTo>
                      <a:pt x="72" y="27"/>
                    </a:lnTo>
                    <a:lnTo>
                      <a:pt x="71" y="23"/>
                    </a:lnTo>
                    <a:lnTo>
                      <a:pt x="70" y="19"/>
                    </a:lnTo>
                    <a:lnTo>
                      <a:pt x="68" y="15"/>
                    </a:lnTo>
                    <a:lnTo>
                      <a:pt x="63" y="9"/>
                    </a:lnTo>
                    <a:lnTo>
                      <a:pt x="57" y="4"/>
                    </a:lnTo>
                    <a:lnTo>
                      <a:pt x="53" y="2"/>
                    </a:lnTo>
                    <a:lnTo>
                      <a:pt x="49" y="0"/>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grpSp>
        <p:sp>
          <p:nvSpPr>
            <p:cNvPr id="89" name="Freeform 72">
              <a:extLst>
                <a:ext uri="{FF2B5EF4-FFF2-40B4-BE49-F238E27FC236}">
                  <a16:creationId xmlns:a16="http://schemas.microsoft.com/office/drawing/2014/main" id="{84C732BA-1F2B-4BE3-A727-1BB6279E1702}"/>
                </a:ext>
              </a:extLst>
            </p:cNvPr>
            <p:cNvSpPr>
              <a:spLocks/>
            </p:cNvSpPr>
            <p:nvPr/>
          </p:nvSpPr>
          <p:spPr bwMode="auto">
            <a:xfrm>
              <a:off x="9789" y="-9925"/>
              <a:ext cx="52" cy="84"/>
            </a:xfrm>
            <a:custGeom>
              <a:avLst/>
              <a:gdLst>
                <a:gd name="T0" fmla="*/ 23 w 52"/>
                <a:gd name="T1" fmla="*/ 14 h 84"/>
                <a:gd name="T2" fmla="*/ 23 w 52"/>
                <a:gd name="T3" fmla="*/ 14 h 84"/>
                <a:gd name="T4" fmla="*/ 21 w 52"/>
                <a:gd name="T5" fmla="*/ 7 h 84"/>
                <a:gd name="T6" fmla="*/ 19 w 52"/>
                <a:gd name="T7" fmla="*/ 2 h 84"/>
                <a:gd name="T8" fmla="*/ 14 w 52"/>
                <a:gd name="T9" fmla="*/ 1 h 84"/>
                <a:gd name="T10" fmla="*/ 0 w 52"/>
                <a:gd name="T11" fmla="*/ 1 h 84"/>
                <a:gd name="T12" fmla="*/ 0 w 52"/>
                <a:gd name="T13" fmla="*/ 84 h 84"/>
                <a:gd name="T14" fmla="*/ 24 w 52"/>
                <a:gd name="T15" fmla="*/ 84 h 84"/>
                <a:gd name="T16" fmla="*/ 24 w 52"/>
                <a:gd name="T17" fmla="*/ 34 h 84"/>
                <a:gd name="T18" fmla="*/ 26 w 52"/>
                <a:gd name="T19" fmla="*/ 30 h 84"/>
                <a:gd name="T20" fmla="*/ 30 w 52"/>
                <a:gd name="T21" fmla="*/ 26 h 84"/>
                <a:gd name="T22" fmla="*/ 35 w 52"/>
                <a:gd name="T23" fmla="*/ 23 h 84"/>
                <a:gd name="T24" fmla="*/ 42 w 52"/>
                <a:gd name="T25" fmla="*/ 23 h 84"/>
                <a:gd name="T26" fmla="*/ 46 w 52"/>
                <a:gd name="T27" fmla="*/ 23 h 84"/>
                <a:gd name="T28" fmla="*/ 51 w 52"/>
                <a:gd name="T29" fmla="*/ 20 h 84"/>
                <a:gd name="T30" fmla="*/ 52 w 52"/>
                <a:gd name="T31" fmla="*/ 2 h 84"/>
                <a:gd name="T32" fmla="*/ 50 w 52"/>
                <a:gd name="T33" fmla="*/ 0 h 84"/>
                <a:gd name="T34" fmla="*/ 43 w 52"/>
                <a:gd name="T35" fmla="*/ 0 h 84"/>
                <a:gd name="T36" fmla="*/ 39 w 52"/>
                <a:gd name="T37" fmla="*/ 0 h 84"/>
                <a:gd name="T38" fmla="*/ 32 w 52"/>
                <a:gd name="T39" fmla="*/ 3 h 84"/>
                <a:gd name="T40" fmla="*/ 25 w 52"/>
                <a:gd name="T41" fmla="*/ 9 h 84"/>
                <a:gd name="T42" fmla="*/ 23 w 52"/>
                <a:gd name="T43"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84">
                  <a:moveTo>
                    <a:pt x="23" y="14"/>
                  </a:moveTo>
                  <a:lnTo>
                    <a:pt x="23" y="14"/>
                  </a:lnTo>
                  <a:lnTo>
                    <a:pt x="21" y="7"/>
                  </a:lnTo>
                  <a:lnTo>
                    <a:pt x="19" y="2"/>
                  </a:lnTo>
                  <a:lnTo>
                    <a:pt x="14" y="1"/>
                  </a:lnTo>
                  <a:lnTo>
                    <a:pt x="0" y="1"/>
                  </a:lnTo>
                  <a:lnTo>
                    <a:pt x="0" y="84"/>
                  </a:lnTo>
                  <a:lnTo>
                    <a:pt x="24" y="84"/>
                  </a:lnTo>
                  <a:lnTo>
                    <a:pt x="24" y="34"/>
                  </a:lnTo>
                  <a:lnTo>
                    <a:pt x="26" y="30"/>
                  </a:lnTo>
                  <a:lnTo>
                    <a:pt x="30" y="26"/>
                  </a:lnTo>
                  <a:lnTo>
                    <a:pt x="35" y="23"/>
                  </a:lnTo>
                  <a:lnTo>
                    <a:pt x="42" y="23"/>
                  </a:lnTo>
                  <a:lnTo>
                    <a:pt x="46" y="23"/>
                  </a:lnTo>
                  <a:lnTo>
                    <a:pt x="51" y="20"/>
                  </a:lnTo>
                  <a:lnTo>
                    <a:pt x="52" y="2"/>
                  </a:lnTo>
                  <a:lnTo>
                    <a:pt x="50" y="0"/>
                  </a:lnTo>
                  <a:lnTo>
                    <a:pt x="43" y="0"/>
                  </a:lnTo>
                  <a:lnTo>
                    <a:pt x="39" y="0"/>
                  </a:lnTo>
                  <a:lnTo>
                    <a:pt x="32" y="3"/>
                  </a:lnTo>
                  <a:lnTo>
                    <a:pt x="25" y="9"/>
                  </a:lnTo>
                  <a:lnTo>
                    <a:pt x="23" y="14"/>
                  </a:lnTo>
                  <a:close/>
                </a:path>
              </a:pathLst>
            </a:custGeom>
            <a:solidFill>
              <a:srgbClr val="58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0" name="Freeform 73">
              <a:extLst>
                <a:ext uri="{FF2B5EF4-FFF2-40B4-BE49-F238E27FC236}">
                  <a16:creationId xmlns:a16="http://schemas.microsoft.com/office/drawing/2014/main" id="{DFD89647-A408-49A2-A43C-EB5BD5EFAA5F}"/>
                </a:ext>
              </a:extLst>
            </p:cNvPr>
            <p:cNvSpPr>
              <a:spLocks/>
            </p:cNvSpPr>
            <p:nvPr/>
          </p:nvSpPr>
          <p:spPr bwMode="auto">
            <a:xfrm>
              <a:off x="9844" y="-9948"/>
              <a:ext cx="59" cy="109"/>
            </a:xfrm>
            <a:custGeom>
              <a:avLst/>
              <a:gdLst>
                <a:gd name="T0" fmla="*/ 13 w 59"/>
                <a:gd name="T1" fmla="*/ 24 h 109"/>
                <a:gd name="T2" fmla="*/ 0 w 59"/>
                <a:gd name="T3" fmla="*/ 26 h 109"/>
                <a:gd name="T4" fmla="*/ 0 w 59"/>
                <a:gd name="T5" fmla="*/ 36 h 109"/>
                <a:gd name="T6" fmla="*/ 0 w 59"/>
                <a:gd name="T7" fmla="*/ 39 h 109"/>
                <a:gd name="T8" fmla="*/ 4 w 59"/>
                <a:gd name="T9" fmla="*/ 41 h 109"/>
                <a:gd name="T10" fmla="*/ 11 w 59"/>
                <a:gd name="T11" fmla="*/ 41 h 109"/>
                <a:gd name="T12" fmla="*/ 11 w 59"/>
                <a:gd name="T13" fmla="*/ 84 h 109"/>
                <a:gd name="T14" fmla="*/ 12 w 59"/>
                <a:gd name="T15" fmla="*/ 91 h 109"/>
                <a:gd name="T16" fmla="*/ 14 w 59"/>
                <a:gd name="T17" fmla="*/ 97 h 109"/>
                <a:gd name="T18" fmla="*/ 17 w 59"/>
                <a:gd name="T19" fmla="*/ 101 h 109"/>
                <a:gd name="T20" fmla="*/ 22 w 59"/>
                <a:gd name="T21" fmla="*/ 105 h 109"/>
                <a:gd name="T22" fmla="*/ 28 w 59"/>
                <a:gd name="T23" fmla="*/ 107 h 109"/>
                <a:gd name="T24" fmla="*/ 36 w 59"/>
                <a:gd name="T25" fmla="*/ 108 h 109"/>
                <a:gd name="T26" fmla="*/ 40 w 59"/>
                <a:gd name="T27" fmla="*/ 108 h 109"/>
                <a:gd name="T28" fmla="*/ 44 w 59"/>
                <a:gd name="T29" fmla="*/ 107 h 109"/>
                <a:gd name="T30" fmla="*/ 52 w 59"/>
                <a:gd name="T31" fmla="*/ 105 h 109"/>
                <a:gd name="T32" fmla="*/ 59 w 59"/>
                <a:gd name="T33" fmla="*/ 101 h 109"/>
                <a:gd name="T34" fmla="*/ 51 w 59"/>
                <a:gd name="T35" fmla="*/ 89 h 109"/>
                <a:gd name="T36" fmla="*/ 50 w 59"/>
                <a:gd name="T37" fmla="*/ 87 h 109"/>
                <a:gd name="T38" fmla="*/ 46 w 59"/>
                <a:gd name="T39" fmla="*/ 87 h 109"/>
                <a:gd name="T40" fmla="*/ 41 w 59"/>
                <a:gd name="T41" fmla="*/ 89 h 109"/>
                <a:gd name="T42" fmla="*/ 37 w 59"/>
                <a:gd name="T43" fmla="*/ 87 h 109"/>
                <a:gd name="T44" fmla="*/ 36 w 59"/>
                <a:gd name="T45" fmla="*/ 82 h 109"/>
                <a:gd name="T46" fmla="*/ 36 w 59"/>
                <a:gd name="T47" fmla="*/ 41 h 109"/>
                <a:gd name="T48" fmla="*/ 57 w 59"/>
                <a:gd name="T49" fmla="*/ 41 h 109"/>
                <a:gd name="T50" fmla="*/ 57 w 59"/>
                <a:gd name="T51" fmla="*/ 24 h 109"/>
                <a:gd name="T52" fmla="*/ 36 w 59"/>
                <a:gd name="T53" fmla="*/ 24 h 109"/>
                <a:gd name="T54" fmla="*/ 36 w 59"/>
                <a:gd name="T55" fmla="*/ 0 h 109"/>
                <a:gd name="T56" fmla="*/ 23 w 59"/>
                <a:gd name="T57" fmla="*/ 0 h 109"/>
                <a:gd name="T58" fmla="*/ 18 w 59"/>
                <a:gd name="T59" fmla="*/ 3 h 109"/>
                <a:gd name="T60" fmla="*/ 13 w 59"/>
                <a:gd name="T61"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09">
                  <a:moveTo>
                    <a:pt x="13" y="24"/>
                  </a:moveTo>
                  <a:lnTo>
                    <a:pt x="0" y="26"/>
                  </a:lnTo>
                  <a:lnTo>
                    <a:pt x="0" y="36"/>
                  </a:lnTo>
                  <a:lnTo>
                    <a:pt x="0" y="39"/>
                  </a:lnTo>
                  <a:lnTo>
                    <a:pt x="4" y="41"/>
                  </a:lnTo>
                  <a:lnTo>
                    <a:pt x="11" y="41"/>
                  </a:lnTo>
                  <a:lnTo>
                    <a:pt x="11" y="84"/>
                  </a:lnTo>
                  <a:lnTo>
                    <a:pt x="12" y="91"/>
                  </a:lnTo>
                  <a:lnTo>
                    <a:pt x="14" y="97"/>
                  </a:lnTo>
                  <a:lnTo>
                    <a:pt x="17" y="101"/>
                  </a:lnTo>
                  <a:lnTo>
                    <a:pt x="22" y="105"/>
                  </a:lnTo>
                  <a:lnTo>
                    <a:pt x="28" y="107"/>
                  </a:lnTo>
                  <a:lnTo>
                    <a:pt x="36" y="108"/>
                  </a:lnTo>
                  <a:lnTo>
                    <a:pt x="40" y="108"/>
                  </a:lnTo>
                  <a:lnTo>
                    <a:pt x="44" y="107"/>
                  </a:lnTo>
                  <a:lnTo>
                    <a:pt x="52" y="105"/>
                  </a:lnTo>
                  <a:lnTo>
                    <a:pt x="59" y="101"/>
                  </a:lnTo>
                  <a:lnTo>
                    <a:pt x="51" y="89"/>
                  </a:lnTo>
                  <a:lnTo>
                    <a:pt x="50" y="87"/>
                  </a:lnTo>
                  <a:lnTo>
                    <a:pt x="46" y="87"/>
                  </a:lnTo>
                  <a:lnTo>
                    <a:pt x="41" y="89"/>
                  </a:lnTo>
                  <a:lnTo>
                    <a:pt x="37" y="87"/>
                  </a:lnTo>
                  <a:lnTo>
                    <a:pt x="36" y="82"/>
                  </a:lnTo>
                  <a:lnTo>
                    <a:pt x="36" y="41"/>
                  </a:lnTo>
                  <a:lnTo>
                    <a:pt x="57" y="41"/>
                  </a:lnTo>
                  <a:lnTo>
                    <a:pt x="57" y="24"/>
                  </a:lnTo>
                  <a:lnTo>
                    <a:pt x="36" y="24"/>
                  </a:lnTo>
                  <a:lnTo>
                    <a:pt x="36" y="0"/>
                  </a:lnTo>
                  <a:lnTo>
                    <a:pt x="23" y="0"/>
                  </a:lnTo>
                  <a:lnTo>
                    <a:pt x="18" y="3"/>
                  </a:lnTo>
                  <a:lnTo>
                    <a:pt x="13" y="24"/>
                  </a:lnTo>
                  <a:close/>
                </a:path>
              </a:pathLst>
            </a:custGeom>
            <a:solidFill>
              <a:srgbClr val="3EA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1" name="Freeform 74">
              <a:extLst>
                <a:ext uri="{FF2B5EF4-FFF2-40B4-BE49-F238E27FC236}">
                  <a16:creationId xmlns:a16="http://schemas.microsoft.com/office/drawing/2014/main" id="{4FCB7F03-4A34-4425-9447-17E2A8FF224F}"/>
                </a:ext>
              </a:extLst>
            </p:cNvPr>
            <p:cNvSpPr>
              <a:spLocks/>
            </p:cNvSpPr>
            <p:nvPr/>
          </p:nvSpPr>
          <p:spPr bwMode="auto">
            <a:xfrm>
              <a:off x="2299" y="-10108"/>
              <a:ext cx="8202" cy="8841"/>
            </a:xfrm>
            <a:custGeom>
              <a:avLst/>
              <a:gdLst>
                <a:gd name="T0" fmla="*/ 8201 w 8202"/>
                <a:gd name="T1" fmla="*/ 8840 h 8841"/>
                <a:gd name="T2" fmla="*/ 8201 w 8202"/>
                <a:gd name="T3" fmla="*/ 4006 h 8841"/>
                <a:gd name="T4" fmla="*/ 0 w 8202"/>
                <a:gd name="T5" fmla="*/ 4006 h 8841"/>
                <a:gd name="T6" fmla="*/ 0 w 8202"/>
                <a:gd name="T7" fmla="*/ 0 h 8841"/>
              </a:gdLst>
              <a:ahLst/>
              <a:cxnLst>
                <a:cxn ang="0">
                  <a:pos x="T0" y="T1"/>
                </a:cxn>
                <a:cxn ang="0">
                  <a:pos x="T2" y="T3"/>
                </a:cxn>
                <a:cxn ang="0">
                  <a:pos x="T4" y="T5"/>
                </a:cxn>
                <a:cxn ang="0">
                  <a:pos x="T6" y="T7"/>
                </a:cxn>
              </a:cxnLst>
              <a:rect l="0" t="0" r="r" b="b"/>
              <a:pathLst>
                <a:path w="8202" h="8841">
                  <a:moveTo>
                    <a:pt x="8201" y="8840"/>
                  </a:moveTo>
                  <a:lnTo>
                    <a:pt x="8201" y="4006"/>
                  </a:lnTo>
                  <a:lnTo>
                    <a:pt x="0" y="4006"/>
                  </a:lnTo>
                  <a:lnTo>
                    <a:pt x="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2" name="Freeform 75">
              <a:extLst>
                <a:ext uri="{FF2B5EF4-FFF2-40B4-BE49-F238E27FC236}">
                  <a16:creationId xmlns:a16="http://schemas.microsoft.com/office/drawing/2014/main" id="{D4B2A7CF-5A69-4E74-A860-7B0EE4DC5A97}"/>
                </a:ext>
              </a:extLst>
            </p:cNvPr>
            <p:cNvSpPr>
              <a:spLocks/>
            </p:cNvSpPr>
            <p:nvPr/>
          </p:nvSpPr>
          <p:spPr bwMode="auto">
            <a:xfrm>
              <a:off x="2299" y="-6694"/>
              <a:ext cx="8219" cy="4079"/>
            </a:xfrm>
            <a:custGeom>
              <a:avLst/>
              <a:gdLst>
                <a:gd name="T0" fmla="*/ 0 w 8219"/>
                <a:gd name="T1" fmla="*/ 0 h 4079"/>
                <a:gd name="T2" fmla="*/ 0 w 8219"/>
                <a:gd name="T3" fmla="*/ 4079 h 4079"/>
                <a:gd name="T4" fmla="*/ 8218 w 8219"/>
                <a:gd name="T5" fmla="*/ 4079 h 4079"/>
              </a:gdLst>
              <a:ahLst/>
              <a:cxnLst>
                <a:cxn ang="0">
                  <a:pos x="T0" y="T1"/>
                </a:cxn>
                <a:cxn ang="0">
                  <a:pos x="T2" y="T3"/>
                </a:cxn>
                <a:cxn ang="0">
                  <a:pos x="T4" y="T5"/>
                </a:cxn>
              </a:cxnLst>
              <a:rect l="0" t="0" r="r" b="b"/>
              <a:pathLst>
                <a:path w="8219" h="4079">
                  <a:moveTo>
                    <a:pt x="0" y="0"/>
                  </a:moveTo>
                  <a:lnTo>
                    <a:pt x="0" y="4079"/>
                  </a:lnTo>
                  <a:lnTo>
                    <a:pt x="8218" y="4079"/>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3" name="Freeform 76">
              <a:extLst>
                <a:ext uri="{FF2B5EF4-FFF2-40B4-BE49-F238E27FC236}">
                  <a16:creationId xmlns:a16="http://schemas.microsoft.com/office/drawing/2014/main" id="{FE639CBD-4990-441E-AE7C-5A3CBC472B19}"/>
                </a:ext>
              </a:extLst>
            </p:cNvPr>
            <p:cNvSpPr>
              <a:spLocks/>
            </p:cNvSpPr>
            <p:nvPr/>
          </p:nvSpPr>
          <p:spPr bwMode="auto">
            <a:xfrm>
              <a:off x="2299" y="-3048"/>
              <a:ext cx="0" cy="2372"/>
            </a:xfrm>
            <a:custGeom>
              <a:avLst/>
              <a:gdLst>
                <a:gd name="T0" fmla="*/ 0 h 2372"/>
                <a:gd name="T1" fmla="*/ 2372 h 2372"/>
              </a:gdLst>
              <a:ahLst/>
              <a:cxnLst>
                <a:cxn ang="0">
                  <a:pos x="0" y="T0"/>
                </a:cxn>
                <a:cxn ang="0">
                  <a:pos x="0" y="T1"/>
                </a:cxn>
              </a:cxnLst>
              <a:rect l="0" t="0" r="r" b="b"/>
              <a:pathLst>
                <a:path h="2372">
                  <a:moveTo>
                    <a:pt x="0" y="0"/>
                  </a:moveTo>
                  <a:lnTo>
                    <a:pt x="0" y="2372"/>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4" name="Freeform 77">
              <a:extLst>
                <a:ext uri="{FF2B5EF4-FFF2-40B4-BE49-F238E27FC236}">
                  <a16:creationId xmlns:a16="http://schemas.microsoft.com/office/drawing/2014/main" id="{FDF00869-94D3-41A1-ACEC-39CB402681B2}"/>
                </a:ext>
              </a:extLst>
            </p:cNvPr>
            <p:cNvSpPr>
              <a:spLocks/>
            </p:cNvSpPr>
            <p:nvPr/>
          </p:nvSpPr>
          <p:spPr bwMode="auto">
            <a:xfrm>
              <a:off x="2344" y="-9427"/>
              <a:ext cx="6371" cy="4751"/>
            </a:xfrm>
            <a:custGeom>
              <a:avLst/>
              <a:gdLst>
                <a:gd name="T0" fmla="*/ 6370 w 6371"/>
                <a:gd name="T1" fmla="*/ 0 h 4751"/>
                <a:gd name="T2" fmla="*/ 6370 w 6371"/>
                <a:gd name="T3" fmla="*/ 4751 h 4751"/>
                <a:gd name="T4" fmla="*/ 0 w 6371"/>
                <a:gd name="T5" fmla="*/ 4751 h 4751"/>
              </a:gdLst>
              <a:ahLst/>
              <a:cxnLst>
                <a:cxn ang="0">
                  <a:pos x="T0" y="T1"/>
                </a:cxn>
                <a:cxn ang="0">
                  <a:pos x="T2" y="T3"/>
                </a:cxn>
                <a:cxn ang="0">
                  <a:pos x="T4" y="T5"/>
                </a:cxn>
              </a:cxnLst>
              <a:rect l="0" t="0" r="r" b="b"/>
              <a:pathLst>
                <a:path w="6371" h="4751">
                  <a:moveTo>
                    <a:pt x="6370" y="0"/>
                  </a:moveTo>
                  <a:lnTo>
                    <a:pt x="6370" y="4751"/>
                  </a:lnTo>
                  <a:lnTo>
                    <a:pt x="0" y="4751"/>
                  </a:lnTo>
                </a:path>
              </a:pathLst>
            </a:custGeom>
            <a:noFill/>
            <a:ln w="1777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5" name="Rectangle 78">
              <a:extLst>
                <a:ext uri="{FF2B5EF4-FFF2-40B4-BE49-F238E27FC236}">
                  <a16:creationId xmlns:a16="http://schemas.microsoft.com/office/drawing/2014/main" id="{D0A2DCF5-33B0-48FB-B6F4-3D4127BE4F20}"/>
                </a:ext>
              </a:extLst>
            </p:cNvPr>
            <p:cNvSpPr>
              <a:spLocks/>
            </p:cNvSpPr>
            <p:nvPr/>
          </p:nvSpPr>
          <p:spPr bwMode="auto">
            <a:xfrm>
              <a:off x="2160" y="-676"/>
              <a:ext cx="278" cy="296"/>
            </a:xfrm>
            <a:prstGeom prst="rect">
              <a:avLst/>
            </a:prstGeom>
            <a:solidFill>
              <a:srgbClr val="47A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6" name="Rectangle 79">
              <a:extLst>
                <a:ext uri="{FF2B5EF4-FFF2-40B4-BE49-F238E27FC236}">
                  <a16:creationId xmlns:a16="http://schemas.microsoft.com/office/drawing/2014/main" id="{E557B651-A17B-427C-AF0E-3807836FCD61}"/>
                </a:ext>
              </a:extLst>
            </p:cNvPr>
            <p:cNvSpPr>
              <a:spLocks/>
            </p:cNvSpPr>
            <p:nvPr/>
          </p:nvSpPr>
          <p:spPr bwMode="auto">
            <a:xfrm>
              <a:off x="2160" y="-384"/>
              <a:ext cx="278" cy="296"/>
            </a:xfrm>
            <a:prstGeom prst="rect">
              <a:avLst/>
            </a:prstGeom>
            <a:solidFill>
              <a:srgbClr val="00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97" name="Freeform 80">
              <a:extLst>
                <a:ext uri="{FF2B5EF4-FFF2-40B4-BE49-F238E27FC236}">
                  <a16:creationId xmlns:a16="http://schemas.microsoft.com/office/drawing/2014/main" id="{FBBC78A9-CE38-43E8-8619-9AAFD7308BBD}"/>
                </a:ext>
              </a:extLst>
            </p:cNvPr>
            <p:cNvSpPr>
              <a:spLocks/>
            </p:cNvSpPr>
            <p:nvPr/>
          </p:nvSpPr>
          <p:spPr bwMode="auto">
            <a:xfrm>
              <a:off x="2299" y="-10108"/>
              <a:ext cx="0" cy="1452"/>
            </a:xfrm>
            <a:custGeom>
              <a:avLst/>
              <a:gdLst>
                <a:gd name="T0" fmla="*/ 1451 h 1452"/>
                <a:gd name="T1" fmla="*/ 0 h 1452"/>
              </a:gdLst>
              <a:ahLst/>
              <a:cxnLst>
                <a:cxn ang="0">
                  <a:pos x="0" y="T0"/>
                </a:cxn>
                <a:cxn ang="0">
                  <a:pos x="0" y="T1"/>
                </a:cxn>
              </a:cxnLst>
              <a:rect l="0" t="0" r="r" b="b"/>
              <a:pathLst>
                <a:path h="1452">
                  <a:moveTo>
                    <a:pt x="0" y="1451"/>
                  </a:moveTo>
                  <a:lnTo>
                    <a:pt x="0" y="0"/>
                  </a:lnTo>
                </a:path>
              </a:pathLst>
            </a:custGeom>
            <a:noFill/>
            <a:ln w="179070">
              <a:solidFill>
                <a:srgbClr val="FB00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8" name="Freeform 81">
              <a:extLst>
                <a:ext uri="{FF2B5EF4-FFF2-40B4-BE49-F238E27FC236}">
                  <a16:creationId xmlns:a16="http://schemas.microsoft.com/office/drawing/2014/main" id="{C21D956A-592F-4633-94CE-D1F83E2681B6}"/>
                </a:ext>
              </a:extLst>
            </p:cNvPr>
            <p:cNvSpPr>
              <a:spLocks/>
            </p:cNvSpPr>
            <p:nvPr/>
          </p:nvSpPr>
          <p:spPr bwMode="auto">
            <a:xfrm>
              <a:off x="10501" y="-1355"/>
              <a:ext cx="0" cy="1278"/>
            </a:xfrm>
            <a:custGeom>
              <a:avLst/>
              <a:gdLst>
                <a:gd name="T0" fmla="*/ 1277 h 1278"/>
                <a:gd name="T1" fmla="*/ 0 h 1278"/>
              </a:gdLst>
              <a:ahLst/>
              <a:cxnLst>
                <a:cxn ang="0">
                  <a:pos x="0" y="T0"/>
                </a:cxn>
                <a:cxn ang="0">
                  <a:pos x="0" y="T1"/>
                </a:cxn>
              </a:cxnLst>
              <a:rect l="0" t="0" r="r" b="b"/>
              <a:pathLst>
                <a:path h="1278">
                  <a:moveTo>
                    <a:pt x="0" y="1277"/>
                  </a:moveTo>
                  <a:lnTo>
                    <a:pt x="0" y="0"/>
                  </a:lnTo>
                </a:path>
              </a:pathLst>
            </a:custGeom>
            <a:noFill/>
            <a:ln w="179070">
              <a:solidFill>
                <a:srgbClr val="FB001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9" name="Rectangle 82">
              <a:extLst>
                <a:ext uri="{FF2B5EF4-FFF2-40B4-BE49-F238E27FC236}">
                  <a16:creationId xmlns:a16="http://schemas.microsoft.com/office/drawing/2014/main" id="{088EE5DC-6312-4984-897B-3900733BACEF}"/>
                </a:ext>
              </a:extLst>
            </p:cNvPr>
            <p:cNvSpPr>
              <a:spLocks/>
            </p:cNvSpPr>
            <p:nvPr/>
          </p:nvSpPr>
          <p:spPr bwMode="auto">
            <a:xfrm>
              <a:off x="8709" y="-8377"/>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0" name="Rectangle 83">
              <a:extLst>
                <a:ext uri="{FF2B5EF4-FFF2-40B4-BE49-F238E27FC236}">
                  <a16:creationId xmlns:a16="http://schemas.microsoft.com/office/drawing/2014/main" id="{6F67B5A3-4E00-495E-A0AB-CC32D3DCA22F}"/>
                </a:ext>
              </a:extLst>
            </p:cNvPr>
            <p:cNvSpPr>
              <a:spLocks/>
            </p:cNvSpPr>
            <p:nvPr/>
          </p:nvSpPr>
          <p:spPr bwMode="auto">
            <a:xfrm>
              <a:off x="8439" y="-8377"/>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1" name="Rectangle 84">
              <a:extLst>
                <a:ext uri="{FF2B5EF4-FFF2-40B4-BE49-F238E27FC236}">
                  <a16:creationId xmlns:a16="http://schemas.microsoft.com/office/drawing/2014/main" id="{3FE04464-6708-4B10-93CD-DCBFB29BD5B4}"/>
                </a:ext>
              </a:extLst>
            </p:cNvPr>
            <p:cNvSpPr>
              <a:spLocks/>
            </p:cNvSpPr>
            <p:nvPr/>
          </p:nvSpPr>
          <p:spPr bwMode="auto">
            <a:xfrm>
              <a:off x="8584" y="-8377"/>
              <a:ext cx="26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2" name="Freeform 85">
              <a:extLst>
                <a:ext uri="{FF2B5EF4-FFF2-40B4-BE49-F238E27FC236}">
                  <a16:creationId xmlns:a16="http://schemas.microsoft.com/office/drawing/2014/main" id="{CFBE2832-C331-4078-A330-6E863DF8E4CF}"/>
                </a:ext>
              </a:extLst>
            </p:cNvPr>
            <p:cNvSpPr>
              <a:spLocks/>
            </p:cNvSpPr>
            <p:nvPr/>
          </p:nvSpPr>
          <p:spPr bwMode="auto">
            <a:xfrm>
              <a:off x="8577" y="-7727"/>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3" name="Freeform 86">
              <a:extLst>
                <a:ext uri="{FF2B5EF4-FFF2-40B4-BE49-F238E27FC236}">
                  <a16:creationId xmlns:a16="http://schemas.microsoft.com/office/drawing/2014/main" id="{A8C8929A-AE3F-4A4E-805E-A52899302ABB}"/>
                </a:ext>
              </a:extLst>
            </p:cNvPr>
            <p:cNvSpPr>
              <a:spLocks/>
            </p:cNvSpPr>
            <p:nvPr/>
          </p:nvSpPr>
          <p:spPr bwMode="auto">
            <a:xfrm>
              <a:off x="8577" y="-8060"/>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4" name="Freeform 87">
              <a:extLst>
                <a:ext uri="{FF2B5EF4-FFF2-40B4-BE49-F238E27FC236}">
                  <a16:creationId xmlns:a16="http://schemas.microsoft.com/office/drawing/2014/main" id="{F2688EEE-62F9-418D-A879-9BB4635A185E}"/>
                </a:ext>
              </a:extLst>
            </p:cNvPr>
            <p:cNvSpPr>
              <a:spLocks/>
            </p:cNvSpPr>
            <p:nvPr/>
          </p:nvSpPr>
          <p:spPr bwMode="auto">
            <a:xfrm>
              <a:off x="3993" y="-2748"/>
              <a:ext cx="980" cy="0"/>
            </a:xfrm>
            <a:custGeom>
              <a:avLst/>
              <a:gdLst>
                <a:gd name="T0" fmla="*/ 0 w 980"/>
                <a:gd name="T1" fmla="*/ 980 w 980"/>
              </a:gdLst>
              <a:ahLst/>
              <a:cxnLst>
                <a:cxn ang="0">
                  <a:pos x="T0" y="0"/>
                </a:cxn>
                <a:cxn ang="0">
                  <a:pos x="T1" y="0"/>
                </a:cxn>
              </a:cxnLst>
              <a:rect l="0" t="0" r="r" b="b"/>
              <a:pathLst>
                <a:path w="980">
                  <a:moveTo>
                    <a:pt x="0" y="0"/>
                  </a:moveTo>
                  <a:lnTo>
                    <a:pt x="980" y="0"/>
                  </a:lnTo>
                </a:path>
              </a:pathLst>
            </a:custGeom>
            <a:noFill/>
            <a:ln w="177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5" name="Rectangle 88">
              <a:extLst>
                <a:ext uri="{FF2B5EF4-FFF2-40B4-BE49-F238E27FC236}">
                  <a16:creationId xmlns:a16="http://schemas.microsoft.com/office/drawing/2014/main" id="{3F8C4928-8525-45C5-B400-FBBEA4B6E2E5}"/>
                </a:ext>
              </a:extLst>
            </p:cNvPr>
            <p:cNvSpPr>
              <a:spLocks/>
            </p:cNvSpPr>
            <p:nvPr/>
          </p:nvSpPr>
          <p:spPr bwMode="auto">
            <a:xfrm>
              <a:off x="3993" y="-2618"/>
              <a:ext cx="980" cy="2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6" name="Rectangle 89">
              <a:extLst>
                <a:ext uri="{FF2B5EF4-FFF2-40B4-BE49-F238E27FC236}">
                  <a16:creationId xmlns:a16="http://schemas.microsoft.com/office/drawing/2014/main" id="{151D4012-5A86-47F5-9E59-F6D8FF322CBE}"/>
                </a:ext>
              </a:extLst>
            </p:cNvPr>
            <p:cNvSpPr>
              <a:spLocks/>
            </p:cNvSpPr>
            <p:nvPr/>
          </p:nvSpPr>
          <p:spPr bwMode="auto">
            <a:xfrm>
              <a:off x="3993" y="-2743"/>
              <a:ext cx="9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07" name="Freeform 90">
              <a:extLst>
                <a:ext uri="{FF2B5EF4-FFF2-40B4-BE49-F238E27FC236}">
                  <a16:creationId xmlns:a16="http://schemas.microsoft.com/office/drawing/2014/main" id="{67782A45-75F6-4464-BAD5-1B17B147E64D}"/>
                </a:ext>
              </a:extLst>
            </p:cNvPr>
            <p:cNvSpPr>
              <a:spLocks/>
            </p:cNvSpPr>
            <p:nvPr/>
          </p:nvSpPr>
          <p:spPr bwMode="auto">
            <a:xfrm>
              <a:off x="4323" y="-2750"/>
              <a:ext cx="0" cy="270"/>
            </a:xfrm>
            <a:custGeom>
              <a:avLst/>
              <a:gdLst>
                <a:gd name="T0" fmla="*/ 270 h 270"/>
                <a:gd name="T1" fmla="*/ 0 h 270"/>
              </a:gdLst>
              <a:ahLst/>
              <a:cxnLst>
                <a:cxn ang="0">
                  <a:pos x="0" y="T0"/>
                </a:cxn>
                <a:cxn ang="0">
                  <a:pos x="0" y="T1"/>
                </a:cxn>
              </a:cxnLst>
              <a:rect l="0" t="0" r="r" b="b"/>
              <a:pathLst>
                <a:path h="270">
                  <a:moveTo>
                    <a:pt x="0" y="27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8" name="Freeform 91">
              <a:extLst>
                <a:ext uri="{FF2B5EF4-FFF2-40B4-BE49-F238E27FC236}">
                  <a16:creationId xmlns:a16="http://schemas.microsoft.com/office/drawing/2014/main" id="{66476CB9-25C6-4026-A7BA-FD783DF4B9C0}"/>
                </a:ext>
              </a:extLst>
            </p:cNvPr>
            <p:cNvSpPr>
              <a:spLocks/>
            </p:cNvSpPr>
            <p:nvPr/>
          </p:nvSpPr>
          <p:spPr bwMode="auto">
            <a:xfrm>
              <a:off x="4656" y="-2750"/>
              <a:ext cx="0" cy="270"/>
            </a:xfrm>
            <a:custGeom>
              <a:avLst/>
              <a:gdLst>
                <a:gd name="T0" fmla="*/ 270 h 270"/>
                <a:gd name="T1" fmla="*/ 0 h 270"/>
              </a:gdLst>
              <a:ahLst/>
              <a:cxnLst>
                <a:cxn ang="0">
                  <a:pos x="0" y="T0"/>
                </a:cxn>
                <a:cxn ang="0">
                  <a:pos x="0" y="T1"/>
                </a:cxn>
              </a:cxnLst>
              <a:rect l="0" t="0" r="r" b="b"/>
              <a:pathLst>
                <a:path h="270">
                  <a:moveTo>
                    <a:pt x="0" y="27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9" name="Rectangle 92">
              <a:extLst>
                <a:ext uri="{FF2B5EF4-FFF2-40B4-BE49-F238E27FC236}">
                  <a16:creationId xmlns:a16="http://schemas.microsoft.com/office/drawing/2014/main" id="{DCEFCC57-5999-45BF-A448-E300200DD9F6}"/>
                </a:ext>
              </a:extLst>
            </p:cNvPr>
            <p:cNvSpPr>
              <a:spLocks/>
            </p:cNvSpPr>
            <p:nvPr/>
          </p:nvSpPr>
          <p:spPr bwMode="auto">
            <a:xfrm>
              <a:off x="10498" y="-4392"/>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0" name="Rectangle 93">
              <a:extLst>
                <a:ext uri="{FF2B5EF4-FFF2-40B4-BE49-F238E27FC236}">
                  <a16:creationId xmlns:a16="http://schemas.microsoft.com/office/drawing/2014/main" id="{9DE69394-39F4-45BE-9F62-A0A36279F218}"/>
                </a:ext>
              </a:extLst>
            </p:cNvPr>
            <p:cNvSpPr>
              <a:spLocks/>
            </p:cNvSpPr>
            <p:nvPr/>
          </p:nvSpPr>
          <p:spPr bwMode="auto">
            <a:xfrm>
              <a:off x="10228" y="-4392"/>
              <a:ext cx="280" cy="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1" name="Rectangle 94">
              <a:extLst>
                <a:ext uri="{FF2B5EF4-FFF2-40B4-BE49-F238E27FC236}">
                  <a16:creationId xmlns:a16="http://schemas.microsoft.com/office/drawing/2014/main" id="{36A89B46-9943-4699-AB31-A3FC9AEE065C}"/>
                </a:ext>
              </a:extLst>
            </p:cNvPr>
            <p:cNvSpPr>
              <a:spLocks/>
            </p:cNvSpPr>
            <p:nvPr/>
          </p:nvSpPr>
          <p:spPr bwMode="auto">
            <a:xfrm>
              <a:off x="10373" y="-4392"/>
              <a:ext cx="26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sp>
          <p:nvSpPr>
            <p:cNvPr id="112" name="Freeform 95">
              <a:extLst>
                <a:ext uri="{FF2B5EF4-FFF2-40B4-BE49-F238E27FC236}">
                  <a16:creationId xmlns:a16="http://schemas.microsoft.com/office/drawing/2014/main" id="{1BB6748F-399F-4C1B-B286-F64FE6F7E298}"/>
                </a:ext>
              </a:extLst>
            </p:cNvPr>
            <p:cNvSpPr>
              <a:spLocks/>
            </p:cNvSpPr>
            <p:nvPr/>
          </p:nvSpPr>
          <p:spPr bwMode="auto">
            <a:xfrm>
              <a:off x="10366" y="-3742"/>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3" name="Freeform 96">
              <a:extLst>
                <a:ext uri="{FF2B5EF4-FFF2-40B4-BE49-F238E27FC236}">
                  <a16:creationId xmlns:a16="http://schemas.microsoft.com/office/drawing/2014/main" id="{7CE7A96D-149F-4018-96D5-87BDC04B59A8}"/>
                </a:ext>
              </a:extLst>
            </p:cNvPr>
            <p:cNvSpPr>
              <a:spLocks/>
            </p:cNvSpPr>
            <p:nvPr/>
          </p:nvSpPr>
          <p:spPr bwMode="auto">
            <a:xfrm>
              <a:off x="10366" y="-4075"/>
              <a:ext cx="270" cy="0"/>
            </a:xfrm>
            <a:custGeom>
              <a:avLst/>
              <a:gdLst>
                <a:gd name="T0" fmla="*/ 270 w 270"/>
                <a:gd name="T1" fmla="*/ 0 w 270"/>
              </a:gdLst>
              <a:ahLst/>
              <a:cxnLst>
                <a:cxn ang="0">
                  <a:pos x="T0" y="0"/>
                </a:cxn>
                <a:cxn ang="0">
                  <a:pos x="T1" y="0"/>
                </a:cxn>
              </a:cxnLst>
              <a:rect l="0" t="0" r="r" b="b"/>
              <a:pathLst>
                <a:path w="270">
                  <a:moveTo>
                    <a:pt x="270" y="0"/>
                  </a:moveTo>
                  <a:lnTo>
                    <a:pt x="0" y="0"/>
                  </a:lnTo>
                </a:path>
              </a:pathLst>
            </a:custGeom>
            <a:noFill/>
            <a:ln w="1196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grpSp>
      <p:pic>
        <p:nvPicPr>
          <p:cNvPr id="117" name="Slika 116">
            <a:extLst>
              <a:ext uri="{FF2B5EF4-FFF2-40B4-BE49-F238E27FC236}">
                <a16:creationId xmlns:a16="http://schemas.microsoft.com/office/drawing/2014/main" id="{23A460A4-5675-40B0-9EA0-DF778FABE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54" y="5194783"/>
            <a:ext cx="4046220" cy="1371600"/>
          </a:xfrm>
          <a:prstGeom prst="rect">
            <a:avLst/>
          </a:prstGeom>
        </p:spPr>
      </p:pic>
    </p:spTree>
    <p:extLst>
      <p:ext uri="{BB962C8B-B14F-4D97-AF65-F5344CB8AC3E}">
        <p14:creationId xmlns:p14="http://schemas.microsoft.com/office/powerpoint/2010/main" val="246560489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1177258"/>
            <a:ext cx="6264350" cy="714065"/>
          </a:xfrm>
        </p:spPr>
        <p:txBody>
          <a:bodyPr>
            <a:normAutofit/>
          </a:bodyPr>
          <a:lstStyle/>
          <a:p>
            <a:r>
              <a:rPr lang="hr-HR" sz="2800" dirty="0" err="1">
                <a:cs typeface="Arial" panose="020B0604020202020204" pitchFamily="34" charset="0"/>
              </a:rPr>
              <a:t>What</a:t>
            </a:r>
            <a:r>
              <a:rPr lang="hr-HR" sz="2800" dirty="0">
                <a:cs typeface="Arial" panose="020B0604020202020204" pitchFamily="34" charset="0"/>
              </a:rPr>
              <a:t> </a:t>
            </a:r>
            <a:r>
              <a:rPr lang="hr-HR" sz="2800" dirty="0" err="1">
                <a:cs typeface="Arial" panose="020B0604020202020204" pitchFamily="34" charset="0"/>
              </a:rPr>
              <a:t>is</a:t>
            </a:r>
            <a:r>
              <a:rPr lang="hr-HR" sz="2800" dirty="0">
                <a:cs typeface="Arial" panose="020B0604020202020204" pitchFamily="34" charset="0"/>
              </a:rPr>
              <a:t> ARDUINO</a:t>
            </a:r>
            <a:r>
              <a:rPr lang="hr-HR" sz="2800" dirty="0"/>
              <a:t>?</a:t>
            </a:r>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118447" y="2078892"/>
            <a:ext cx="6265588" cy="3976855"/>
          </a:xfrm>
        </p:spPr>
        <p:txBody>
          <a:bodyPr>
            <a:normAutofit fontScale="55000" lnSpcReduction="20000"/>
          </a:bodyPr>
          <a:lstStyle/>
          <a:p>
            <a:pPr>
              <a:lnSpc>
                <a:spcPct val="150000"/>
              </a:lnSpc>
            </a:pPr>
            <a:r>
              <a:rPr lang="en-US" sz="3200" dirty="0">
                <a:solidFill>
                  <a:srgbClr val="000000"/>
                </a:solidFill>
                <a:cs typeface="Arial" panose="020B0604020202020204" pitchFamily="34" charset="0"/>
              </a:rPr>
              <a:t>open-source electronics platform based on easy-to-use hardware and software. </a:t>
            </a:r>
            <a:endParaRPr lang="hr-HR" sz="3200" dirty="0">
              <a:solidFill>
                <a:srgbClr val="000000"/>
              </a:solidFill>
              <a:cs typeface="Arial" panose="020B0604020202020204" pitchFamily="34" charset="0"/>
            </a:endParaRPr>
          </a:p>
          <a:p>
            <a:pPr>
              <a:lnSpc>
                <a:spcPct val="150000"/>
              </a:lnSpc>
            </a:pPr>
            <a:r>
              <a:rPr lang="en-US" sz="3200" dirty="0">
                <a:cs typeface="Arial" panose="020B0604020202020204" pitchFamily="34" charset="0"/>
              </a:rPr>
              <a:t>Arduino boards </a:t>
            </a:r>
            <a:r>
              <a:rPr lang="en-US" sz="3200" dirty="0">
                <a:solidFill>
                  <a:srgbClr val="000000"/>
                </a:solidFill>
                <a:cs typeface="Arial" panose="020B0604020202020204" pitchFamily="34" charset="0"/>
              </a:rPr>
              <a:t>are able to read inputs - light on a sensor, a finger on a button, or a Twitter message - and turn it into an output - activating a motor, turning on an LED, publishing something online. </a:t>
            </a:r>
            <a:endParaRPr lang="hr-HR" sz="3200" dirty="0">
              <a:solidFill>
                <a:srgbClr val="000000"/>
              </a:solidFill>
              <a:cs typeface="Arial" panose="020B0604020202020204" pitchFamily="34" charset="0"/>
            </a:endParaRPr>
          </a:p>
          <a:p>
            <a:pPr>
              <a:lnSpc>
                <a:spcPct val="150000"/>
              </a:lnSpc>
            </a:pPr>
            <a:endParaRPr lang="hr-HR" sz="3200" dirty="0">
              <a:solidFill>
                <a:srgbClr val="000000"/>
              </a:solidFill>
              <a:cs typeface="Arial" panose="020B0604020202020204" pitchFamily="34" charset="0"/>
            </a:endParaRPr>
          </a:p>
          <a:p>
            <a:pPr>
              <a:lnSpc>
                <a:spcPct val="150000"/>
              </a:lnSpc>
            </a:pPr>
            <a:r>
              <a:rPr lang="hr-HR" sz="3200" dirty="0">
                <a:cs typeface="Arial" panose="020B0604020202020204" pitchFamily="34" charset="0"/>
                <a:hlinkClick r:id="rId2"/>
              </a:rPr>
              <a:t>https://sourceforge.net/projects/ardublock/files/ardublock-all-20130712.jar/download</a:t>
            </a:r>
            <a:endParaRPr lang="hr-HR" sz="3200" dirty="0">
              <a:solidFill>
                <a:srgbClr val="000000"/>
              </a:solidFill>
              <a:cs typeface="Arial" panose="020B0604020202020204" pitchFamily="34" charset="0"/>
            </a:endParaRPr>
          </a:p>
          <a:p>
            <a:pPr>
              <a:lnSpc>
                <a:spcPct val="150000"/>
              </a:lnSpc>
            </a:pPr>
            <a:endParaRPr lang="hr-HR" dirty="0"/>
          </a:p>
          <a:p>
            <a:pPr marL="0" indent="0">
              <a:buNone/>
            </a:pPr>
            <a:endParaRPr lang="hr-HR" dirty="0"/>
          </a:p>
        </p:txBody>
      </p:sp>
    </p:spTree>
    <p:extLst>
      <p:ext uri="{BB962C8B-B14F-4D97-AF65-F5344CB8AC3E}">
        <p14:creationId xmlns:p14="http://schemas.microsoft.com/office/powerpoint/2010/main" val="78246997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5227543" y="3594100"/>
            <a:ext cx="6264350" cy="1696853"/>
          </a:xfrm>
        </p:spPr>
        <p:txBody>
          <a:bodyPr>
            <a:normAutofit fontScale="70000" lnSpcReduction="20000"/>
          </a:bodyPr>
          <a:lstStyle/>
          <a:p>
            <a:r>
              <a:rPr lang="en-US" sz="2800" dirty="0">
                <a:latin typeface="Arial" panose="020B0604020202020204" pitchFamily="34" charset="0"/>
                <a:cs typeface="Arial" panose="020B0604020202020204" pitchFamily="34" charset="0"/>
              </a:rPr>
              <a:t>INSTALLATION OF ARDUBLOCK TOOL FOR GRAPHIC</a:t>
            </a:r>
            <a:r>
              <a:rPr lang="hr-H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PROGRAMMING</a:t>
            </a:r>
            <a:r>
              <a:rPr lang="hr-HR" sz="2800" dirty="0">
                <a:latin typeface="Arial" panose="020B0604020202020204" pitchFamily="34" charset="0"/>
                <a:cs typeface="Arial" panose="020B0604020202020204" pitchFamily="34" charset="0"/>
                <a:hlinkClick r:id="rId2"/>
              </a:rPr>
              <a:t>https://sourceforge.net/projects/ardublock/files/ardublock-all-20130712.jar/download</a:t>
            </a:r>
            <a:endParaRPr lang="hr-HR" sz="2800" dirty="0">
              <a:latin typeface="Arial" panose="020B0604020202020204" pitchFamily="34" charset="0"/>
              <a:cs typeface="Arial" panose="020B0604020202020204" pitchFamily="34" charset="0"/>
            </a:endParaRPr>
          </a:p>
          <a:p>
            <a:endParaRPr lang="hr-HR" sz="2800" dirty="0"/>
          </a:p>
          <a:p>
            <a:pPr marL="0" indent="0">
              <a:buNone/>
            </a:pP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298200" y="1289538"/>
            <a:ext cx="6265588" cy="2140526"/>
          </a:xfrm>
        </p:spPr>
        <p:txBody>
          <a:bodyPr>
            <a:normAutofit fontScale="55000" lnSpcReduction="20000"/>
          </a:bodyPr>
          <a:lstStyle/>
          <a:p>
            <a:r>
              <a:rPr lang="hr-HR" sz="2900" dirty="0">
                <a:latin typeface="Arial" panose="020B0604020202020204" pitchFamily="34" charset="0"/>
                <a:cs typeface="Arial" panose="020B0604020202020204" pitchFamily="34" charset="0"/>
              </a:rPr>
              <a:t>INSTALLATION  ARDUINO SET</a:t>
            </a:r>
          </a:p>
          <a:p>
            <a:r>
              <a:rPr lang="hr-HR" sz="2900" dirty="0" err="1">
                <a:latin typeface="Arial" panose="020B0604020202020204" pitchFamily="34" charset="0"/>
                <a:cs typeface="Arial" panose="020B0604020202020204" pitchFamily="34" charset="0"/>
              </a:rPr>
              <a:t>Arduino</a:t>
            </a:r>
            <a:r>
              <a:rPr lang="hr-HR" sz="2900" dirty="0">
                <a:latin typeface="Arial" panose="020B0604020202020204" pitchFamily="34" charset="0"/>
                <a:cs typeface="Arial" panose="020B0604020202020204" pitchFamily="34" charset="0"/>
              </a:rPr>
              <a:t> 1.8.9</a:t>
            </a:r>
          </a:p>
          <a:p>
            <a:r>
              <a:rPr lang="hr-HR" sz="2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https://www.arduino.cc/en/Main/Software</a:t>
            </a:r>
            <a:endParaRPr lang="hr-HR" sz="2900" dirty="0">
              <a:latin typeface="Arial" panose="020B0604020202020204" pitchFamily="34" charset="0"/>
              <a:cs typeface="Arial" panose="020B0604020202020204" pitchFamily="34" charset="0"/>
            </a:endParaRPr>
          </a:p>
          <a:p>
            <a:r>
              <a:rPr lang="sr-Latn-RS" altLang="sr-Latn-RS" sz="2900" dirty="0" err="1">
                <a:latin typeface="Arial" panose="020B0604020202020204" pitchFamily="34" charset="0"/>
                <a:cs typeface="Arial" panose="020B0604020202020204" pitchFamily="34" charset="0"/>
              </a:rPr>
              <a:t>Drivers</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can</a:t>
            </a:r>
            <a:r>
              <a:rPr lang="sr-Latn-RS" altLang="sr-Latn-RS" sz="2900" dirty="0">
                <a:latin typeface="Arial" panose="020B0604020202020204" pitchFamily="34" charset="0"/>
                <a:cs typeface="Arial" panose="020B0604020202020204" pitchFamily="34" charset="0"/>
              </a:rPr>
              <a:t> be </a:t>
            </a:r>
            <a:r>
              <a:rPr lang="sr-Latn-RS" altLang="sr-Latn-RS" sz="2900" dirty="0" err="1">
                <a:latin typeface="Arial" panose="020B0604020202020204" pitchFamily="34" charset="0"/>
                <a:cs typeface="Arial" panose="020B0604020202020204" pitchFamily="34" charset="0"/>
              </a:rPr>
              <a:t>downloaded</a:t>
            </a:r>
            <a:r>
              <a:rPr lang="sr-Latn-RS" altLang="sr-Latn-RS" sz="2900" dirty="0">
                <a:latin typeface="Arial" panose="020B0604020202020204" pitchFamily="34" charset="0"/>
                <a:cs typeface="Arial" panose="020B0604020202020204" pitchFamily="34" charset="0"/>
              </a:rPr>
              <a:t> from </a:t>
            </a:r>
            <a:r>
              <a:rPr lang="sr-Latn-RS" altLang="sr-Latn-RS" sz="2900" dirty="0" err="1">
                <a:latin typeface="Arial" panose="020B0604020202020204" pitchFamily="34" charset="0"/>
                <a:cs typeface="Arial" panose="020B0604020202020204" pitchFamily="34" charset="0"/>
              </a:rPr>
              <a:t>the</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following</a:t>
            </a:r>
            <a:r>
              <a:rPr lang="sr-Latn-RS" altLang="sr-Latn-RS" sz="2900" dirty="0">
                <a:latin typeface="Arial" panose="020B0604020202020204" pitchFamily="34" charset="0"/>
                <a:cs typeface="Arial" panose="020B0604020202020204" pitchFamily="34" charset="0"/>
              </a:rPr>
              <a:t> </a:t>
            </a:r>
            <a:r>
              <a:rPr lang="sr-Latn-RS" altLang="sr-Latn-RS" sz="2900" dirty="0" err="1">
                <a:latin typeface="Arial" panose="020B0604020202020204" pitchFamily="34" charset="0"/>
                <a:cs typeface="Arial" panose="020B0604020202020204" pitchFamily="34" charset="0"/>
              </a:rPr>
              <a:t>pages</a:t>
            </a:r>
            <a:r>
              <a:rPr lang="sr-Latn-RS" altLang="sr-Latn-RS" sz="2900" dirty="0">
                <a:latin typeface="Arial" panose="020B0604020202020204" pitchFamily="34" charset="0"/>
                <a:cs typeface="Arial" panose="020B0604020202020204" pitchFamily="34" charset="0"/>
              </a:rPr>
              <a:t>: </a:t>
            </a:r>
            <a:endParaRPr lang="hr-HR" sz="2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endParaRPr>
          </a:p>
          <a:p>
            <a:r>
              <a:rPr lang="hr-HR" sz="2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http://www.ftdichip.com/Drivers/CDM/CDM%202.08.24%20WHQL%20Certified.zip</a:t>
            </a:r>
            <a:endParaRPr lang="hr-HR" sz="2900" dirty="0">
              <a:latin typeface="Arial" panose="020B0604020202020204" pitchFamily="34" charset="0"/>
              <a:cs typeface="Arial" panose="020B0604020202020204" pitchFamily="34" charset="0"/>
            </a:endParaRPr>
          </a:p>
          <a:p>
            <a:endParaRPr lang="hr-HR" dirty="0"/>
          </a:p>
        </p:txBody>
      </p:sp>
    </p:spTree>
    <p:extLst>
      <p:ext uri="{BB962C8B-B14F-4D97-AF65-F5344CB8AC3E}">
        <p14:creationId xmlns:p14="http://schemas.microsoft.com/office/powerpoint/2010/main" val="278444880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sz="2800" b="1" dirty="0">
                <a:latin typeface="Calibri" panose="020F0502020204030204" pitchFamily="34" charset="0"/>
                <a:ea typeface="Calibri" panose="020F0502020204030204" pitchFamily="34" charset="0"/>
                <a:cs typeface="Times New Roman" panose="02020603050405020304" pitchFamily="18" charset="0"/>
              </a:rPr>
              <a:t>TASK 1. CONNECTION OF ONE DIODE</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lstStyle/>
          <a:p>
            <a:r>
              <a:rPr lang="en-US" dirty="0">
                <a:cs typeface="Arial" panose="020B0604020202020204" pitchFamily="34" charset="0"/>
              </a:rPr>
              <a:t>Connecting one light bulb that will light up alternately</a:t>
            </a:r>
            <a:endParaRPr lang="hr-HR" dirty="0">
              <a:cs typeface="Arial" panose="020B0604020202020204" pitchFamily="34" charset="0"/>
            </a:endParaRPr>
          </a:p>
          <a:p>
            <a:pPr marL="0" indent="0">
              <a:buNone/>
            </a:pPr>
            <a:endParaRPr lang="hr-HR" dirty="0">
              <a:latin typeface="Arial" panose="020B0604020202020204" pitchFamily="34" charset="0"/>
              <a:cs typeface="Arial" panose="020B0604020202020204" pitchFamily="34" charset="0"/>
            </a:endParaRPr>
          </a:p>
          <a:p>
            <a:pPr marL="0" indent="0">
              <a:buNone/>
            </a:pPr>
            <a:endParaRPr lang="hr-HR" b="1" dirty="0"/>
          </a:p>
        </p:txBody>
      </p:sp>
      <p:pic>
        <p:nvPicPr>
          <p:cNvPr id="5" name="Slika 4">
            <a:extLst>
              <a:ext uri="{FF2B5EF4-FFF2-40B4-BE49-F238E27FC236}">
                <a16:creationId xmlns:a16="http://schemas.microsoft.com/office/drawing/2014/main" id="{69877E7A-01C1-42DE-9AB5-FBA15D91AA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92" t="13820" r="17676" b="4456"/>
          <a:stretch/>
        </p:blipFill>
        <p:spPr>
          <a:xfrm rot="16200000">
            <a:off x="6141059" y="1124870"/>
            <a:ext cx="3248967" cy="4840899"/>
          </a:xfrm>
          <a:prstGeom prst="rect">
            <a:avLst/>
          </a:prstGeom>
        </p:spPr>
      </p:pic>
      <p:pic>
        <p:nvPicPr>
          <p:cNvPr id="6" name="Slika 5">
            <a:extLst>
              <a:ext uri="{FF2B5EF4-FFF2-40B4-BE49-F238E27FC236}">
                <a16:creationId xmlns:a16="http://schemas.microsoft.com/office/drawing/2014/main" id="{F60A2EBE-1A2C-42E4-B872-EBC2EFE225F7}"/>
              </a:ext>
            </a:extLst>
          </p:cNvPr>
          <p:cNvPicPr>
            <a:picLocks noChangeAspect="1"/>
          </p:cNvPicPr>
          <p:nvPr/>
        </p:nvPicPr>
        <p:blipFill rotWithShape="1">
          <a:blip r:embed="rId3"/>
          <a:srcRect l="26916" t="20823" r="35892" b="35531"/>
          <a:stretch/>
        </p:blipFill>
        <p:spPr>
          <a:xfrm>
            <a:off x="8802867" y="4321196"/>
            <a:ext cx="3389133" cy="2366621"/>
          </a:xfrm>
          <a:prstGeom prst="rect">
            <a:avLst/>
          </a:prstGeom>
        </p:spPr>
      </p:pic>
    </p:spTree>
    <p:extLst>
      <p:ext uri="{BB962C8B-B14F-4D97-AF65-F5344CB8AC3E}">
        <p14:creationId xmlns:p14="http://schemas.microsoft.com/office/powerpoint/2010/main" val="26245121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a:extLst>
              <a:ext uri="{FF2B5EF4-FFF2-40B4-BE49-F238E27FC236}">
                <a16:creationId xmlns:a16="http://schemas.microsoft.com/office/drawing/2014/main" id="{040F95C6-D0E2-4D35-B7F7-CBF6AD3E160C}"/>
              </a:ext>
            </a:extLst>
          </p:cNvPr>
          <p:cNvSpPr>
            <a:spLocks noGrp="1"/>
          </p:cNvSpPr>
          <p:nvPr>
            <p:ph sz="half" idx="2"/>
          </p:nvPr>
        </p:nvSpPr>
        <p:spPr>
          <a:xfrm>
            <a:off x="280404" y="592536"/>
            <a:ext cx="6264350" cy="760957"/>
          </a:xfrm>
        </p:spPr>
        <p:txBody>
          <a:bodyPr>
            <a:normAutofit/>
          </a:bodyPr>
          <a:lstStyle/>
          <a:p>
            <a:r>
              <a:rPr lang="hr-HR" sz="2800" b="1" dirty="0">
                <a:latin typeface="Calibri" panose="020F0502020204030204" pitchFamily="34" charset="0"/>
                <a:ea typeface="Calibri" panose="020F0502020204030204" pitchFamily="34" charset="0"/>
                <a:cs typeface="Times New Roman" panose="02020603050405020304" pitchFamily="18" charset="0"/>
              </a:rPr>
              <a:t>TASK 1. CONNECTION OF ONE DIODE</a:t>
            </a:r>
            <a:endParaRPr lang="hr-HR" sz="2800" dirty="0"/>
          </a:p>
        </p:txBody>
      </p:sp>
      <p:sp>
        <p:nvSpPr>
          <p:cNvPr id="10" name="Rezervirano mjesto teksta 7">
            <a:extLst>
              <a:ext uri="{FF2B5EF4-FFF2-40B4-BE49-F238E27FC236}">
                <a16:creationId xmlns:a16="http://schemas.microsoft.com/office/drawing/2014/main" id="{800B9F11-D020-4346-81F5-CDE4B1ECCDF9}"/>
              </a:ext>
            </a:extLst>
          </p:cNvPr>
          <p:cNvSpPr>
            <a:spLocks noGrp="1"/>
          </p:cNvSpPr>
          <p:nvPr>
            <p:ph type="title"/>
          </p:nvPr>
        </p:nvSpPr>
        <p:spPr>
          <a:xfrm>
            <a:off x="889000" y="2363788"/>
            <a:ext cx="3500438" cy="2460625"/>
          </a:xfrm>
        </p:spPr>
        <p:txBody>
          <a:bodyPr/>
          <a:lstStyle/>
          <a:p>
            <a:r>
              <a:rPr lang="hr-HR" dirty="0"/>
              <a:t>Workshop - </a:t>
            </a:r>
            <a:r>
              <a:rPr lang="hr-HR" dirty="0" err="1"/>
              <a:t>working</a:t>
            </a:r>
            <a:r>
              <a:rPr lang="hr-HR" dirty="0"/>
              <a:t> </a:t>
            </a:r>
            <a:r>
              <a:rPr lang="hr-HR" dirty="0" err="1"/>
              <a:t>with</a:t>
            </a:r>
            <a:r>
              <a:rPr lang="hr-HR" dirty="0"/>
              <a:t> </a:t>
            </a:r>
            <a:r>
              <a:rPr lang="hr-HR" dirty="0" err="1"/>
              <a:t>Arduino</a:t>
            </a:r>
            <a:r>
              <a:rPr lang="hr-HR" dirty="0"/>
              <a:t> </a:t>
            </a:r>
            <a:r>
              <a:rPr lang="hr-HR" dirty="0" err="1"/>
              <a:t>boards</a:t>
            </a:r>
            <a:endParaRPr lang="hr-HR" dirty="0"/>
          </a:p>
        </p:txBody>
      </p:sp>
      <p:sp>
        <p:nvSpPr>
          <p:cNvPr id="4" name="Rezervirano mjesto sadržaja 3">
            <a:extLst>
              <a:ext uri="{FF2B5EF4-FFF2-40B4-BE49-F238E27FC236}">
                <a16:creationId xmlns:a16="http://schemas.microsoft.com/office/drawing/2014/main" id="{D20DAAF0-2B6E-4BFA-B08A-F11CBDBCFAB6}"/>
              </a:ext>
            </a:extLst>
          </p:cNvPr>
          <p:cNvSpPr>
            <a:spLocks noGrp="1"/>
          </p:cNvSpPr>
          <p:nvPr>
            <p:ph sz="quarter" idx="4"/>
          </p:nvPr>
        </p:nvSpPr>
        <p:spPr>
          <a:xfrm>
            <a:off x="5345093" y="1353493"/>
            <a:ext cx="6265588" cy="760957"/>
          </a:xfrm>
        </p:spPr>
        <p:txBody>
          <a:bodyPr/>
          <a:lstStyle/>
          <a:p>
            <a:pPr marL="0" indent="0">
              <a:buNone/>
            </a:pPr>
            <a:endParaRPr lang="hr-HR" dirty="0"/>
          </a:p>
          <a:p>
            <a:pPr marL="0" indent="0">
              <a:buNone/>
            </a:pPr>
            <a:endParaRPr lang="hr-HR" b="1" dirty="0"/>
          </a:p>
        </p:txBody>
      </p:sp>
      <p:pic>
        <p:nvPicPr>
          <p:cNvPr id="8" name="Rezervirano mjesto sadržaja 3">
            <a:extLst>
              <a:ext uri="{FF2B5EF4-FFF2-40B4-BE49-F238E27FC236}">
                <a16:creationId xmlns:a16="http://schemas.microsoft.com/office/drawing/2014/main" id="{1CC79298-5881-4520-AD92-03114E71369A}"/>
              </a:ext>
            </a:extLst>
          </p:cNvPr>
          <p:cNvPicPr>
            <a:picLocks noChangeAspect="1"/>
          </p:cNvPicPr>
          <p:nvPr/>
        </p:nvPicPr>
        <p:blipFill rotWithShape="1">
          <a:blip r:embed="rId2">
            <a:extLst>
              <a:ext uri="{28A0092B-C50C-407E-A947-70E740481C1C}">
                <a14:useLocalDpi xmlns:a14="http://schemas.microsoft.com/office/drawing/2010/main" val="0"/>
              </a:ext>
            </a:extLst>
          </a:blip>
          <a:srcRect l="10487" t="65748" r="35810" b="14226"/>
          <a:stretch/>
        </p:blipFill>
        <p:spPr bwMode="auto">
          <a:xfrm>
            <a:off x="4025497" y="2571183"/>
            <a:ext cx="8078468" cy="326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2984382"/>
      </p:ext>
    </p:extLst>
  </p:cSld>
  <p:clrMapOvr>
    <a:masterClrMapping/>
  </p:clrMapOvr>
  <p:transition spd="med">
    <p:pull/>
  </p:transition>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TM16401371[[fn=Atlas]]</Template>
  <TotalTime>478682</TotalTime>
  <Words>729</Words>
  <Application>Microsoft Office PowerPoint</Application>
  <PresentationFormat>Široki zaslon</PresentationFormat>
  <Paragraphs>69</Paragraphs>
  <Slides>22</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22</vt:i4>
      </vt:variant>
    </vt:vector>
  </HeadingPairs>
  <TitlesOfParts>
    <vt:vector size="30" baseType="lpstr">
      <vt:lpstr>Arial</vt:lpstr>
      <vt:lpstr>Calibri</vt:lpstr>
      <vt:lpstr>Calibri Light</vt:lpstr>
      <vt:lpstr>Monserati</vt:lpstr>
      <vt:lpstr>Rockwell</vt:lpstr>
      <vt:lpstr>Times New Roman</vt:lpstr>
      <vt:lpstr>Wingdings</vt:lpstr>
      <vt:lpstr>Atlas</vt:lpstr>
      <vt:lpstr>European MakerSpace Network</vt:lpstr>
      <vt:lpstr>Workshop - working with ozobots</vt:lpstr>
      <vt:lpstr>Workshop - working with ozobots</vt:lpstr>
      <vt:lpstr>Workshop - working with ozobots</vt:lpstr>
      <vt:lpstr>Workshop - working with ozobots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Arduino boards</vt:lpstr>
      <vt:lpstr>Workshop - working with mBots</vt:lpstr>
      <vt:lpstr>Workshop - working with mBots</vt:lpstr>
      <vt:lpstr>Workshop - working with mBots</vt:lpstr>
      <vt:lpstr>Workshop - working with mBots</vt:lpstr>
      <vt:lpstr>Workshop - working with mBots</vt:lpstr>
      <vt:lpstr>Workshop - working with mBots</vt:lpstr>
      <vt:lpstr>Workshop - working with mBots</vt:lpstr>
      <vt:lpstr>Workshops - Programming through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projekti</dc:title>
  <dc:creator>Windows korisnik</dc:creator>
  <cp:lastModifiedBy>Korisnik</cp:lastModifiedBy>
  <cp:revision>52</cp:revision>
  <dcterms:created xsi:type="dcterms:W3CDTF">2022-03-14T14:04:15Z</dcterms:created>
  <dcterms:modified xsi:type="dcterms:W3CDTF">2023-08-01T18:42:46Z</dcterms:modified>
</cp:coreProperties>
</file>