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263" r:id="rId4"/>
    <p:sldId id="264" r:id="rId5"/>
    <p:sldId id="265" r:id="rId6"/>
    <p:sldId id="267" r:id="rId7"/>
    <p:sldId id="271" r:id="rId8"/>
    <p:sldId id="272" r:id="rId9"/>
    <p:sldId id="273" r:id="rId10"/>
    <p:sldId id="274" r:id="rId11"/>
    <p:sldId id="275" r:id="rId12"/>
    <p:sldId id="280" r:id="rId13"/>
    <p:sldId id="279" r:id="rId14"/>
    <p:sldId id="282" r:id="rId15"/>
    <p:sldId id="281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422C16"/>
    <a:srgbClr val="0C788E"/>
    <a:srgbClr val="025198"/>
    <a:srgbClr val="1C1C1C"/>
    <a:srgbClr val="660066"/>
    <a:srgbClr val="5F5F5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110" d="100"/>
          <a:sy n="110" d="100"/>
        </p:scale>
        <p:origin x="13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5F4F2-2249-4927-ADA1-A13D1AA9B30A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C357E-CEE4-4C27-B2C2-2835A4DDD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2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C4E4F-9259-4325-B727-59FC60C39D4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1064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0A3DC-93B8-45EB-B9B8-D6DE5045386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5604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BDA40-EF17-4C3B-BEC6-6E486C29A0A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3390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1F63F-5993-4440-ABD7-1A9B0F2421C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4194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E9CF6-535A-48C8-A169-9B696F66B7A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3740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44633-6EC6-4820-9619-A07B9719424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8485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DFE56-F359-4E3C-9B22-D678A52995E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2950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B2476-CB97-4F91-8B58-D5AC638B9F9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4148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EBCFB-1A9D-4181-AFA4-CDAFC07E317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022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9D553-9D1B-46DD-8D7D-F92E07CF4AE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8607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42CF6-6704-4BBA-8A16-CDBA4682B16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776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690152-04A7-4A12-8A9A-4CB66A6DF8DC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s-tehnicka-rboskovica-vk.skole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4788024" y="2416235"/>
            <a:ext cx="4533815" cy="2344911"/>
          </a:xfrm>
          <a:noFill/>
          <a:ln/>
        </p:spPr>
        <p:txBody>
          <a:bodyPr anchor="ctr"/>
          <a:lstStyle/>
          <a:p>
            <a:r>
              <a:rPr lang="hr-HR" altLang="en-US" sz="3600" b="1" dirty="0">
                <a:solidFill>
                  <a:srgbClr val="5F5F5F"/>
                </a:solidFill>
              </a:rPr>
              <a:t>Tehnička škola </a:t>
            </a:r>
            <a:br>
              <a:rPr lang="hr-HR" altLang="en-US" sz="3600" b="1" dirty="0">
                <a:solidFill>
                  <a:srgbClr val="5F5F5F"/>
                </a:solidFill>
              </a:rPr>
            </a:br>
            <a:r>
              <a:rPr lang="hr-HR" altLang="en-US" sz="3600" b="1" dirty="0">
                <a:solidFill>
                  <a:srgbClr val="5F5F5F"/>
                </a:solidFill>
              </a:rPr>
              <a:t>Ruđera Boškovića</a:t>
            </a:r>
            <a:br>
              <a:rPr lang="hr-HR" altLang="en-US" sz="3600" b="1" dirty="0">
                <a:solidFill>
                  <a:srgbClr val="5F5F5F"/>
                </a:solidFill>
              </a:rPr>
            </a:br>
            <a:r>
              <a:rPr lang="hr-HR" altLang="en-US" sz="3600" b="1" dirty="0">
                <a:solidFill>
                  <a:srgbClr val="5F5F5F"/>
                </a:solidFill>
              </a:rPr>
              <a:t>Vinkovci</a:t>
            </a:r>
            <a:endParaRPr lang="es-ES" altLang="en-US" sz="3600" b="1" dirty="0">
              <a:solidFill>
                <a:srgbClr val="5F5F5F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1472281" y="1916832"/>
            <a:ext cx="2997374" cy="300906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55" y="2092201"/>
            <a:ext cx="3581804" cy="289902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385"/>
            <a:ext cx="3051299" cy="2952327"/>
          </a:xfrm>
          <a:prstGeom prst="ellipse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0" y="3228243"/>
            <a:ext cx="2952328" cy="3065807"/>
          </a:xfrm>
          <a:prstGeom prst="ellipse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EF3D0DC-A33F-4874-A1ED-C3E373733C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771" y="138703"/>
            <a:ext cx="1314490" cy="183147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9EB31310-901D-413E-A2B5-39BA810288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652" y="5445224"/>
            <a:ext cx="2046348" cy="1368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48712" cy="981075"/>
          </a:xfrm>
        </p:spPr>
        <p:txBody>
          <a:bodyPr/>
          <a:lstStyle/>
          <a:p>
            <a:r>
              <a:rPr lang="hr-HR" altLang="en-US" dirty="0">
                <a:solidFill>
                  <a:schemeClr val="tx1"/>
                </a:solidFill>
              </a:rPr>
              <a:t>Najznačajniji projekti škole (4/9)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58242"/>
            <a:ext cx="8085336" cy="5328592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hr-HR" sz="2400" dirty="0"/>
              <a:t>Projekt IPA Razvoj ljudskih potencijala </a:t>
            </a:r>
            <a:r>
              <a:rPr lang="hr-HR" sz="2400" dirty="0">
                <a:sym typeface="Wingdings" panose="05000000000000000000" pitchFamily="2" charset="2"/>
              </a:rPr>
              <a:t> </a:t>
            </a:r>
          </a:p>
          <a:p>
            <a:pPr marL="0" indent="0">
              <a:buNone/>
            </a:pPr>
            <a:r>
              <a:rPr lang="hr-HR" sz="2400" dirty="0">
                <a:sym typeface="Wingdings" panose="05000000000000000000" pitchFamily="2" charset="2"/>
              </a:rPr>
              <a:t>    </a:t>
            </a:r>
            <a:r>
              <a:rPr lang="hr-HR" sz="2400" dirty="0" err="1"/>
              <a:t>Slavonica</a:t>
            </a:r>
            <a:r>
              <a:rPr lang="hr-HR" sz="2400" dirty="0"/>
              <a:t> </a:t>
            </a:r>
            <a:r>
              <a:rPr lang="hr-HR" sz="2400" dirty="0" err="1"/>
              <a:t>mehatronica</a:t>
            </a:r>
            <a:endParaRPr lang="hr-HR" sz="2400" dirty="0"/>
          </a:p>
          <a:p>
            <a:pPr>
              <a:buBlip>
                <a:blip r:embed="rId2"/>
              </a:buBlip>
            </a:pPr>
            <a:endParaRPr lang="hr-HR" sz="2400" dirty="0"/>
          </a:p>
          <a:p>
            <a:pPr>
              <a:buBlip>
                <a:blip r:embed="rId2"/>
              </a:buBlip>
            </a:pPr>
            <a:endParaRPr lang="hr-HR" altLang="en-US" sz="2400" dirty="0"/>
          </a:p>
          <a:p>
            <a:pPr marL="0" indent="0">
              <a:buNone/>
            </a:pPr>
            <a:endParaRPr lang="hr-HR" altLang="en-US" sz="2400" dirty="0"/>
          </a:p>
        </p:txBody>
      </p:sp>
      <p:sp>
        <p:nvSpPr>
          <p:cNvPr id="2" name="TekstniOkvir 1"/>
          <p:cNvSpPr txBox="1"/>
          <p:nvPr/>
        </p:nvSpPr>
        <p:spPr>
          <a:xfrm>
            <a:off x="683568" y="2564904"/>
            <a:ext cx="597666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hr-HR" sz="2000" dirty="0"/>
              <a:t>Digitalna komunikacijska tehnologija danas sigurno može služiti kao korisna i pametno korištena edukativna platforma za razvoj kvalitetnih školskih programa i kurikuluma</a:t>
            </a:r>
          </a:p>
          <a:p>
            <a:pPr marL="342900" indent="-342900">
              <a:buBlip>
                <a:blip r:embed="rId2"/>
              </a:buBlip>
            </a:pPr>
            <a:endParaRPr lang="hr-HR" sz="2000" dirty="0"/>
          </a:p>
          <a:p>
            <a:pPr marL="342900" indent="-342900">
              <a:buBlip>
                <a:blip r:embed="rId2"/>
              </a:buBlip>
            </a:pPr>
            <a:r>
              <a:rPr lang="hr-HR" sz="2000" dirty="0"/>
              <a:t>Prema tome, naši su strukovni nastavnici sudjelovali na ovom projektu u nizu edukacija u područjima CNC tehnologije, CAD/CAM i robotike kao partner Tehničkoj školi iz Slavonskog Broda</a:t>
            </a:r>
          </a:p>
          <a:p>
            <a:pPr marL="342900" indent="-342900">
              <a:buBlip>
                <a:blip r:embed="rId2"/>
              </a:buBlip>
            </a:pPr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CEA169D-C82B-49D9-8C30-01EF33972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772816"/>
            <a:ext cx="2946032" cy="292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9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48712" cy="981075"/>
          </a:xfrm>
        </p:spPr>
        <p:txBody>
          <a:bodyPr/>
          <a:lstStyle/>
          <a:p>
            <a:r>
              <a:rPr lang="hr-HR" altLang="en-US" dirty="0">
                <a:solidFill>
                  <a:schemeClr val="tx1"/>
                </a:solidFill>
              </a:rPr>
              <a:t>Najznačajniji projekti škole (5/9)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58242"/>
            <a:ext cx="8085336" cy="5328592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hr-HR" sz="2400" dirty="0"/>
              <a:t>Regionalni centar kompetencije (RCK)</a:t>
            </a:r>
          </a:p>
          <a:p>
            <a:pPr marL="0" indent="0">
              <a:buNone/>
            </a:pPr>
            <a:endParaRPr lang="hr-HR" sz="2400" dirty="0"/>
          </a:p>
          <a:p>
            <a:pPr>
              <a:buBlip>
                <a:blip r:embed="rId2"/>
              </a:buBlip>
            </a:pPr>
            <a:endParaRPr lang="hr-HR" altLang="en-US" sz="2400" dirty="0"/>
          </a:p>
          <a:p>
            <a:pPr marL="0" indent="0">
              <a:buNone/>
            </a:pPr>
            <a:endParaRPr lang="hr-HR" altLang="en-US" sz="2400" dirty="0"/>
          </a:p>
        </p:txBody>
      </p:sp>
      <p:sp>
        <p:nvSpPr>
          <p:cNvPr id="2" name="TekstniOkvir 1"/>
          <p:cNvSpPr txBox="1"/>
          <p:nvPr/>
        </p:nvSpPr>
        <p:spPr>
          <a:xfrm>
            <a:off x="755576" y="2132856"/>
            <a:ext cx="7200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hr-HR" sz="2000" dirty="0"/>
              <a:t>Naša škola je u okviru RCK-a za područje elektrotehnike partner elektrotehničkoj i prometnoj školi iz Osijeka u području robotike</a:t>
            </a:r>
          </a:p>
          <a:p>
            <a:pPr marL="342900" indent="-342900">
              <a:buBlip>
                <a:blip r:embed="rId2"/>
              </a:buBlip>
            </a:pPr>
            <a:endParaRPr lang="hr-H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342900" indent="-342900">
              <a:buBlip>
                <a:blip r:embed="rId2"/>
              </a:buBlip>
            </a:pPr>
            <a:r>
              <a:rPr lang="hr-HR" sz="2000" dirty="0"/>
              <a:t>Obzirom na naše iskustvo u području programiranja i manipuliranja robotskim sustavima i na činjenicu da imamo više različita robotska sustava jasna je naša </a:t>
            </a:r>
            <a:r>
              <a:rPr lang="hr-HR" sz="2000" dirty="0" err="1"/>
              <a:t>pozicioniranost</a:t>
            </a:r>
            <a:r>
              <a:rPr lang="hr-HR" sz="2000" dirty="0"/>
              <a:t> unutar ovog projekta prema </a:t>
            </a:r>
            <a:r>
              <a:rPr lang="hr-HR" sz="2000"/>
              <a:t>naprednim robotskim </a:t>
            </a:r>
            <a:r>
              <a:rPr lang="hr-HR" sz="2000" dirty="0"/>
              <a:t>sustavima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19946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48712" cy="981075"/>
          </a:xfrm>
        </p:spPr>
        <p:txBody>
          <a:bodyPr/>
          <a:lstStyle/>
          <a:p>
            <a:r>
              <a:rPr lang="hr-HR" altLang="en-US" dirty="0">
                <a:solidFill>
                  <a:schemeClr val="tx1"/>
                </a:solidFill>
              </a:rPr>
              <a:t>Najznačajniji projekti škole (5/9)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B0C4A72-BCCD-489F-95C9-F050B530B5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790" y="3933056"/>
            <a:ext cx="3851920" cy="257532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537CBA55-0662-41D7-8C91-2CE7AB80F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2742857" cy="446984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440088A2-384A-4D47-A11D-22B2302674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37" y="980728"/>
            <a:ext cx="1639375" cy="3699873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AAE7F1F1-31D4-4962-899C-FA17A58D0383}"/>
              </a:ext>
            </a:extLst>
          </p:cNvPr>
          <p:cNvSpPr txBox="1"/>
          <p:nvPr/>
        </p:nvSpPr>
        <p:spPr>
          <a:xfrm>
            <a:off x="4098614" y="1951357"/>
            <a:ext cx="2448272" cy="1200329"/>
          </a:xfrm>
          <a:prstGeom prst="rect">
            <a:avLst/>
          </a:prstGeom>
          <a:noFill/>
          <a:ln w="12700" cap="rnd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ROBOTSKI SUSTAVI U NAŠOJ ŠKOLI</a:t>
            </a:r>
          </a:p>
        </p:txBody>
      </p:sp>
      <p:sp>
        <p:nvSpPr>
          <p:cNvPr id="12" name="Strelica: ulijevo 11">
            <a:extLst>
              <a:ext uri="{FF2B5EF4-FFF2-40B4-BE49-F238E27FC236}">
                <a16:creationId xmlns:a16="http://schemas.microsoft.com/office/drawing/2014/main" xmlns="" id="{655E0791-B63F-4E13-B8A2-A93B83045CED}"/>
              </a:ext>
            </a:extLst>
          </p:cNvPr>
          <p:cNvSpPr/>
          <p:nvPr/>
        </p:nvSpPr>
        <p:spPr>
          <a:xfrm>
            <a:off x="3396790" y="2762722"/>
            <a:ext cx="1008112" cy="32102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Strelica: ulijevo 15">
            <a:extLst>
              <a:ext uri="{FF2B5EF4-FFF2-40B4-BE49-F238E27FC236}">
                <a16:creationId xmlns:a16="http://schemas.microsoft.com/office/drawing/2014/main" xmlns="" id="{8D77D597-3063-4E40-A2AF-FB1B0F016833}"/>
              </a:ext>
            </a:extLst>
          </p:cNvPr>
          <p:cNvSpPr/>
          <p:nvPr/>
        </p:nvSpPr>
        <p:spPr>
          <a:xfrm rot="10800000">
            <a:off x="6028927" y="2762722"/>
            <a:ext cx="1008112" cy="32102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Strelica: ulijevo 16">
            <a:extLst>
              <a:ext uri="{FF2B5EF4-FFF2-40B4-BE49-F238E27FC236}">
                <a16:creationId xmlns:a16="http://schemas.microsoft.com/office/drawing/2014/main" xmlns="" id="{9CFE5505-3764-42D9-8B86-82FF9843970E}"/>
              </a:ext>
            </a:extLst>
          </p:cNvPr>
          <p:cNvSpPr/>
          <p:nvPr/>
        </p:nvSpPr>
        <p:spPr>
          <a:xfrm rot="16200000">
            <a:off x="4994104" y="3275040"/>
            <a:ext cx="706977" cy="32102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935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48712" cy="981075"/>
          </a:xfrm>
        </p:spPr>
        <p:txBody>
          <a:bodyPr/>
          <a:lstStyle/>
          <a:p>
            <a:r>
              <a:rPr lang="hr-HR" altLang="en-US" dirty="0">
                <a:solidFill>
                  <a:schemeClr val="tx1"/>
                </a:solidFill>
              </a:rPr>
              <a:t>Laboratorij za 3D </a:t>
            </a:r>
            <a:r>
              <a:rPr lang="hr-HR" altLang="en-US" dirty="0" err="1">
                <a:solidFill>
                  <a:schemeClr val="tx1"/>
                </a:solidFill>
              </a:rPr>
              <a:t>printanje</a:t>
            </a:r>
            <a:r>
              <a:rPr lang="hr-HR" altLang="en-US" dirty="0">
                <a:solidFill>
                  <a:schemeClr val="tx1"/>
                </a:solidFill>
              </a:rPr>
              <a:t> (6/9)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58242"/>
            <a:ext cx="4520530" cy="5328592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hr-HR" sz="2400" dirty="0"/>
              <a:t>Škola aktivno radi na iskorištavanju tehnologije 3D </a:t>
            </a:r>
            <a:r>
              <a:rPr lang="hr-HR" sz="2400" dirty="0" err="1"/>
              <a:t>printanja</a:t>
            </a:r>
            <a:endParaRPr lang="hr-HR" sz="2400" dirty="0"/>
          </a:p>
          <a:p>
            <a:pPr>
              <a:buBlip>
                <a:blip r:embed="rId2"/>
              </a:buBlip>
            </a:pPr>
            <a:r>
              <a:rPr lang="hr-HR" sz="2400" dirty="0"/>
              <a:t>U laboratoriju je </a:t>
            </a:r>
            <a:r>
              <a:rPr lang="hr-HR" sz="2400"/>
              <a:t>instalirano 15 3D </a:t>
            </a:r>
            <a:r>
              <a:rPr lang="hr-HR" sz="2400" dirty="0"/>
              <a:t>printera</a:t>
            </a:r>
          </a:p>
          <a:p>
            <a:pPr>
              <a:buBlip>
                <a:blip r:embed="rId2"/>
              </a:buBlip>
            </a:pPr>
            <a:r>
              <a:rPr lang="hr-HR" sz="2400" dirty="0"/>
              <a:t>NAPOMINJEMO AKTIVNU ULOGU NAŠE ŠKOLE TIJEKOM COVID-19 PANDEMIJE koja je putem ovog laboratorija isprintala i isporučila nekoliko tisuća zaštitnih maski diljem Hrvatske i šire</a:t>
            </a:r>
          </a:p>
          <a:p>
            <a:endParaRPr lang="hr-HR" sz="2400" dirty="0"/>
          </a:p>
          <a:p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pPr>
              <a:buBlip>
                <a:blip r:embed="rId2"/>
              </a:buBlip>
            </a:pPr>
            <a:endParaRPr lang="hr-HR" altLang="en-US" sz="2400" dirty="0"/>
          </a:p>
          <a:p>
            <a:pPr marL="0" indent="0">
              <a:buNone/>
            </a:pPr>
            <a:endParaRPr lang="hr-HR" altLang="en-US" sz="24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40069BFE-0A4D-45BF-BBD0-E50DFDB0FA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27401" y="1835316"/>
            <a:ext cx="5733256" cy="429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9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340767"/>
          </a:xfrm>
        </p:spPr>
        <p:txBody>
          <a:bodyPr/>
          <a:lstStyle/>
          <a:p>
            <a:r>
              <a:rPr lang="hr-HR" altLang="en-US" dirty="0">
                <a:solidFill>
                  <a:schemeClr val="tx1"/>
                </a:solidFill>
              </a:rPr>
              <a:t>Informacijsko Komunikacijske Tehnologije IKT(7/9)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8748712" cy="432048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  <a:buBlip>
                <a:blip r:embed="rId2"/>
              </a:buBlip>
            </a:pPr>
            <a:r>
              <a:rPr lang="hr-HR" sz="2400" dirty="0"/>
              <a:t>Svi učionički i radionički prostori posjeduju pristupnu točku (AP) za bežični pristup internetu</a:t>
            </a:r>
          </a:p>
          <a:p>
            <a:pPr>
              <a:spcBef>
                <a:spcPts val="1200"/>
              </a:spcBef>
              <a:spcAft>
                <a:spcPts val="600"/>
              </a:spcAft>
              <a:buBlip>
                <a:blip r:embed="rId2"/>
              </a:buBlip>
            </a:pPr>
            <a:r>
              <a:rPr lang="hr-HR" sz="2400" dirty="0"/>
              <a:t>Svi nastavnici koriste neki vid prijenosnika (</a:t>
            </a:r>
            <a:r>
              <a:rPr lang="hr-HR" sz="2400" dirty="0" err="1"/>
              <a:t>notebook</a:t>
            </a:r>
            <a:r>
              <a:rPr lang="hr-HR" sz="2400" dirty="0"/>
              <a:t>, laptop, </a:t>
            </a:r>
            <a:r>
              <a:rPr lang="hr-HR" sz="2400" dirty="0" err="1"/>
              <a:t>tablet</a:t>
            </a:r>
            <a:r>
              <a:rPr lang="hr-HR" sz="2400" dirty="0"/>
              <a:t> za potrebe predavanja i administrativnih poslova)</a:t>
            </a:r>
          </a:p>
          <a:p>
            <a:pPr>
              <a:spcBef>
                <a:spcPts val="1200"/>
              </a:spcBef>
              <a:spcAft>
                <a:spcPts val="600"/>
              </a:spcAft>
              <a:buBlip>
                <a:blip r:embed="rId2"/>
              </a:buBlip>
            </a:pPr>
            <a:r>
              <a:rPr lang="hr-HR" sz="2400" dirty="0"/>
              <a:t>Cijela mrežna infrastruktura osigurava adekvatan propust podataka za sadašnje i buduće potrebe</a:t>
            </a:r>
          </a:p>
          <a:p>
            <a:pPr>
              <a:spcBef>
                <a:spcPts val="1200"/>
              </a:spcBef>
              <a:spcAft>
                <a:spcPts val="600"/>
              </a:spcAft>
              <a:buBlip>
                <a:blip r:embed="rId2"/>
              </a:buBlip>
            </a:pPr>
            <a:r>
              <a:rPr lang="hr-HR" sz="2400" dirty="0"/>
              <a:t>Dvorane i radionice su opremljene projektorima</a:t>
            </a:r>
          </a:p>
          <a:p>
            <a:pPr>
              <a:spcBef>
                <a:spcPts val="1200"/>
              </a:spcBef>
              <a:spcAft>
                <a:spcPts val="600"/>
              </a:spcAft>
              <a:buBlip>
                <a:blip r:embed="rId2"/>
              </a:buBlip>
            </a:pPr>
            <a:r>
              <a:rPr lang="hr-HR" sz="2400" dirty="0"/>
              <a:t>Specijalizirani prostori su opremljeni interaktivnim ekranima i pametnim televizorima velikog formata</a:t>
            </a:r>
          </a:p>
          <a:p>
            <a:endParaRPr lang="hr-HR" sz="2400" dirty="0"/>
          </a:p>
          <a:p>
            <a:pPr marL="0" indent="0">
              <a:buNone/>
            </a:pPr>
            <a:endParaRPr lang="hr-HR" altLang="en-US" sz="2400" dirty="0"/>
          </a:p>
          <a:p>
            <a:pPr marL="0" indent="0">
              <a:buNone/>
            </a:pPr>
            <a:endParaRPr lang="hr-HR" altLang="en-US" sz="2400" dirty="0"/>
          </a:p>
        </p:txBody>
      </p:sp>
      <p:pic>
        <p:nvPicPr>
          <p:cNvPr id="2056" name="Picture 8" descr="Cisco Meraki - Wikipedia">
            <a:extLst>
              <a:ext uri="{FF2B5EF4-FFF2-40B4-BE49-F238E27FC236}">
                <a16:creationId xmlns:a16="http://schemas.microsoft.com/office/drawing/2014/main" xmlns="" id="{BF3582EB-4CC4-45C4-9FA3-BC07803DA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661248"/>
            <a:ext cx="3130420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9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48712" cy="981075"/>
          </a:xfrm>
        </p:spPr>
        <p:txBody>
          <a:bodyPr/>
          <a:lstStyle/>
          <a:p>
            <a:r>
              <a:rPr lang="hr-HR" altLang="en-US" dirty="0">
                <a:solidFill>
                  <a:schemeClr val="tx1"/>
                </a:solidFill>
              </a:rPr>
              <a:t>Najznačajniji projekti škole (8/9)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58242"/>
            <a:ext cx="8085336" cy="5328592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hr-HR" sz="2400" dirty="0"/>
              <a:t>Projekt mobilnosti Leonardo da Vinci</a:t>
            </a:r>
          </a:p>
          <a:p>
            <a:pPr marL="0" indent="0">
              <a:buNone/>
            </a:pPr>
            <a:endParaRPr lang="hr-HR" sz="2400" dirty="0"/>
          </a:p>
          <a:p>
            <a:pPr>
              <a:buBlip>
                <a:blip r:embed="rId2"/>
              </a:buBlip>
            </a:pPr>
            <a:endParaRPr lang="hr-HR" altLang="en-US" sz="2400" dirty="0"/>
          </a:p>
          <a:p>
            <a:pPr marL="0" indent="0">
              <a:buNone/>
            </a:pPr>
            <a:endParaRPr lang="hr-HR" altLang="en-US" sz="2400" dirty="0"/>
          </a:p>
        </p:txBody>
      </p:sp>
      <p:sp>
        <p:nvSpPr>
          <p:cNvPr id="2" name="TekstniOkvir 1"/>
          <p:cNvSpPr txBox="1"/>
          <p:nvPr/>
        </p:nvSpPr>
        <p:spPr>
          <a:xfrm>
            <a:off x="755576" y="2132856"/>
            <a:ext cx="597666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hr-HR" sz="2000" dirty="0"/>
              <a:t>Imali smo priliku sudjelovati u projektima mobilnosti programa Leonardo da Vinci, u partnerstvu sa Srednjom strukovnom školom Vinkovci</a:t>
            </a:r>
          </a:p>
          <a:p>
            <a:pPr marL="342900" indent="-342900">
              <a:buBlip>
                <a:blip r:embed="rId2"/>
              </a:buBlip>
            </a:pPr>
            <a:endParaRPr lang="hr-HR" sz="2000" dirty="0"/>
          </a:p>
          <a:p>
            <a:pPr marL="342900" indent="-342900">
              <a:buBlip>
                <a:blip r:embed="rId2"/>
              </a:buBlip>
            </a:pPr>
            <a:r>
              <a:rPr lang="hr-HR" sz="2000" dirty="0"/>
              <a:t>Naši nastavnici i učenici posjetili su škole </a:t>
            </a:r>
            <a:r>
              <a:rPr lang="hr-HR" sz="2000" dirty="0" err="1"/>
              <a:t>Omnia</a:t>
            </a:r>
            <a:r>
              <a:rPr lang="hr-HR" sz="2000" dirty="0"/>
              <a:t> iz Finske i City </a:t>
            </a:r>
            <a:r>
              <a:rPr lang="hr-HR" sz="2000" dirty="0" err="1"/>
              <a:t>College</a:t>
            </a:r>
            <a:r>
              <a:rPr lang="hr-HR" sz="2000" dirty="0"/>
              <a:t> </a:t>
            </a:r>
            <a:r>
              <a:rPr lang="hr-HR" sz="2000" dirty="0" err="1"/>
              <a:t>Plymouth</a:t>
            </a:r>
            <a:r>
              <a:rPr lang="hr-HR" sz="2000" dirty="0"/>
              <a:t> u Engleskoj na dva tjedna i više</a:t>
            </a:r>
          </a:p>
          <a:p>
            <a:pPr marL="342900" indent="-342900">
              <a:buBlip>
                <a:blip r:embed="rId2"/>
              </a:buBlip>
            </a:pPr>
            <a:endParaRPr lang="hr-HR" sz="2000" dirty="0"/>
          </a:p>
          <a:p>
            <a:pPr marL="342900" indent="-342900">
              <a:buBlip>
                <a:blip r:embed="rId2"/>
              </a:buBlip>
            </a:pPr>
            <a:r>
              <a:rPr lang="hr-HR" sz="2000" dirty="0"/>
              <a:t>Na temelju tih iskustava istekli smo iskustvo i uvid u provedbu projekata te spoznali odgovornost koju isti donosi</a:t>
            </a:r>
          </a:p>
          <a:p>
            <a:pPr marL="342900" indent="-342900">
              <a:buBlip>
                <a:blip r:embed="rId2"/>
              </a:buBlip>
            </a:pPr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4DD4994-D07A-4AA1-9B5C-C5A2029F6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349" y="5408353"/>
            <a:ext cx="3593651" cy="1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6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48712" cy="981075"/>
          </a:xfrm>
        </p:spPr>
        <p:txBody>
          <a:bodyPr/>
          <a:lstStyle/>
          <a:p>
            <a:r>
              <a:rPr lang="hr-HR" altLang="en-US" dirty="0">
                <a:solidFill>
                  <a:schemeClr val="tx1"/>
                </a:solidFill>
              </a:rPr>
              <a:t>Najznačajniji projekti škole (9/9)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58242"/>
            <a:ext cx="8085336" cy="5328592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hr-HR" sz="2400" dirty="0"/>
              <a:t>Projekt </a:t>
            </a:r>
            <a:r>
              <a:rPr lang="hr-HR" sz="2400" dirty="0" err="1"/>
              <a:t>Školontiranje</a:t>
            </a:r>
            <a:endParaRPr lang="hr-HR" sz="2400" dirty="0"/>
          </a:p>
          <a:p>
            <a:pPr>
              <a:buBlip>
                <a:blip r:embed="rId2"/>
              </a:buBlip>
            </a:pPr>
            <a:endParaRPr lang="hr-HR" sz="2400" dirty="0"/>
          </a:p>
          <a:p>
            <a:pPr>
              <a:buBlip>
                <a:blip r:embed="rId2"/>
              </a:buBlip>
            </a:pPr>
            <a:endParaRPr lang="hr-HR" altLang="en-US" sz="2400" dirty="0"/>
          </a:p>
          <a:p>
            <a:pPr marL="0" indent="0">
              <a:buNone/>
            </a:pPr>
            <a:endParaRPr lang="hr-HR" altLang="en-US" sz="2400" dirty="0"/>
          </a:p>
        </p:txBody>
      </p:sp>
      <p:sp>
        <p:nvSpPr>
          <p:cNvPr id="2" name="TekstniOkvir 1"/>
          <p:cNvSpPr txBox="1"/>
          <p:nvPr/>
        </p:nvSpPr>
        <p:spPr>
          <a:xfrm>
            <a:off x="683568" y="2145101"/>
            <a:ext cx="597666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hr-HR" sz="2000" dirty="0"/>
              <a:t>U okviru ovog projekta, financiranog sredstvima EU, naša škola osnovala je volonterski klub „Zvrk“</a:t>
            </a:r>
          </a:p>
          <a:p>
            <a:endParaRPr lang="hr-HR" sz="2000" dirty="0"/>
          </a:p>
          <a:p>
            <a:pPr marL="342900" indent="-342900">
              <a:buBlip>
                <a:blip r:embed="rId2"/>
              </a:buBlip>
            </a:pPr>
            <a:r>
              <a:rPr lang="hr-HR" sz="2000" dirty="0"/>
              <a:t>Cilj kluba je promovirati dobru praksu, podići svijest i informiranost učenika, udruga i institucija u području motivacije i animacije mladih i njihovih roditelja u izvannastavne aktivnosti škole, a primarno u rad školskih volonterskih klubova i pružiti učenicima dodatna znanja, metode i vještine</a:t>
            </a:r>
          </a:p>
          <a:p>
            <a:pPr marL="342900" indent="-342900">
              <a:buBlip>
                <a:blip r:embed="rId2"/>
              </a:buBlip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0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48712" cy="981075"/>
          </a:xfrm>
        </p:spPr>
        <p:txBody>
          <a:bodyPr/>
          <a:lstStyle/>
          <a:p>
            <a:r>
              <a:rPr lang="hr-HR" altLang="en-US" dirty="0">
                <a:solidFill>
                  <a:schemeClr val="tx1"/>
                </a:solidFill>
              </a:rPr>
              <a:t>Web stranica škole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2737702"/>
            <a:ext cx="6624736" cy="558590"/>
          </a:xfrm>
        </p:spPr>
        <p:txBody>
          <a:bodyPr/>
          <a:lstStyle/>
          <a:p>
            <a:pPr marL="0" indent="0">
              <a:buNone/>
            </a:pPr>
            <a:r>
              <a:rPr lang="hr-HR" sz="2800" dirty="0">
                <a:hlinkClick r:id="rId2"/>
              </a:rPr>
              <a:t>http://ss-tehnicka-rboskovica-vk.skole.hr/</a:t>
            </a:r>
            <a:endParaRPr lang="hr-HR" sz="2800" dirty="0"/>
          </a:p>
          <a:p>
            <a:pPr>
              <a:buBlip>
                <a:blip r:embed="rId3"/>
              </a:buBlip>
            </a:pPr>
            <a:endParaRPr lang="hr-HR" altLang="en-US" sz="2400" dirty="0"/>
          </a:p>
          <a:p>
            <a:pPr marL="0" indent="0">
              <a:buNone/>
            </a:pPr>
            <a:endParaRPr lang="hr-HR" altLang="en-US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974">
            <a:off x="614215" y="3061688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48712" cy="981075"/>
          </a:xfrm>
        </p:spPr>
        <p:txBody>
          <a:bodyPr/>
          <a:lstStyle/>
          <a:p>
            <a:r>
              <a:rPr lang="hr-HR" altLang="en-US" dirty="0">
                <a:solidFill>
                  <a:schemeClr val="tx1"/>
                </a:solidFill>
              </a:rPr>
              <a:t>Dobro nam došli!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6192688" cy="4644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708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hr-HR" altLang="en-US" dirty="0">
                <a:solidFill>
                  <a:schemeClr val="tx1"/>
                </a:solidFill>
              </a:rPr>
              <a:t>Zanimanja (1/2)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085336" cy="4536504"/>
          </a:xfrm>
        </p:spPr>
        <p:txBody>
          <a:bodyPr/>
          <a:lstStyle/>
          <a:p>
            <a:pPr>
              <a:lnSpc>
                <a:spcPct val="120000"/>
              </a:lnSpc>
              <a:buBlip>
                <a:blip r:embed="rId2"/>
              </a:buBlip>
            </a:pPr>
            <a:r>
              <a:rPr lang="hr-HR" sz="2400" dirty="0"/>
              <a:t>Tehnička škola Ruđera Boškovića Vinkovci obrazuje učenike za sljedeća zanimanja u četverogodišnjem programu:</a:t>
            </a:r>
            <a:br>
              <a:rPr lang="hr-HR" sz="2400" dirty="0"/>
            </a:br>
            <a:endParaRPr lang="hr-HR" sz="2400" dirty="0"/>
          </a:p>
          <a:p>
            <a:pPr lvl="1">
              <a:lnSpc>
                <a:spcPct val="120000"/>
              </a:lnSpc>
              <a:buBlip>
                <a:blip r:embed="rId2"/>
              </a:buBlip>
            </a:pPr>
            <a:r>
              <a:rPr lang="hr-HR" sz="2200" dirty="0"/>
              <a:t> Strojarski računalni tehničar </a:t>
            </a:r>
          </a:p>
          <a:p>
            <a:pPr lvl="1">
              <a:lnSpc>
                <a:spcPct val="120000"/>
              </a:lnSpc>
              <a:buBlip>
                <a:blip r:embed="rId2"/>
              </a:buBlip>
            </a:pPr>
            <a:r>
              <a:rPr lang="hr-HR" sz="2200" dirty="0"/>
              <a:t> Tehničar za </a:t>
            </a:r>
            <a:r>
              <a:rPr lang="hr-HR" sz="2200" dirty="0" err="1"/>
              <a:t>mehatroniku</a:t>
            </a:r>
            <a:r>
              <a:rPr lang="hr-HR" sz="2200" dirty="0"/>
              <a:t> </a:t>
            </a:r>
          </a:p>
          <a:p>
            <a:pPr lvl="1">
              <a:lnSpc>
                <a:spcPct val="120000"/>
              </a:lnSpc>
              <a:buBlip>
                <a:blip r:embed="rId2"/>
              </a:buBlip>
            </a:pPr>
            <a:r>
              <a:rPr lang="hr-HR" sz="2200" dirty="0"/>
              <a:t> Elektrotehničar </a:t>
            </a:r>
          </a:p>
          <a:p>
            <a:pPr lvl="1">
              <a:lnSpc>
                <a:spcPct val="120000"/>
              </a:lnSpc>
              <a:buBlip>
                <a:blip r:embed="rId2"/>
              </a:buBlip>
            </a:pPr>
            <a:r>
              <a:rPr lang="hr-HR" sz="2200" dirty="0"/>
              <a:t> Građevinski tehničar </a:t>
            </a:r>
          </a:p>
          <a:p>
            <a:pPr lvl="1">
              <a:lnSpc>
                <a:spcPct val="120000"/>
              </a:lnSpc>
              <a:buBlip>
                <a:blip r:embed="rId2"/>
              </a:buBlip>
            </a:pPr>
            <a:r>
              <a:rPr lang="hr-HR" sz="2200" dirty="0"/>
              <a:t> Arhitektonski tehničar </a:t>
            </a:r>
          </a:p>
          <a:p>
            <a:pPr marL="0" indent="0">
              <a:buNone/>
            </a:pPr>
            <a:endParaRPr lang="hr-HR" sz="24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306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hr-HR" altLang="en-US" dirty="0">
                <a:solidFill>
                  <a:schemeClr val="tx1"/>
                </a:solidFill>
              </a:rPr>
              <a:t>Zanimanja (2/2)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085336" cy="1296144"/>
          </a:xfrm>
        </p:spPr>
        <p:txBody>
          <a:bodyPr/>
          <a:lstStyle/>
          <a:p>
            <a:pPr>
              <a:lnSpc>
                <a:spcPct val="120000"/>
              </a:lnSpc>
              <a:buBlip>
                <a:blip r:embed="rId2"/>
              </a:buBlip>
            </a:pPr>
            <a:r>
              <a:rPr lang="hr-HR" sz="2400" dirty="0"/>
              <a:t>Od </a:t>
            </a:r>
            <a:r>
              <a:rPr lang="pl-PL" sz="2400" dirty="0"/>
              <a:t>1. rujna 2017. godine, naša Škola obrazuje učenike i u trogodišnjem programu za sljedeća zanimanja:</a:t>
            </a:r>
            <a:br>
              <a:rPr lang="pl-PL" sz="2400" dirty="0"/>
            </a:br>
            <a:endParaRPr lang="hr-HR" sz="2400" dirty="0"/>
          </a:p>
          <a:p>
            <a:pPr>
              <a:lnSpc>
                <a:spcPct val="120000"/>
              </a:lnSpc>
              <a:buBlip>
                <a:blip r:embed="rId2"/>
              </a:buBlip>
            </a:pPr>
            <a:endParaRPr lang="hr-HR" sz="2400" dirty="0"/>
          </a:p>
          <a:p>
            <a:endParaRPr lang="en-US" altLang="en-US" dirty="0"/>
          </a:p>
        </p:txBody>
      </p:sp>
      <p:sp>
        <p:nvSpPr>
          <p:cNvPr id="2" name="TekstniOkvir 1"/>
          <p:cNvSpPr txBox="1"/>
          <p:nvPr/>
        </p:nvSpPr>
        <p:spPr>
          <a:xfrm>
            <a:off x="971600" y="2564904"/>
            <a:ext cx="7920880" cy="413023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hr-HR" sz="2000" dirty="0"/>
              <a:t> Autoelektričar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hr-HR" sz="2000" dirty="0"/>
              <a:t> Elektroničar- mehaničar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hr-HR" sz="2000" dirty="0"/>
              <a:t>Elektroinstalater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hr-HR" sz="2000" dirty="0"/>
              <a:t> Monter suhe gradnje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hr-HR" sz="2000" dirty="0"/>
              <a:t>Zidar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endParaRPr lang="hr-HR" sz="2000" dirty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endParaRPr lang="hr-HR" sz="2000" dirty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hr-HR" sz="2000" dirty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hr-HR" sz="2000" dirty="0"/>
              <a:t>Bravar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hr-HR" sz="2000" dirty="0"/>
              <a:t>Automehaničar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hr-HR" sz="2000" dirty="0"/>
              <a:t> Instalater grijanja i klimatizacije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hr-HR" sz="2000" dirty="0"/>
              <a:t> CNC </a:t>
            </a:r>
            <a:r>
              <a:rPr lang="hr-HR" sz="2000" dirty="0" err="1"/>
              <a:t>oprater</a:t>
            </a:r>
            <a:endParaRPr lang="hr-HR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3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hr-HR" altLang="en-US" dirty="0">
                <a:solidFill>
                  <a:schemeClr val="tx1"/>
                </a:solidFill>
              </a:rPr>
              <a:t>Školska godina 2018./2019.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085336" cy="1296144"/>
          </a:xfrm>
        </p:spPr>
        <p:txBody>
          <a:bodyPr/>
          <a:lstStyle/>
          <a:p>
            <a:pPr>
              <a:lnSpc>
                <a:spcPct val="120000"/>
              </a:lnSpc>
              <a:buBlip>
                <a:blip r:embed="rId2"/>
              </a:buBlip>
            </a:pPr>
            <a:r>
              <a:rPr lang="hr-HR" sz="2400" dirty="0"/>
              <a:t>Od školske godine 2018./2019. upisujemo </a:t>
            </a:r>
            <a:r>
              <a:rPr lang="pl-PL" sz="2400" dirty="0"/>
              <a:t>trogodišnji program za zanimanje </a:t>
            </a:r>
            <a:r>
              <a:rPr lang="pl-PL" sz="2400" b="1" dirty="0"/>
              <a:t>CNC operater.</a:t>
            </a:r>
            <a:endParaRPr lang="pl-PL" sz="2400" dirty="0"/>
          </a:p>
          <a:p>
            <a:pPr>
              <a:lnSpc>
                <a:spcPct val="120000"/>
              </a:lnSpc>
              <a:buBlip>
                <a:blip r:embed="rId2"/>
              </a:buBlip>
            </a:pPr>
            <a:r>
              <a:rPr lang="hr-HR" sz="2400" dirty="0"/>
              <a:t>CNC operater je jedno od najatraktivnijih zanimanja koje nudimo </a:t>
            </a:r>
            <a:r>
              <a:rPr lang="hr-HR" sz="2400" dirty="0">
                <a:sym typeface="Wingdings" panose="05000000000000000000" pitchFamily="2" charset="2"/>
              </a:rPr>
              <a:t> stječu </a:t>
            </a:r>
            <a:r>
              <a:rPr lang="hr-HR" sz="2400" dirty="0"/>
              <a:t>se kompetencije za samostalno obavljanje poslova i radnih zadataka rukovanja klasičnim i numerički upravljanim alatnim strojevima u proizvodnji kao i izradi strojnih dijelova pri remontu strojeva i uređaja</a:t>
            </a:r>
            <a:endParaRPr lang="pl-PL" sz="2400" dirty="0"/>
          </a:p>
          <a:p>
            <a:pPr marL="0" indent="0">
              <a:lnSpc>
                <a:spcPct val="120000"/>
              </a:lnSpc>
              <a:buNone/>
            </a:pPr>
            <a:r>
              <a:rPr lang="pl-PL" sz="2400" dirty="0"/>
              <a:t/>
            </a:r>
            <a:br>
              <a:rPr lang="pl-PL" sz="2400" dirty="0"/>
            </a:br>
            <a:endParaRPr lang="hr-HR" sz="2400" dirty="0"/>
          </a:p>
          <a:p>
            <a:pPr>
              <a:lnSpc>
                <a:spcPct val="120000"/>
              </a:lnSpc>
              <a:buBlip>
                <a:blip r:embed="rId2"/>
              </a:buBlip>
            </a:pPr>
            <a:endParaRPr lang="hr-HR" sz="2400" dirty="0"/>
          </a:p>
          <a:p>
            <a:endParaRPr lang="en-US" altLang="en-US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17" y="4509121"/>
            <a:ext cx="3363018" cy="2232248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399181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hr-HR" altLang="en-US" dirty="0">
                <a:solidFill>
                  <a:schemeClr val="tx1"/>
                </a:solidFill>
              </a:rPr>
              <a:t>Praktična nastava </a:t>
            </a:r>
            <a:r>
              <a:rPr lang="hr-HR" altLang="en-US" sz="2000" dirty="0">
                <a:solidFill>
                  <a:schemeClr val="tx1"/>
                </a:solidFill>
              </a:rPr>
              <a:t>(četverogodišnja zanimanja)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085336" cy="1296144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hr-HR" sz="2400" dirty="0"/>
              <a:t>Učenici u školskim radionicama izvode radioničke vježbe u grupama</a:t>
            </a:r>
          </a:p>
          <a:p>
            <a:pPr marL="0" indent="0">
              <a:buNone/>
            </a:pPr>
            <a:endParaRPr lang="hr-HR" sz="2400" dirty="0"/>
          </a:p>
          <a:p>
            <a:pPr>
              <a:buBlip>
                <a:blip r:embed="rId2"/>
              </a:buBlip>
            </a:pPr>
            <a:r>
              <a:rPr lang="hr-HR" sz="2400" dirty="0"/>
              <a:t>Strukovna praksa (ljetna praksa) organizira se na kraju nastavne godine u tvrtkama naše županije s posebnim programom, a učenike prate djelatnici škole</a:t>
            </a:r>
          </a:p>
          <a:p>
            <a:pPr marL="0" indent="0">
              <a:buNone/>
            </a:pPr>
            <a:endParaRPr lang="hr-HR" sz="2400" dirty="0"/>
          </a:p>
          <a:p>
            <a:pPr>
              <a:buBlip>
                <a:blip r:embed="rId2"/>
              </a:buBlip>
            </a:pPr>
            <a:r>
              <a:rPr lang="hr-HR" sz="2400" dirty="0"/>
              <a:t>Praktikum u okviru graditeljske struke izvodi se u prostorima škole i na gradilištima u pratnji djelatnika škole</a:t>
            </a:r>
          </a:p>
          <a:p>
            <a:pPr marL="0" indent="0">
              <a:buNone/>
            </a:pPr>
            <a:endParaRPr lang="hr-HR" sz="2400" dirty="0"/>
          </a:p>
          <a:p>
            <a:pPr>
              <a:buBlip>
                <a:blip r:embed="rId2"/>
              </a:buBlip>
            </a:pPr>
            <a:r>
              <a:rPr lang="hr-HR" sz="2400" dirty="0"/>
              <a:t>Prava i obveze svih sudionika  realizacije nastave su regulirani Ugovorom između škole i tvrtki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988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hr-HR" altLang="en-US" dirty="0">
                <a:solidFill>
                  <a:schemeClr val="tx1"/>
                </a:solidFill>
              </a:rPr>
              <a:t>Praktična nastava </a:t>
            </a:r>
            <a:r>
              <a:rPr lang="hr-HR" altLang="en-US" sz="2000" dirty="0">
                <a:solidFill>
                  <a:schemeClr val="tx1"/>
                </a:solidFill>
              </a:rPr>
              <a:t>(trogodišnja zanimanja)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085336" cy="532859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hr-HR" sz="2000" dirty="0"/>
              <a:t>Nastava praktičnog dijela kurikuluma ostvaruje se dijelom u školskim radionicama, a dijelom  kod obrtnika ili u specijaliziranim tvrtkama, u obrazovnim skupinama ili pojedinačno</a:t>
            </a:r>
          </a:p>
          <a:p>
            <a:pPr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hr-HR" sz="2000" dirty="0"/>
              <a:t>Tijekom ljeta nakon prve i druge nastavne godine odvija se u vidu stručne prakse kod  obrtnika ili u specijaliziranim tvrtkama u trajanju od 182 sata (ugovor o provedbi praktične nastave)</a:t>
            </a:r>
          </a:p>
          <a:p>
            <a:pPr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hr-HR" sz="2000" dirty="0"/>
              <a:t>Prije početka izvođenja praktičnog dijela kurikuluma učenici moraju usvojiti sadržaje iz osnova zaštite na radu propisane strukovnim kurikulumom i položiti ispit pred osposobljenim nastavnikom</a:t>
            </a:r>
          </a:p>
          <a:p>
            <a:pPr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hr-HR" sz="2000" dirty="0"/>
              <a:t>Strukovni kurikulum za polaznike s teškoćama organizira se uz primjenu individualiziranih postupaka u ustanovi za strukovno obrazovanje ili u drugim ustanovama koje obrazuju polaznike s teškoćama, a praktični dio kurikuluma može se ostvarivati i kod obrtnika ili u specijaliziranim tvrtkama</a:t>
            </a:r>
          </a:p>
          <a:p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0065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48712" cy="981075"/>
          </a:xfrm>
        </p:spPr>
        <p:txBody>
          <a:bodyPr/>
          <a:lstStyle/>
          <a:p>
            <a:r>
              <a:rPr lang="hr-HR" altLang="en-US" dirty="0">
                <a:solidFill>
                  <a:schemeClr val="tx1"/>
                </a:solidFill>
              </a:rPr>
              <a:t>Najznačajniji projekti škole (1/9)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58242"/>
            <a:ext cx="8085336" cy="5328592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hr-HR" altLang="en-US" sz="2400" dirty="0"/>
              <a:t>Projekt e – Škole</a:t>
            </a:r>
          </a:p>
          <a:p>
            <a:pPr marL="0" indent="0">
              <a:buNone/>
            </a:pPr>
            <a:endParaRPr lang="hr-HR" altLang="en-US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52247"/>
            <a:ext cx="3424243" cy="3540581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539552" y="1916832"/>
            <a:ext cx="53285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hr-HR" sz="1800" dirty="0"/>
              <a:t>Program pridonosi jačanju kapaciteta osnovnoškolskog i srednjoškolskog obrazovnog sustava s ciljem osposobljavanja učenika za tržište rada, daljnje školovanje i cjeloživotno učenje. </a:t>
            </a:r>
            <a:br>
              <a:rPr lang="hr-HR" sz="1800" dirty="0"/>
            </a:br>
            <a:endParaRPr lang="hr-HR" sz="1800" dirty="0"/>
          </a:p>
          <a:p>
            <a:pPr marL="285750" indent="-285750">
              <a:buBlip>
                <a:blip r:embed="rId2"/>
              </a:buBlip>
            </a:pPr>
            <a:r>
              <a:rPr lang="hr-HR" sz="1800" dirty="0"/>
              <a:t>Primjena digitalnih tehnologija u školama odnosi se osnovno na informatizaciju dva segmenta: </a:t>
            </a:r>
            <a:r>
              <a:rPr lang="hr-HR" sz="1800" b="1" dirty="0"/>
              <a:t>informatizaciju poslovnih procesa u školama i informatizaciju nastavnoga procesa</a:t>
            </a:r>
            <a:r>
              <a:rPr lang="hr-HR" sz="1800" dirty="0"/>
              <a:t>.</a:t>
            </a:r>
          </a:p>
          <a:p>
            <a:pPr marL="285750" indent="-285750">
              <a:buBlip>
                <a:blip r:embed="rId2"/>
              </a:buBlip>
            </a:pPr>
            <a:endParaRPr lang="hr-HR" sz="1800" dirty="0"/>
          </a:p>
          <a:p>
            <a:pPr marL="285750" indent="-285750">
              <a:buBlip>
                <a:blip r:embed="rId2"/>
              </a:buBlip>
            </a:pPr>
            <a:r>
              <a:rPr lang="hr-HR" sz="1800" dirty="0"/>
              <a:t>Edukacije za nastavnike naše škole počele su </a:t>
            </a:r>
            <a:br>
              <a:rPr lang="hr-HR" sz="1800" dirty="0"/>
            </a:br>
            <a:r>
              <a:rPr lang="hr-HR" sz="1800" dirty="0"/>
              <a:t>25. 10. 2016., a školi je isporučena prva faza opreme 25. 11. 2017., koja sadrži 54 </a:t>
            </a:r>
            <a:r>
              <a:rPr lang="hr-HR" sz="1800" dirty="0" err="1"/>
              <a:t>tablet</a:t>
            </a:r>
            <a:r>
              <a:rPr lang="hr-HR" sz="1800" dirty="0"/>
              <a:t> računala, 13 hibridnih računala i 3 prijenosna računala.</a:t>
            </a:r>
          </a:p>
          <a:p>
            <a:pPr marL="285750" indent="-285750">
              <a:buBlip>
                <a:blip r:embed="rId2"/>
              </a:buBlip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48712" cy="981075"/>
          </a:xfrm>
        </p:spPr>
        <p:txBody>
          <a:bodyPr/>
          <a:lstStyle/>
          <a:p>
            <a:r>
              <a:rPr lang="hr-HR" altLang="en-US" dirty="0">
                <a:solidFill>
                  <a:schemeClr val="tx1"/>
                </a:solidFill>
              </a:rPr>
              <a:t>Najznačajniji projekti škole (2/9)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58242"/>
            <a:ext cx="8085336" cy="5328592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hr-HR" sz="2400" dirty="0" err="1"/>
              <a:t>eTwinning</a:t>
            </a:r>
            <a:r>
              <a:rPr lang="hr-HR" sz="2400" dirty="0"/>
              <a:t> projekt</a:t>
            </a:r>
          </a:p>
          <a:p>
            <a:pPr>
              <a:buBlip>
                <a:blip r:embed="rId2"/>
              </a:buBlip>
            </a:pPr>
            <a:endParaRPr lang="hr-HR" altLang="en-US" sz="2400" dirty="0"/>
          </a:p>
          <a:p>
            <a:pPr marL="0" indent="0">
              <a:buNone/>
            </a:pPr>
            <a:endParaRPr lang="hr-HR" altLang="en-US" sz="2400" dirty="0"/>
          </a:p>
        </p:txBody>
      </p:sp>
      <p:sp>
        <p:nvSpPr>
          <p:cNvPr id="2" name="TekstniOkvir 1"/>
          <p:cNvSpPr txBox="1"/>
          <p:nvPr/>
        </p:nvSpPr>
        <p:spPr>
          <a:xfrm>
            <a:off x="3555566" y="1700808"/>
            <a:ext cx="53285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hr-HR" dirty="0"/>
              <a:t>Naša škola je sudjelovala u </a:t>
            </a:r>
            <a:r>
              <a:rPr lang="hr-HR" dirty="0" err="1"/>
              <a:t>eTwinning</a:t>
            </a:r>
            <a:r>
              <a:rPr lang="hr-HR" dirty="0"/>
              <a:t> projektu </a:t>
            </a:r>
            <a:r>
              <a:rPr lang="hr-HR" b="1" dirty="0"/>
              <a:t>„Short video sin English to </a:t>
            </a:r>
            <a:r>
              <a:rPr lang="hr-HR" b="1" dirty="0" err="1"/>
              <a:t>introduce</a:t>
            </a:r>
            <a:r>
              <a:rPr lang="hr-HR" b="1" dirty="0"/>
              <a:t> </a:t>
            </a:r>
            <a:r>
              <a:rPr lang="hr-HR" b="1" dirty="0" err="1"/>
              <a:t>ourselves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wish</a:t>
            </a:r>
            <a:r>
              <a:rPr lang="hr-HR" b="1" dirty="0"/>
              <a:t> </a:t>
            </a:r>
            <a:r>
              <a:rPr lang="hr-HR" b="1" dirty="0" err="1"/>
              <a:t>everybody</a:t>
            </a:r>
            <a:r>
              <a:rPr lang="hr-HR" b="1" dirty="0"/>
              <a:t> a </a:t>
            </a:r>
            <a:r>
              <a:rPr lang="hr-HR" b="1" dirty="0" err="1"/>
              <a:t>happy</a:t>
            </a:r>
            <a:r>
              <a:rPr lang="hr-HR" b="1" dirty="0"/>
              <a:t> European </a:t>
            </a:r>
            <a:r>
              <a:rPr lang="hr-HR" b="1" dirty="0" err="1"/>
              <a:t>Day</a:t>
            </a:r>
            <a:r>
              <a:rPr lang="hr-HR" b="1" dirty="0"/>
              <a:t> </a:t>
            </a:r>
            <a:r>
              <a:rPr lang="hr-HR" b="1" dirty="0" err="1"/>
              <a:t>of</a:t>
            </a:r>
            <a:r>
              <a:rPr lang="hr-HR" b="1" dirty="0"/>
              <a:t> </a:t>
            </a:r>
            <a:r>
              <a:rPr lang="hr-HR" b="1" dirty="0" err="1"/>
              <a:t>Languages</a:t>
            </a:r>
            <a:r>
              <a:rPr lang="hr-HR" b="1" dirty="0"/>
              <a:t>”. </a:t>
            </a:r>
            <a:br>
              <a:rPr lang="hr-HR" b="1" dirty="0"/>
            </a:br>
            <a:endParaRPr lang="hr-HR" b="1" dirty="0"/>
          </a:p>
          <a:p>
            <a:pPr marL="285750" indent="-285750">
              <a:buBlip>
                <a:blip r:embed="rId2"/>
              </a:buBlip>
            </a:pPr>
            <a:r>
              <a:rPr lang="hr-HR" dirty="0"/>
              <a:t>Učenici naše Škole obilježili su Europski dan jezika (26. rujna 2016.) sudjelovanjem na ovom projektu uz mnoge europske zemlje kao što su Francuska, Finska, Danska, Poljska, Slovenija, Bosna i Hercegovina, Grčka, Španjolska i Portugal. </a:t>
            </a:r>
            <a:br>
              <a:rPr lang="hr-HR" dirty="0"/>
            </a:br>
            <a:endParaRPr lang="hr-HR" dirty="0"/>
          </a:p>
          <a:p>
            <a:pPr marL="285750" indent="-285750">
              <a:buBlip>
                <a:blip r:embed="rId2"/>
              </a:buBlip>
            </a:pPr>
            <a:r>
              <a:rPr lang="hr-HR" dirty="0"/>
              <a:t>Best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Deutsch</a:t>
            </a:r>
            <a:r>
              <a:rPr lang="hr-HR" dirty="0"/>
              <a:t> i Best </a:t>
            </a:r>
            <a:r>
              <a:rPr lang="hr-HR" dirty="0" err="1"/>
              <a:t>in</a:t>
            </a:r>
            <a:r>
              <a:rPr lang="hr-HR" dirty="0"/>
              <a:t> English su međunarodna on-line natjecanja u organizaciji Vlade Republike Češke. </a:t>
            </a:r>
          </a:p>
          <a:p>
            <a:pPr marL="285750" indent="-285750">
              <a:buBlip>
                <a:blip r:embed="rId2"/>
              </a:buBlip>
            </a:pPr>
            <a:endParaRPr lang="hr-HR" dirty="0"/>
          </a:p>
          <a:p>
            <a:pPr marL="285750" indent="-285750">
              <a:buBlip>
                <a:blip r:embed="rId2"/>
              </a:buBlip>
            </a:pPr>
            <a:r>
              <a:rPr lang="hr-HR" dirty="0"/>
              <a:t>U travnju 2018. postali smo </a:t>
            </a:r>
            <a:r>
              <a:rPr lang="hr-HR" dirty="0" err="1"/>
              <a:t>eTwinning</a:t>
            </a:r>
            <a:r>
              <a:rPr lang="hr-HR" dirty="0"/>
              <a:t> škola!</a:t>
            </a:r>
          </a:p>
          <a:p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15" y="1988840"/>
            <a:ext cx="2445724" cy="40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48712" cy="981075"/>
          </a:xfrm>
        </p:spPr>
        <p:txBody>
          <a:bodyPr/>
          <a:lstStyle/>
          <a:p>
            <a:r>
              <a:rPr lang="hr-HR" altLang="en-US" dirty="0">
                <a:solidFill>
                  <a:schemeClr val="tx1"/>
                </a:solidFill>
              </a:rPr>
              <a:t>Najznačajniji projekti škole (3/9)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58242"/>
            <a:ext cx="8085336" cy="5328592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hr-HR" sz="2400" dirty="0"/>
              <a:t>Komparativna analiza energetske učinkovitosti škola</a:t>
            </a:r>
          </a:p>
          <a:p>
            <a:pPr>
              <a:buBlip>
                <a:blip r:embed="rId2"/>
              </a:buBlip>
            </a:pPr>
            <a:endParaRPr lang="hr-HR" sz="2400" dirty="0"/>
          </a:p>
          <a:p>
            <a:pPr>
              <a:buBlip>
                <a:blip r:embed="rId2"/>
              </a:buBlip>
            </a:pPr>
            <a:endParaRPr lang="hr-HR" altLang="en-US" sz="2400" dirty="0"/>
          </a:p>
          <a:p>
            <a:pPr marL="0" indent="0">
              <a:buNone/>
            </a:pPr>
            <a:endParaRPr lang="hr-HR" altLang="en-US" sz="2400" dirty="0"/>
          </a:p>
        </p:txBody>
      </p:sp>
      <p:sp>
        <p:nvSpPr>
          <p:cNvPr id="2" name="TekstniOkvir 1"/>
          <p:cNvSpPr txBox="1"/>
          <p:nvPr/>
        </p:nvSpPr>
        <p:spPr>
          <a:xfrm>
            <a:off x="827584" y="1989493"/>
            <a:ext cx="597666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hr-HR" sz="2000" dirty="0"/>
              <a:t>Naša škola potpisala je 2016. godine Memorandum o suradnji s elektrotehničkom školom Mihajlo </a:t>
            </a:r>
            <a:r>
              <a:rPr lang="hr-HR" sz="2000" dirty="0" err="1"/>
              <a:t>Pupin</a:t>
            </a:r>
            <a:r>
              <a:rPr lang="hr-HR" sz="2000" dirty="0"/>
              <a:t> iz </a:t>
            </a:r>
            <a:r>
              <a:rPr lang="hr-HR" sz="2000" dirty="0" err="1"/>
              <a:t>Skoplja</a:t>
            </a:r>
            <a:r>
              <a:rPr lang="hr-HR" sz="2000" dirty="0"/>
              <a:t> (Sjeverna Makedonija)</a:t>
            </a:r>
          </a:p>
          <a:p>
            <a:pPr marL="342900" indent="-342900">
              <a:buBlip>
                <a:blip r:embed="rId2"/>
              </a:buBlip>
            </a:pPr>
            <a:endParaRPr lang="hr-HR" sz="2000" dirty="0"/>
          </a:p>
          <a:p>
            <a:pPr marL="342900" indent="-342900">
              <a:buBlip>
                <a:blip r:embed="rId2"/>
              </a:buBlip>
            </a:pPr>
            <a:r>
              <a:rPr lang="hr-HR" sz="2000" dirty="0"/>
              <a:t> S istoimenom školom iz Novog Sada (Republika Srbija), uspješno smo izvršili prvi u nizu zajedničkih projekata</a:t>
            </a:r>
            <a:br>
              <a:rPr lang="hr-HR" sz="2000" dirty="0"/>
            </a:br>
            <a:endParaRPr lang="hr-HR" sz="2000" dirty="0"/>
          </a:p>
          <a:p>
            <a:pPr marL="342900" indent="-342900">
              <a:buBlip>
                <a:blip r:embed="rId2"/>
              </a:buBlip>
            </a:pPr>
            <a:r>
              <a:rPr lang="hr-HR" sz="2000" dirty="0"/>
              <a:t>Projekt je zamišljen u tri faze i uključio je učenike trećih i četvrtih razreda različitih smjerova iz područja elektrotehnike, ali s naglaskom na programiranju, robotici, energetici i obnovljivim izvorima energije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5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11002</TotalTime>
  <Words>845</Words>
  <Application>Microsoft Office PowerPoint</Application>
  <PresentationFormat>Prikaz na zaslonu (4:3)</PresentationFormat>
  <Paragraphs>106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Wingdings</vt:lpstr>
      <vt:lpstr>Diseño predeterminado</vt:lpstr>
      <vt:lpstr>Tehnička škola  Ruđera Boškovića Vinkovci</vt:lpstr>
      <vt:lpstr>Zanimanja (1/2)</vt:lpstr>
      <vt:lpstr>Zanimanja (2/2)</vt:lpstr>
      <vt:lpstr>Školska godina 2018./2019.</vt:lpstr>
      <vt:lpstr>Praktična nastava (četverogodišnja zanimanja)</vt:lpstr>
      <vt:lpstr>Praktična nastava (trogodišnja zanimanja)</vt:lpstr>
      <vt:lpstr>Najznačajniji projekti škole (1/9)</vt:lpstr>
      <vt:lpstr>Najznačajniji projekti škole (2/9)</vt:lpstr>
      <vt:lpstr>Najznačajniji projekti škole (3/9)</vt:lpstr>
      <vt:lpstr>Najznačajniji projekti škole (4/9)</vt:lpstr>
      <vt:lpstr>Najznačajniji projekti škole (5/9)</vt:lpstr>
      <vt:lpstr>Najznačajniji projekti škole (5/9)</vt:lpstr>
      <vt:lpstr>Laboratorij za 3D printanje (6/9)</vt:lpstr>
      <vt:lpstr>Informacijsko Komunikacijske Tehnologije IKT(7/9)</vt:lpstr>
      <vt:lpstr>Najznačajniji projekti škole (8/9)</vt:lpstr>
      <vt:lpstr>Najznačajniji projekti škole (9/9)</vt:lpstr>
      <vt:lpstr>Web stranica škole</vt:lpstr>
      <vt:lpstr>Dobro nam došli!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Zlatko Ruščić</cp:lastModifiedBy>
  <cp:revision>767</cp:revision>
  <dcterms:created xsi:type="dcterms:W3CDTF">2010-05-23T14:28:12Z</dcterms:created>
  <dcterms:modified xsi:type="dcterms:W3CDTF">2020-05-27T07:07:50Z</dcterms:modified>
</cp:coreProperties>
</file>