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webextensions/taskpanes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11/relationships/webextensiontaskpanes" Target="ppt/webextensions/taskpanes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43378614884574"/>
          <c:y val="0.0525856697819315"/>
          <c:w val="0.898574881240103"/>
          <c:h val="0.824797507788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najdraže voće</c:v>
                </c:pt>
              </c:strCache>
            </c:strRef>
          </c:tx>
          <c:spPr>
            <a:solidFill>
              <a:srgbClr val="fa7e5c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ffffff"/>
                    </a:solidFill>
                    <a:latin typeface="Trebuchet M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banana</c:v>
                </c:pt>
                <c:pt idx="1">
                  <c:v>jabuka</c:v>
                </c:pt>
                <c:pt idx="2">
                  <c:v>lubenica</c:v>
                </c:pt>
                <c:pt idx="3">
                  <c:v>jagoda</c:v>
                </c:pt>
                <c:pt idx="4">
                  <c:v>kruška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gapWidth val="219"/>
        <c:overlap val="-27"/>
        <c:axId val="2523396"/>
        <c:axId val="31319531"/>
      </c:barChart>
      <c:catAx>
        <c:axId val="2523396"/>
        <c:scaling>
          <c:orientation val="minMax"/>
        </c:scaling>
        <c:delete val="0"/>
        <c:axPos val="b"/>
        <c:numFmt formatCode="[$-41A]DD/MM/YYYY" sourceLinked="1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ffffff"/>
                </a:solidFill>
                <a:latin typeface="Trebuchet MS"/>
              </a:defRPr>
            </a:pPr>
          </a:p>
        </c:txPr>
        <c:crossAx val="31319531"/>
        <c:crosses val="autoZero"/>
        <c:auto val="1"/>
        <c:lblAlgn val="ctr"/>
        <c:lblOffset val="100"/>
      </c:catAx>
      <c:valAx>
        <c:axId val="31319531"/>
        <c:scaling>
          <c:orientation val="minMax"/>
          <c:max val="5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ffffff"/>
                </a:solidFill>
                <a:latin typeface="Trebuchet MS"/>
              </a:defRPr>
            </a:pPr>
          </a:p>
        </c:txPr>
        <c:crossAx val="2523396"/>
        <c:crosses val="autoZero"/>
        <c:majorUnit val="1"/>
      </c:valAx>
      <c:spPr>
        <a:noFill/>
        <a:ln>
          <a:noFill/>
        </a:ln>
      </c:spPr>
    </c:plotArea>
    <c:plotVisOnly val="1"/>
    <c:dispBlanksAs val="gap"/>
  </c:chart>
  <c:spPr>
    <a:solidFill>
      <a:srgbClr val="808080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rgbClr val="fa7e5c"/>
            </a:solidFill>
            <a:ln w="28440">
              <a:solidFill>
                <a:srgbClr val="fa7e5c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ffffff"/>
                    </a:solidFill>
                    <a:latin typeface="Trebuchet M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banana</c:v>
                </c:pt>
                <c:pt idx="1">
                  <c:v>jabuka</c:v>
                </c:pt>
                <c:pt idx="2">
                  <c:v>lubenica</c:v>
                </c:pt>
                <c:pt idx="3">
                  <c:v>jagoda</c:v>
                </c:pt>
                <c:pt idx="4">
                  <c:v>kruška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64942119"/>
        <c:axId val="27996613"/>
      </c:lineChart>
      <c:catAx>
        <c:axId val="64942119"/>
        <c:scaling>
          <c:orientation val="minMax"/>
        </c:scaling>
        <c:delete val="0"/>
        <c:axPos val="b"/>
        <c:numFmt formatCode="[$-41A]DD/MM/YYYY" sourceLinked="1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ffffff"/>
                </a:solidFill>
                <a:latin typeface="Trebuchet MS"/>
              </a:defRPr>
            </a:pPr>
          </a:p>
        </c:txPr>
        <c:crossAx val="27996613"/>
        <c:crosses val="autoZero"/>
        <c:auto val="1"/>
        <c:lblAlgn val="ctr"/>
        <c:lblOffset val="100"/>
      </c:catAx>
      <c:valAx>
        <c:axId val="27996613"/>
        <c:scaling>
          <c:orientation val="minMax"/>
          <c:max val="5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ffffff"/>
                </a:solidFill>
                <a:latin typeface="Trebuchet MS"/>
              </a:defRPr>
            </a:pPr>
          </a:p>
        </c:txPr>
        <c:crossAx val="64942119"/>
        <c:crosses val="autoZero"/>
        <c:crossBetween val="midCat"/>
        <c:majorUnit val="1"/>
      </c:valAx>
      <c:spPr>
        <a:solidFill>
          <a:srgbClr val="808080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sr-Latn-RS" sz="5400" spc="-1" strike="noStrike">
                <a:solidFill>
                  <a:srgbClr val="ffffff"/>
                </a:solidFill>
                <a:latin typeface="Trebuchet MS"/>
              </a:rPr>
              <a:t>Uredite stil naslova matrice</a:t>
            </a:r>
            <a:endParaRPr b="0" lang="sr-Latn-R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E1DFAD6-F8CF-43CD-AC19-77B563277353}" type="datetime">
              <a:rPr b="0" lang="hr-HR" sz="1050" spc="-1" strike="noStrike">
                <a:solidFill>
                  <a:srgbClr val="ffffff"/>
                </a:solidFill>
                <a:latin typeface="Trebuchet MS"/>
              </a:rPr>
              <a:t>1.04.20</a:t>
            </a:fld>
            <a:endParaRPr b="0" lang="hr-HR" sz="105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F63BC71-084F-436A-BFA4-DF3E7203C734}" type="slidenum">
              <a:rPr b="0" lang="hr-HR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hr-HR" sz="3600" spc="-1" strike="noStrike">
              <a:latin typeface="Times New Roman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Kliknite za uređivanje oblika teksta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ffffff"/>
                </a:solidFill>
                <a:latin typeface="Trebuchet MS"/>
              </a:rPr>
              <a:t>Druga razina konture</a:t>
            </a:r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600" spc="-1" strike="noStrike">
                <a:solidFill>
                  <a:srgbClr val="ffffff"/>
                </a:solidFill>
                <a:latin typeface="Trebuchet MS"/>
              </a:rPr>
              <a:t>Treća razina konture</a:t>
            </a:r>
            <a:endParaRPr b="0" lang="sr-Latn-RS" sz="1600" spc="-1" strike="noStrike">
              <a:solidFill>
                <a:srgbClr val="ffffff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600" spc="-1" strike="noStrike">
                <a:solidFill>
                  <a:srgbClr val="ffffff"/>
                </a:solidFill>
                <a:latin typeface="Trebuchet MS"/>
              </a:rPr>
              <a:t>Četvrta razina kontura</a:t>
            </a:r>
            <a:endParaRPr b="0" lang="sr-Latn-R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Trebuchet MS"/>
              </a:rPr>
              <a:t>Peta razina kontura</a:t>
            </a:r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Trebuchet MS"/>
              </a:rPr>
              <a:t>Šesta razina kontura</a:t>
            </a:r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Trebuchet MS"/>
              </a:rPr>
              <a:t>Sedma razina konture</a:t>
            </a:r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7" name="Picture 14" descr="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48" name="Picture 15" descr="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Uredite stil naslova matrice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Uredite stilove teksta matrice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rebuchet MS"/>
              </a:rPr>
              <a:t>Druga razina</a:t>
            </a:r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Trebuchet MS"/>
              </a:rPr>
              <a:t>Treća razina</a:t>
            </a:r>
            <a:endParaRPr b="0" lang="sr-Latn-R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ffffff"/>
                </a:solidFill>
                <a:latin typeface="Trebuchet MS"/>
              </a:rPr>
              <a:t>Četvrta razina</a:t>
            </a:r>
            <a:endParaRPr b="0" lang="sr-Latn-R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ffffff"/>
                </a:solidFill>
                <a:latin typeface="Trebuchet MS"/>
              </a:rPr>
              <a:t>Peta razina</a:t>
            </a:r>
            <a:endParaRPr b="0" lang="sr-Latn-R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B76CAE-FA4B-403E-83CA-332431653163}" type="datetime">
              <a:rPr b="0" lang="hr-HR" sz="1050" spc="-1" strike="noStrike">
                <a:solidFill>
                  <a:srgbClr val="ffffff"/>
                </a:solidFill>
                <a:latin typeface="Trebuchet MS"/>
              </a:rPr>
              <a:t>1.04.20</a:t>
            </a:fld>
            <a:endParaRPr b="0" lang="hr-HR" sz="1050" spc="-1" strike="noStrike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9F04D3E-859C-4C7C-8B6A-81249290008C}" type="slidenum">
              <a:rPr b="0" lang="hr-HR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hr-HR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sr-Latn-RS" sz="5400" spc="-1" strike="noStrike">
                <a:solidFill>
                  <a:srgbClr val="ffffff"/>
                </a:solidFill>
                <a:latin typeface="Trebuchet MS"/>
              </a:rPr>
              <a:t>Prikaz i analiza podataka</a:t>
            </a:r>
            <a:endParaRPr b="0" lang="sr-Latn-R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680400" y="4394160"/>
            <a:ext cx="8143920" cy="11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ffffff"/>
                </a:solidFill>
                <a:latin typeface="Trebuchet MS"/>
              </a:rPr>
              <a:t>Udžbenik str.65. – 71.</a:t>
            </a:r>
            <a:endParaRPr b="0" lang="hr-H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ffffff"/>
                </a:solidFill>
                <a:latin typeface="Trebuchet MS"/>
              </a:rPr>
              <a:t>Izzi, 7.2. Prikaz i analiza podataka 1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3000"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Uslikaj svoju bilježnicu i pošalji na jtolj173@gmail.com</a:t>
            </a:r>
            <a:br/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86280" y="196128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Projektni zadatak radi na posebnom A4 papiru. 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Projektni zadatak mi ne šaljete danas.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U ponedjeljak ćete dobiti dodatni zadatak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pa ćete svoj projekt u ponedjeljak završiti 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i tada mi ga poslati na mail.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6890760" y="1784520"/>
            <a:ext cx="3735720" cy="420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I na kraju malo zabave.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4510080" y="1834200"/>
            <a:ext cx="6526440" cy="482220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8305920" y="6114960"/>
            <a:ext cx="3085920" cy="5414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Danas nam je sretan dan, očekuje nas jednostavna lekcija koju smo dijelom već radili u 5. i u 6.razredu.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95" name="Rezervirano mjesto sadržaja 6" descr=""/>
          <p:cNvPicPr/>
          <p:nvPr/>
        </p:nvPicPr>
        <p:blipFill>
          <a:blip r:embed="rId1"/>
          <a:stretch/>
        </p:blipFill>
        <p:spPr>
          <a:xfrm>
            <a:off x="1563480" y="1977480"/>
            <a:ext cx="4657320" cy="3998880"/>
          </a:xfrm>
          <a:prstGeom prst="rect">
            <a:avLst/>
          </a:prstGeom>
          <a:ln>
            <a:noFill/>
          </a:ln>
        </p:spPr>
      </p:pic>
      <p:pic>
        <p:nvPicPr>
          <p:cNvPr id="96" name="Slika 7" descr=""/>
          <p:cNvPicPr/>
          <p:nvPr/>
        </p:nvPicPr>
        <p:blipFill>
          <a:blip r:embed="rId2"/>
          <a:stretch/>
        </p:blipFill>
        <p:spPr>
          <a:xfrm>
            <a:off x="6686640" y="1293840"/>
            <a:ext cx="4059000" cy="405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sr-Latn-RS" sz="5400" spc="-1" strike="noStrike">
                <a:solidFill>
                  <a:srgbClr val="ffffff"/>
                </a:solidFill>
                <a:latin typeface="Trebuchet MS"/>
              </a:rPr>
              <a:t>Prouči slijedeći primjer i zapiši ga u bilježicu.</a:t>
            </a:r>
            <a:endParaRPr b="0" lang="sr-Latn-R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80400" y="4394160"/>
            <a:ext cx="8143920" cy="11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Prikupljanje podataka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U 6.a je ispitano 12 učenika koje im je voće najdraže. Dobili smo slijedeće odgovore. 4 učenika je odgovorilo banana, 3 učenika je odgovorilo jabuka, 1 lubenica, 2 jagoda i 2 kruška. Prikaži ove odgovore tablicom frekvencije.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graphicFrame>
        <p:nvGraphicFramePr>
          <p:cNvPr id="101" name="Table 3"/>
          <p:cNvGraphicFramePr/>
          <p:nvPr/>
        </p:nvGraphicFramePr>
        <p:xfrm>
          <a:off x="2489040" y="4136400"/>
          <a:ext cx="4744080" cy="2224800"/>
        </p:xfrm>
        <a:graphic>
          <a:graphicData uri="http://schemas.openxmlformats.org/drawingml/2006/table">
            <a:tbl>
              <a:tblPr/>
              <a:tblGrid>
                <a:gridCol w="2278440"/>
                <a:gridCol w="246564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8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voće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941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8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frekvencija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9415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banana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jabuka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lubenica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jagoda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kruška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Prikazivanje podataka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Podatke koje smo prikupili i zapisali u tablici frekvencija prikaži stupčastim i linijskim dijagramom.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  <p:graphicFrame>
        <p:nvGraphicFramePr>
          <p:cNvPr id="104" name="Grafikon 5"/>
          <p:cNvGraphicFramePr/>
          <p:nvPr/>
        </p:nvGraphicFramePr>
        <p:xfrm>
          <a:off x="1085040" y="3249360"/>
          <a:ext cx="4319280" cy="28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5" name="Grafikon 8"/>
          <p:cNvGraphicFramePr/>
          <p:nvPr/>
        </p:nvGraphicFramePr>
        <p:xfrm>
          <a:off x="5809320" y="3249360"/>
          <a:ext cx="4656960" cy="28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Zapiši zadatak u bilježnicu i riješi ga.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Napravi tablicu frekvencije, stupčasti i linijski dijagram odgovorajući na slijedeće pitanje: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rebuchet MS"/>
              </a:rPr>
              <a:t>Koliko djece u obitelji imaju prijatelji iz tvog razreda?</a:t>
            </a:r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sr-Latn-RS" sz="2000" spc="-1" strike="noStrike">
                <a:solidFill>
                  <a:srgbClr val="ffffff"/>
                </a:solidFill>
                <a:latin typeface="Trebuchet MS"/>
              </a:rPr>
              <a:t>UPUTA: Odgovore raspodijeli prema ponuđenim odgovorima u ovoj tablici.</a:t>
            </a:r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  <a:p>
            <a:endParaRPr b="0" lang="sr-Latn-RS" sz="2000" spc="-1" strike="noStrike">
              <a:solidFill>
                <a:srgbClr val="ffffff"/>
              </a:solidFill>
              <a:latin typeface="Trebuchet MS"/>
            </a:endParaRPr>
          </a:p>
        </p:txBody>
      </p:sp>
      <p:graphicFrame>
        <p:nvGraphicFramePr>
          <p:cNvPr id="108" name="Table 3"/>
          <p:cNvGraphicFramePr/>
          <p:nvPr/>
        </p:nvGraphicFramePr>
        <p:xfrm>
          <a:off x="1955880" y="4035240"/>
          <a:ext cx="8127720" cy="1854000"/>
        </p:xfrm>
        <a:graphic>
          <a:graphicData uri="http://schemas.openxmlformats.org/drawingml/2006/table">
            <a:tbl>
              <a:tblPr/>
              <a:tblGrid>
                <a:gridCol w="4063680"/>
                <a:gridCol w="4064040"/>
              </a:tblGrid>
              <a:tr h="37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941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HR" sz="18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frekvencija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9415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dijete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 djece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djece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ccc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i više djece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Riješi izzi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Pronađi lekciju Prikaz i analiza podataka 1 i riješi zadatke 2., 3., 4., 5.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Uputa: u 4. i 5. zadatku ima beskonačno mnogo primjera, riješi dva ili tri primjera.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Riješi u bilježnicu zadatke iz udžbenika.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Stranica 70. – zadaci 36., 37., 40.a, b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UPUTA ZA 40.ZADATAK: Koliko je 50% od 50 bodova izračunaj napamet. Ako ti je teško ostale postotke izračunati napamet, izračunaj pomoću množenja kao što smo radili u prošloj lekciji.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60% računano 0.60 ∙ 50=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80% računamo 0.80 ∙ 50=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90% računamo 0.90 ∙ 50=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ffffff"/>
                </a:solidFill>
                <a:latin typeface="Trebuchet MS"/>
              </a:rPr>
              <a:t>Projekti zadatak   (formativno vrednovanje)</a:t>
            </a:r>
            <a:endParaRPr b="0" lang="sr-Latn-R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Baci igraću kockicu (kockica za Čovječe ne ljuti se) 20 puta. Podatke koje si dobio zapiši pomoću tablice frekvencija, stupčastim i linijskim dijagramom.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Pitaj 15 osoba koja im je najdraža boja. Ponuđeni su odgovori plava, crvena, žuta i bijela. Podatke koje si dobio zapiši pomoću tablice frekvencije, stupčastim i linijeskim dijagramom.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RS" sz="2400" spc="-1" strike="noStrike">
                <a:solidFill>
                  <a:srgbClr val="ffffff"/>
                </a:solidFill>
                <a:latin typeface="Trebuchet MS"/>
              </a:rPr>
              <a:t>UPUTA: tablicu i dijagrame crtajte pomoću ravnala.</a:t>
            </a:r>
            <a:endParaRPr b="0" lang="sr-Latn-R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105</TotalTime>
  <Application>LibreOffice/6.2.5.2$Windows_X86_64 LibreOffice_project/1ec314fa52f458adc18c4f025c545a4e8b22c159</Application>
  <Words>418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2020-03-29T16:41:07Z</dcterms:created>
  <dc:creator>JL</dc:creator>
  <dc:description/>
  <dc:language>hr-HR</dc:language>
  <cp:lastModifiedBy>JL</cp:lastModifiedBy>
  <dcterms:modified xsi:type="dcterms:W3CDTF">2020-03-31T18:13:05Z</dcterms:modified>
  <cp:revision>13</cp:revision>
  <dc:subject/>
  <dc:title>Prikaz i analiza podataka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