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1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510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>
            <a:extLst>
              <a:ext uri="{FF2B5EF4-FFF2-40B4-BE49-F238E27FC236}">
                <a16:creationId xmlns:a16="http://schemas.microsoft.com/office/drawing/2014/main" id="{61C3F230-3821-40D5-8494-1F5A9EF0CD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70" b="15030"/>
          <a:stretch/>
        </p:blipFill>
        <p:spPr>
          <a:xfrm>
            <a:off x="3" y="-22"/>
            <a:ext cx="12191997" cy="6858022"/>
          </a:xfrm>
          <a:prstGeom prst="rect">
            <a:avLst/>
          </a:prstGeom>
        </p:spPr>
      </p:pic>
      <p:sp>
        <p:nvSpPr>
          <p:cNvPr id="16" name="Rectangle 8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397938" y="1397930"/>
            <a:ext cx="6858003" cy="4062128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E07B6CC-CF50-48B0-BEEF-46FA28DFF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6" y="643467"/>
            <a:ext cx="5452529" cy="3569242"/>
          </a:xfrm>
        </p:spPr>
        <p:txBody>
          <a:bodyPr anchor="t">
            <a:normAutofit fontScale="90000"/>
          </a:bodyPr>
          <a:lstStyle/>
          <a:p>
            <a:pPr algn="r"/>
            <a:r>
              <a:rPr lang="hr-HR" sz="4800" dirty="0" err="1">
                <a:solidFill>
                  <a:schemeClr val="bg1"/>
                </a:solidFill>
              </a:rPr>
              <a:t>The</a:t>
            </a:r>
            <a:r>
              <a:rPr lang="hr-HR" sz="4800" dirty="0">
                <a:solidFill>
                  <a:schemeClr val="bg1"/>
                </a:solidFill>
              </a:rPr>
              <a:t> future </a:t>
            </a:r>
            <a:r>
              <a:rPr lang="hr-HR" sz="4800" dirty="0" err="1">
                <a:solidFill>
                  <a:schemeClr val="bg1"/>
                </a:solidFill>
              </a:rPr>
              <a:t>of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have</a:t>
            </a:r>
            <a:r>
              <a:rPr lang="hr-HR" sz="4800" dirty="0">
                <a:solidFill>
                  <a:schemeClr val="bg1"/>
                </a:solidFill>
              </a:rPr>
              <a:t> to </a:t>
            </a:r>
            <a:r>
              <a:rPr lang="hr-HR" sz="4800" dirty="0" err="1">
                <a:solidFill>
                  <a:schemeClr val="bg1"/>
                </a:solidFill>
              </a:rPr>
              <a:t>and</a:t>
            </a:r>
            <a:r>
              <a:rPr lang="hr-HR" sz="4800" dirty="0">
                <a:solidFill>
                  <a:schemeClr val="bg1"/>
                </a:solidFill>
              </a:rPr>
              <a:t> must</a:t>
            </a:r>
            <a:br>
              <a:rPr lang="hr-HR" sz="4800" dirty="0">
                <a:solidFill>
                  <a:schemeClr val="bg1"/>
                </a:solidFill>
              </a:rPr>
            </a:br>
            <a:r>
              <a:rPr lang="hr-HR" sz="4800" dirty="0" err="1">
                <a:solidFill>
                  <a:schemeClr val="bg1"/>
                </a:solidFill>
              </a:rPr>
              <a:t>the</a:t>
            </a:r>
            <a:r>
              <a:rPr lang="hr-HR" sz="4800" dirty="0">
                <a:solidFill>
                  <a:schemeClr val="bg1"/>
                </a:solidFill>
              </a:rPr>
              <a:t> future </a:t>
            </a:r>
            <a:r>
              <a:rPr lang="hr-HR" sz="4800" dirty="0" err="1">
                <a:solidFill>
                  <a:schemeClr val="bg1"/>
                </a:solidFill>
              </a:rPr>
              <a:t>of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can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0A0EBC4-9180-442E-A70E-745E37148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055" y="4553792"/>
            <a:ext cx="5449479" cy="1663493"/>
          </a:xfrm>
        </p:spPr>
        <p:txBody>
          <a:bodyPr anchor="b">
            <a:normAutofit/>
          </a:bodyPr>
          <a:lstStyle/>
          <a:p>
            <a:pPr algn="r"/>
            <a:r>
              <a:rPr lang="hr-HR" sz="2400" dirty="0">
                <a:solidFill>
                  <a:schemeClr val="bg1"/>
                </a:solidFill>
              </a:rPr>
              <a:t>12</a:t>
            </a:r>
            <a:r>
              <a:rPr lang="hr-HR" sz="2400" baseline="30000" dirty="0">
                <a:solidFill>
                  <a:schemeClr val="bg1"/>
                </a:solidFill>
              </a:rPr>
              <a:t>th</a:t>
            </a:r>
            <a:r>
              <a:rPr lang="hr-HR" sz="2400" dirty="0">
                <a:solidFill>
                  <a:schemeClr val="bg1"/>
                </a:solidFill>
              </a:rPr>
              <a:t> </a:t>
            </a:r>
            <a:r>
              <a:rPr lang="hr-HR" sz="2400" dirty="0" err="1">
                <a:solidFill>
                  <a:schemeClr val="bg1"/>
                </a:solidFill>
              </a:rPr>
              <a:t>may</a:t>
            </a:r>
            <a:r>
              <a:rPr lang="hr-HR" sz="2400" dirty="0">
                <a:solidFill>
                  <a:schemeClr val="bg1"/>
                </a:solidFill>
              </a:rPr>
              <a:t>, 2020</a:t>
            </a:r>
          </a:p>
          <a:p>
            <a:endParaRPr lang="hr-H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19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F649E341-6275-48C9-9AEF-32E35D5069E4}"/>
              </a:ext>
            </a:extLst>
          </p:cNvPr>
          <p:cNvSpPr txBox="1"/>
          <p:nvPr/>
        </p:nvSpPr>
        <p:spPr>
          <a:xfrm>
            <a:off x="585926" y="337352"/>
            <a:ext cx="112124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Open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book</a:t>
            </a:r>
            <a:r>
              <a:rPr lang="hr-HR" dirty="0"/>
              <a:t> at </a:t>
            </a:r>
            <a:r>
              <a:rPr lang="hr-HR" dirty="0" err="1"/>
              <a:t>page</a:t>
            </a:r>
            <a:r>
              <a:rPr lang="hr-HR" dirty="0"/>
              <a:t> 111.</a:t>
            </a:r>
          </a:p>
          <a:p>
            <a:endParaRPr lang="hr-HR" dirty="0"/>
          </a:p>
          <a:p>
            <a:r>
              <a:rPr lang="hr-HR" dirty="0"/>
              <a:t>Read REMEMBER </a:t>
            </a:r>
            <a:r>
              <a:rPr lang="hr-HR" dirty="0" err="1"/>
              <a:t>box</a:t>
            </a:r>
            <a:r>
              <a:rPr lang="hr-HR" dirty="0"/>
              <a:t>. Pročitaj REMEMBER.</a:t>
            </a:r>
          </a:p>
          <a:p>
            <a:endParaRPr lang="hr-HR" dirty="0"/>
          </a:p>
          <a:p>
            <a:r>
              <a:rPr lang="hr-HR" sz="2400" b="1" dirty="0">
                <a:solidFill>
                  <a:srgbClr val="FF0000"/>
                </a:solidFill>
              </a:rPr>
              <a:t>Zapiši u bilježnicu cijeli REMEBER BOX. </a:t>
            </a:r>
          </a:p>
          <a:p>
            <a:endParaRPr lang="hr-HR" sz="2400" b="1" dirty="0">
              <a:solidFill>
                <a:srgbClr val="FF0000"/>
              </a:solidFill>
            </a:endParaRPr>
          </a:p>
          <a:p>
            <a:r>
              <a:rPr lang="hr-HR" dirty="0"/>
              <a:t>Objašnjenje (ne moraš pisati u bilježnicu):</a:t>
            </a:r>
          </a:p>
          <a:p>
            <a:endParaRPr lang="hr-HR" dirty="0"/>
          </a:p>
          <a:p>
            <a:r>
              <a:rPr lang="hr-HR" b="1" dirty="0">
                <a:solidFill>
                  <a:srgbClr val="0070C0"/>
                </a:solidFill>
              </a:rPr>
              <a:t>John </a:t>
            </a:r>
            <a:r>
              <a:rPr lang="hr-HR" b="1" dirty="0" err="1">
                <a:solidFill>
                  <a:srgbClr val="0070C0"/>
                </a:solidFill>
              </a:rPr>
              <a:t>has</a:t>
            </a:r>
            <a:r>
              <a:rPr lang="hr-HR" b="1" dirty="0">
                <a:solidFill>
                  <a:srgbClr val="0070C0"/>
                </a:solidFill>
              </a:rPr>
              <a:t> to </a:t>
            </a:r>
            <a:r>
              <a:rPr lang="hr-HR" dirty="0"/>
              <a:t>u budućnosti kažemo </a:t>
            </a:r>
            <a:r>
              <a:rPr lang="hr-HR" dirty="0">
                <a:solidFill>
                  <a:srgbClr val="0070C0"/>
                </a:solidFill>
              </a:rPr>
              <a:t>John </a:t>
            </a:r>
            <a:r>
              <a:rPr lang="hr-HR" dirty="0" err="1">
                <a:solidFill>
                  <a:srgbClr val="0070C0"/>
                </a:solidFill>
              </a:rPr>
              <a:t>will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err="1">
                <a:solidFill>
                  <a:srgbClr val="0070C0"/>
                </a:solidFill>
              </a:rPr>
              <a:t>have</a:t>
            </a:r>
            <a:r>
              <a:rPr lang="hr-HR" dirty="0">
                <a:solidFill>
                  <a:srgbClr val="0070C0"/>
                </a:solidFill>
              </a:rPr>
              <a:t> to.</a:t>
            </a:r>
          </a:p>
          <a:p>
            <a:endParaRPr lang="hr-HR" dirty="0">
              <a:solidFill>
                <a:srgbClr val="0070C0"/>
              </a:solidFill>
            </a:endParaRPr>
          </a:p>
          <a:p>
            <a:r>
              <a:rPr lang="hr-HR" b="1" dirty="0">
                <a:solidFill>
                  <a:srgbClr val="0070C0"/>
                </a:solidFill>
              </a:rPr>
              <a:t>Daniel </a:t>
            </a:r>
            <a:r>
              <a:rPr lang="hr-HR" b="1" dirty="0" err="1">
                <a:solidFill>
                  <a:srgbClr val="0070C0"/>
                </a:solidFill>
              </a:rPr>
              <a:t>can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dirty="0"/>
              <a:t>u budućnosti kažemo </a:t>
            </a:r>
            <a:r>
              <a:rPr lang="hr-HR" b="1" dirty="0">
                <a:solidFill>
                  <a:srgbClr val="0070C0"/>
                </a:solidFill>
              </a:rPr>
              <a:t>Daniel </a:t>
            </a:r>
            <a:r>
              <a:rPr lang="hr-HR" b="1" dirty="0" err="1">
                <a:solidFill>
                  <a:srgbClr val="0070C0"/>
                </a:solidFill>
              </a:rPr>
              <a:t>will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b="1" dirty="0" err="1">
                <a:solidFill>
                  <a:srgbClr val="0070C0"/>
                </a:solidFill>
              </a:rPr>
              <a:t>be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b="1" dirty="0" err="1">
                <a:solidFill>
                  <a:srgbClr val="0070C0"/>
                </a:solidFill>
              </a:rPr>
              <a:t>able</a:t>
            </a:r>
            <a:r>
              <a:rPr lang="hr-HR" b="1" dirty="0">
                <a:solidFill>
                  <a:srgbClr val="0070C0"/>
                </a:solidFill>
              </a:rPr>
              <a:t> to.</a:t>
            </a:r>
          </a:p>
          <a:p>
            <a:endParaRPr lang="hr-HR" b="1" dirty="0">
              <a:solidFill>
                <a:srgbClr val="0070C0"/>
              </a:solidFill>
            </a:endParaRPr>
          </a:p>
          <a:p>
            <a:r>
              <a:rPr lang="hr-HR" b="1" dirty="0">
                <a:solidFill>
                  <a:srgbClr val="0070C0"/>
                </a:solidFill>
              </a:rPr>
              <a:t>Daniel </a:t>
            </a:r>
            <a:r>
              <a:rPr lang="hr-HR" b="1" dirty="0" err="1">
                <a:solidFill>
                  <a:srgbClr val="0070C0"/>
                </a:solidFill>
              </a:rPr>
              <a:t>can’t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dirty="0"/>
              <a:t>u budućnosti kažemo </a:t>
            </a:r>
            <a:r>
              <a:rPr lang="hr-HR" b="1" dirty="0">
                <a:solidFill>
                  <a:srgbClr val="0070C0"/>
                </a:solidFill>
              </a:rPr>
              <a:t>Daniel </a:t>
            </a:r>
            <a:r>
              <a:rPr lang="hr-HR" b="1" dirty="0" err="1">
                <a:solidFill>
                  <a:srgbClr val="0070C0"/>
                </a:solidFill>
              </a:rPr>
              <a:t>won’t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b="1" dirty="0" err="1">
                <a:solidFill>
                  <a:srgbClr val="0070C0"/>
                </a:solidFill>
              </a:rPr>
              <a:t>be</a:t>
            </a:r>
            <a:r>
              <a:rPr lang="hr-HR" b="1" dirty="0">
                <a:solidFill>
                  <a:srgbClr val="0070C0"/>
                </a:solidFill>
              </a:rPr>
              <a:t> </a:t>
            </a:r>
            <a:r>
              <a:rPr lang="hr-HR" b="1" dirty="0" err="1">
                <a:solidFill>
                  <a:srgbClr val="0070C0"/>
                </a:solidFill>
              </a:rPr>
              <a:t>able</a:t>
            </a:r>
            <a:r>
              <a:rPr lang="hr-HR" b="1" dirty="0">
                <a:solidFill>
                  <a:srgbClr val="0070C0"/>
                </a:solidFill>
              </a:rPr>
              <a:t> to.</a:t>
            </a:r>
          </a:p>
          <a:p>
            <a:endParaRPr lang="hr-HR" b="1" dirty="0">
              <a:solidFill>
                <a:srgbClr val="0070C0"/>
              </a:solidFill>
            </a:endParaRPr>
          </a:p>
          <a:p>
            <a:endParaRPr lang="hr-HR" b="1" dirty="0"/>
          </a:p>
          <a:p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551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72160FEB-A4A1-45ED-960D-5A321C8754C7}"/>
              </a:ext>
            </a:extLst>
          </p:cNvPr>
          <p:cNvSpPr txBox="1"/>
          <p:nvPr/>
        </p:nvSpPr>
        <p:spPr>
          <a:xfrm>
            <a:off x="290945" y="415636"/>
            <a:ext cx="1157547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Open </a:t>
            </a:r>
            <a:r>
              <a:rPr lang="hr-HR" sz="2400" dirty="0" err="1"/>
              <a:t>your</a:t>
            </a:r>
            <a:r>
              <a:rPr lang="hr-HR" sz="2400" dirty="0"/>
              <a:t> </a:t>
            </a:r>
            <a:r>
              <a:rPr lang="hr-HR" sz="2400" dirty="0" err="1"/>
              <a:t>workbook</a:t>
            </a:r>
            <a:r>
              <a:rPr lang="hr-HR" sz="2400" dirty="0"/>
              <a:t> at </a:t>
            </a:r>
            <a:r>
              <a:rPr lang="hr-HR" sz="2400" dirty="0" err="1"/>
              <a:t>page</a:t>
            </a:r>
            <a:r>
              <a:rPr lang="hr-HR" sz="2400" dirty="0"/>
              <a:t> 98.</a:t>
            </a:r>
          </a:p>
          <a:p>
            <a:endParaRPr lang="hr-HR" sz="2400" dirty="0"/>
          </a:p>
          <a:p>
            <a:r>
              <a:rPr lang="hr-HR" sz="2400" dirty="0"/>
              <a:t>Radna bilježnica 98. stranica zadatak G.</a:t>
            </a:r>
          </a:p>
          <a:p>
            <a:endParaRPr lang="hr-HR" sz="2400" dirty="0"/>
          </a:p>
          <a:p>
            <a:r>
              <a:rPr lang="hr-HR" sz="2400" dirty="0"/>
              <a:t>99. stranica zadatak I. </a:t>
            </a:r>
            <a:r>
              <a:rPr lang="hr-HR" sz="2400"/>
              <a:t>U zadatku I izaberi </a:t>
            </a:r>
            <a:r>
              <a:rPr lang="hr-HR" sz="2400" dirty="0"/>
              <a:t>neke od ponuđenih fraza.</a:t>
            </a:r>
          </a:p>
          <a:p>
            <a:endParaRPr lang="hr-HR" sz="2400" dirty="0"/>
          </a:p>
          <a:p>
            <a:endParaRPr lang="hr-HR" sz="2400" dirty="0"/>
          </a:p>
          <a:p>
            <a:endParaRPr lang="hr-HR" sz="2400" dirty="0"/>
          </a:p>
          <a:p>
            <a:r>
              <a:rPr lang="hr-HR" sz="2400" b="1" dirty="0"/>
              <a:t>Pošalji sliku bilježnice i radne bilježnice danas </a:t>
            </a:r>
            <a:r>
              <a:rPr lang="hr-HR" sz="3600" b="1" dirty="0">
                <a:solidFill>
                  <a:srgbClr val="FF0000"/>
                </a:solidFill>
              </a:rPr>
              <a:t>do 18.00.</a:t>
            </a:r>
          </a:p>
          <a:p>
            <a:endParaRPr lang="hr-HR" sz="3600" b="1" dirty="0">
              <a:solidFill>
                <a:srgbClr val="FF0000"/>
              </a:solidFill>
            </a:endParaRPr>
          </a:p>
          <a:p>
            <a:r>
              <a:rPr lang="hr-H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GOODBYE!</a:t>
            </a:r>
          </a:p>
          <a:p>
            <a:endParaRPr lang="hr-HR" sz="3600" b="1" dirty="0">
              <a:solidFill>
                <a:srgbClr val="FF0000"/>
              </a:solidFill>
            </a:endParaRPr>
          </a:p>
          <a:p>
            <a:endParaRPr lang="hr-HR" sz="3600" b="1" dirty="0">
              <a:solidFill>
                <a:srgbClr val="FF0000"/>
              </a:solidFill>
            </a:endParaRPr>
          </a:p>
          <a:p>
            <a:pPr algn="ctr"/>
            <a:endParaRPr lang="hr-HR" sz="3600" b="1" dirty="0">
              <a:solidFill>
                <a:srgbClr val="FF0000"/>
              </a:solidFill>
            </a:endParaRP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DB5C95BD-AAA5-43BA-9321-728D1D824583}"/>
              </a:ext>
            </a:extLst>
          </p:cNvPr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hr-H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53336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2641"/>
      </a:dk2>
      <a:lt2>
        <a:srgbClr val="E2E8E6"/>
      </a:lt2>
      <a:accent1>
        <a:srgbClr val="C34D79"/>
      </a:accent1>
      <a:accent2>
        <a:srgbClr val="B13B98"/>
      </a:accent2>
      <a:accent3>
        <a:srgbClr val="AB4DC3"/>
      </a:accent3>
      <a:accent4>
        <a:srgbClr val="693DB2"/>
      </a:accent4>
      <a:accent5>
        <a:srgbClr val="4D51C3"/>
      </a:accent5>
      <a:accent6>
        <a:srgbClr val="3B71B1"/>
      </a:accent6>
      <a:hlink>
        <a:srgbClr val="7063CB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</Words>
  <Application>Microsoft Office PowerPoint</Application>
  <PresentationFormat>Široki zaslon</PresentationFormat>
  <Paragraphs>29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Century Schoolbook</vt:lpstr>
      <vt:lpstr>Franklin Gothic Book</vt:lpstr>
      <vt:lpstr>Wingdings 2</vt:lpstr>
      <vt:lpstr>DividendVTI</vt:lpstr>
      <vt:lpstr>The future of have to and must the future of can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have to and must the future of can</dc:title>
  <dc:creator>Valentina Bertina</dc:creator>
  <cp:lastModifiedBy>Valentina Bertina</cp:lastModifiedBy>
  <cp:revision>3</cp:revision>
  <dcterms:created xsi:type="dcterms:W3CDTF">2020-05-09T19:47:35Z</dcterms:created>
  <dcterms:modified xsi:type="dcterms:W3CDTF">2020-05-11T12:31:35Z</dcterms:modified>
</cp:coreProperties>
</file>