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56" r:id="rId3"/>
    <p:sldId id="257" r:id="rId4"/>
    <p:sldId id="259" r:id="rId5"/>
    <p:sldId id="275" r:id="rId6"/>
    <p:sldId id="276" r:id="rId7"/>
    <p:sldId id="277" r:id="rId8"/>
    <p:sldId id="280" r:id="rId9"/>
    <p:sldId id="281" r:id="rId10"/>
    <p:sldId id="282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8" r:id="rId24"/>
    <p:sldId id="279" r:id="rId25"/>
    <p:sldId id="274" r:id="rId26"/>
    <p:sldId id="272" r:id="rId2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2C26B-635C-4BE4-923C-147432F5E7D7}" type="datetimeFigureOut">
              <a:rPr lang="hr-HR" smtClean="0"/>
              <a:t>27.6.2023.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3495E-FD1C-41FE-BC1F-250C27327C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7234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3495E-FD1C-41FE-BC1F-250C27327CDA}" type="slidenum">
              <a:rPr lang="hr-HR" smtClean="0"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5702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4048" y="5373216"/>
            <a:ext cx="44999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altLang="ko-KR" sz="2000" b="1" dirty="0">
                <a:latin typeface="Arial" pitchFamily="34" charset="0"/>
                <a:cs typeface="Arial" pitchFamily="34" charset="0"/>
              </a:rPr>
              <a:t>OSNOVNA ŠKOLA DUBOVAC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hr-HR" altLang="ko-KR" sz="2000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altLang="ko-KR" sz="2000" b="1" dirty="0">
                <a:latin typeface="Arial" pitchFamily="34" charset="0"/>
                <a:cs typeface="Arial" pitchFamily="34" charset="0"/>
              </a:rPr>
              <a:t>Karlovac, 27. 6.2023.</a:t>
            </a:r>
            <a:endParaRPr kumimoji="0" lang="en-US" altLang="ko-K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644008" y="2626973"/>
            <a:ext cx="44999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altLang="ko-KR" sz="3600" b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Polazak u 1. razred</a:t>
            </a:r>
            <a:endParaRPr lang="en-US" altLang="ko-KR" sz="3600" b="1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1643FDD2-6583-4340-BC2B-9A7A32BD0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00" dirty="0"/>
              <a:t>.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518095D-485C-410B-89A3-75DB79AB6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sz="3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PRVI SUSRET SA ŠKOLOM</a:t>
            </a:r>
            <a:b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  <a:p>
            <a:endParaRPr lang="hr-HR" dirty="0"/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FDEABCEB-A4AF-4041-AD6B-03D5C035A559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457200" y="2276872"/>
            <a:ext cx="735516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26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3B9A48-9469-46FE-A9C1-19291D7DC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00" dirty="0">
                <a:highlight>
                  <a:srgbClr val="FFFF00"/>
                </a:highlight>
              </a:rPr>
              <a:t>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F29C1AD-4B11-4ABD-B15A-03680D01F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820688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ŠTO POLAZAK U ŠKOLU ZNAČI DJETETU</a:t>
            </a:r>
            <a:endParaRPr kumimoji="0" lang="hr-HR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05F442D-7CEF-46C1-891D-42DA55D53CE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544" y="2636912"/>
            <a:ext cx="8229600" cy="3240360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altLang="sr-Latn-RS" sz="2400" dirty="0">
                <a:solidFill>
                  <a:prstClr val="black"/>
                </a:solidFill>
              </a:rPr>
              <a:t>T</a:t>
            </a:r>
            <a:r>
              <a:rPr kumimoji="0" lang="hr-HR" altLang="sr-Latn-R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rebaju</a:t>
            </a:r>
            <a:r>
              <a:rPr kumimoji="0" lang="hr-HR" altLang="sr-Latn-R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se snaći u novoj skupini – među vršnjacima.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altLang="sr-Latn-R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Trebaju savladati duže odvajanje od roditelja, što je osobito teško djeci koja nisu pohađala vrtić.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altLang="sr-Latn-R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Poteškoća je, za dosta djece,  i dugo sjedenje – skoro čitav sat.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altLang="sr-Latn-R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Polaskom se u školu djeca trebaju samostalno snalaziti u brojnim situacijama u kojima su im pomagali roditelji.</a:t>
            </a:r>
            <a:endParaRPr kumimoji="0" lang="hr-HR" sz="2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55654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74A9D0-05AF-4324-8C38-7A7745BF1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z="1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4655354-9205-4CA8-9EB5-A1FCEE025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648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altLang="sr-Latn-R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3. ŠTO ŠKOLA OČEKUJE OD DJETETA</a:t>
            </a:r>
            <a:endParaRPr kumimoji="0" lang="hr-HR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415A326-E438-41AC-94F9-8BD13CE6A38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altLang="sr-Latn-R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SAMOSTALNOST </a:t>
            </a:r>
            <a:r>
              <a:rPr kumimoji="0" lang="hr-HR" altLang="sr-Latn-R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altLang="sr-Latn-R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SOCIJALNE VJEŠTINE-</a:t>
            </a:r>
            <a:r>
              <a:rPr kumimoji="0" lang="hr-HR" altLang="sr-Latn-R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u ophođenju s vršnjacima, učiteljima.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altLang="sr-Latn-R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EMOCIONALNE KOMPETENCIJE- </a:t>
            </a:r>
            <a:r>
              <a:rPr kumimoji="0" lang="hr-HR" altLang="sr-Latn-R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nošenje s konkurencijom, priznavanje neuspjeha, sposobnost </a:t>
            </a:r>
            <a:r>
              <a:rPr kumimoji="0" lang="hr-HR" altLang="sr-Latn-R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samoevaluacije</a:t>
            </a:r>
            <a:r>
              <a:rPr kumimoji="0" lang="hr-HR" altLang="sr-Latn-R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altLang="sr-Latn-R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ODGOVORNOST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3110378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A05635-3B30-4639-BCA2-C0C7DE506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35958"/>
          </a:xfrm>
        </p:spPr>
        <p:txBody>
          <a:bodyPr/>
          <a:lstStyle/>
          <a:p>
            <a:r>
              <a:rPr lang="hr-HR" sz="200" dirty="0"/>
              <a:t>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A8D677E-87BF-4B47-A025-C03E90BA2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792088"/>
          </a:xfrm>
        </p:spPr>
        <p:txBody>
          <a:bodyPr/>
          <a:lstStyle/>
          <a:p>
            <a:r>
              <a:rPr kumimoji="0" lang="hr-HR" altLang="sr-Latn-R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</a:rPr>
              <a:t>ODGOVORNOST</a:t>
            </a:r>
            <a:br>
              <a:rPr kumimoji="0" lang="hr-HR" sz="2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j-ea"/>
                <a:cs typeface="+mj-cs"/>
              </a:rPr>
            </a:br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2697EF8-187F-42A5-913A-97C148680CE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544" y="1916832"/>
            <a:ext cx="8229600" cy="4924390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altLang="sr-Latn-R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Spremnost da se odgovara za učinjeno.</a:t>
            </a:r>
          </a:p>
          <a:p>
            <a:pPr marL="228600" marR="0" lvl="0" indent="-2286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altLang="sr-Latn-R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Spremnost da se u potpunosti snose posljedice vlastitog djelovanja.</a:t>
            </a:r>
          </a:p>
          <a:p>
            <a:pPr marL="228600" marR="0" lvl="0" indent="-2286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altLang="sr-Latn-R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Spremnost da se odustane od čina čije se loše posljedice mogu jasno nazrijeti, ili su, štoviše, već prisutne.</a:t>
            </a:r>
          </a:p>
          <a:p>
            <a:pPr marL="228600" marR="0" lvl="0" indent="-2286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altLang="sr-Latn-R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Sposobnost samokontrole.</a:t>
            </a: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alt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Želimo li dijete naučiti odgovornosti u školi, moramo mu omogućiti sljedeće lekcije: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alt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Škola je njegova ,roditelji su je davno završili( </a:t>
            </a:r>
            <a:r>
              <a:rPr kumimoji="0" lang="hr-HR" altLang="sr-Latn-RS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umjesto</a:t>
            </a:r>
            <a:r>
              <a:rPr kumimoji="0" lang="hr-HR" altLang="sr-Latn-R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“Mi imamo puno zadaće” govoriti On/ona ili Ti imaš puno zadaće)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alt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Početak škole zahtijeva radi i angažman roditelja, kasnije je poželjno osnažiti dijete za samostalno rješavanje vlastitih “problema” odnosno zadaća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alt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Dijete se češće boji roditeljske nego učiteljske reakcije na pogrešku (kritike).</a:t>
            </a: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hr-HR" altLang="sr-Latn-R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62018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53B679-29C8-47BC-B1BC-36F4C4E34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00" dirty="0"/>
              <a:t>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23C6605-ACA8-49AB-ADC8-6AF4B57E6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576064"/>
          </a:xfrm>
        </p:spPr>
        <p:txBody>
          <a:bodyPr/>
          <a:lstStyle/>
          <a:p>
            <a:r>
              <a:rPr kumimoji="0" lang="hr-HR" altLang="sr-Latn-R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</a:rPr>
              <a:t>4. SAVJETI RODITELJIMA</a:t>
            </a:r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A4D47D0-1B08-40BB-BA63-78C351E85E3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544" y="1988840"/>
            <a:ext cx="8229600" cy="4680520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Ako je moguće, uzmite nekoliko slobodnih dana na početku školske godine.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Naučite dijete na pravovremeni odlazak na spavanje.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Pohvalite dijete za svaki napredak.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Ako imate više djece – ne uspoređujte ih! Svako dijete ima svoju osobnost.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Budite dosljedni u svojim odgojnim postupcima.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Razgovarajte, aktivno slušajte i odgovarajte djeci na postavljana pitanja.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33076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D780AC-1AE0-4BF7-A51D-3CF5F1AFE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459894"/>
          </a:xfrm>
        </p:spPr>
        <p:txBody>
          <a:bodyPr/>
          <a:lstStyle/>
          <a:p>
            <a:r>
              <a:rPr lang="hr-HR" sz="100" dirty="0"/>
              <a:t>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060997E-DFE8-490A-91DB-212B2B8DE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856" y="1052736"/>
            <a:ext cx="8239944" cy="1008112"/>
          </a:xfrm>
        </p:spPr>
        <p:txBody>
          <a:bodyPr/>
          <a:lstStyle/>
          <a:p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</a:rPr>
              <a:t>Na vrijeme i u dobroj atmosferi izvršite</a:t>
            </a:r>
          </a:p>
          <a:p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</a:rPr>
              <a:t> tehničke pripreme</a:t>
            </a:r>
            <a:endParaRPr lang="hr-HR" sz="3200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1939445-826D-4303-9AC5-3F68ADBB2E8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544" y="2132856"/>
            <a:ext cx="8229600" cy="4824536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Osamostalite dijete u oblačenju i obavljanju higijenskih navika.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Naučite ga pravilnom snalaženju u prometu.</a:t>
            </a:r>
            <a:endParaRPr lang="hr-HR" sz="2000" dirty="0">
              <a:solidFill>
                <a:srgbClr val="000000"/>
              </a:solidFill>
            </a:endParaRP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Dijete bi trebalo znati adresu stanovanja te brojeve telefona roditelja (može i zapisano).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alt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Pokažite mu da ga cijenite i prihvaćate uvažavajući njegove sposobnosti i interese.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alt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Koristite pozitivnu podršku i pohvalu za uložen trud te tako razvijajte osjećaj  sigurnosti i samopouzdanja.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alt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Nemojte od djeteta očekivati previše(ne mogu sva djeca biti odlikaši).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alt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Izbjegavajte stalne kritike i kazne jer one samo produbljuju osjećaj nesigurnosti, neuspjeha ,a što ne znači da ih uopće ne treba   primjenjivati.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alt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Budite </a:t>
            </a:r>
            <a:r>
              <a:rPr kumimoji="0" lang="hr-HR" altLang="sr-Latn-R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dosljedni u stvaranju radnih navika</a:t>
            </a:r>
            <a:r>
              <a:rPr kumimoji="0" lang="hr-HR" alt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i </a:t>
            </a:r>
            <a:r>
              <a:rPr kumimoji="0" lang="hr-HR" altLang="sr-Latn-R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zahtijevajte </a:t>
            </a:r>
            <a:r>
              <a:rPr kumimoji="0" lang="hr-HR" alt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prije svega izvršavanje obveza.                  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8975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73C547-48F6-409A-A70C-0DFBE4CD1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800" dirty="0"/>
              <a:t>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AFB2626-6A58-4F55-96B0-88861A055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00" dirty="0"/>
              <a:t>.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C6C5DFC-94CB-4DE1-992E-097F41E323E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544" y="1268761"/>
            <a:ext cx="8229600" cy="5400600"/>
          </a:xfr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alt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 kući je </a:t>
            </a:r>
            <a:r>
              <a:rPr kumimoji="0" lang="hr-HR" altLang="sr-Latn-R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važno osigurati mjesto na kojem će dijete stalno raditi te pospremati svoje stvari.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altLang="sr-Latn-RS" sz="2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alt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Zajedno možete kupiti torbu i školski pribor i urediti radni kutak.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altLang="sr-Latn-R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alt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 početku učite zajedno s djetetom, ali nikako ne umjesto njih.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altLang="sr-Latn-R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alt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Ukažite djetetu na pogreške i uputite ga u samostalno rješavanje. Naučite ih da se nose s neuspjehom, da je ocjena relativna i da se  upornošću i trudom može ispraviti.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altLang="sr-Latn-R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alt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Važno je prema školi  zauzeti pozitivan stav, što znači ne govoriti pred djecom negativno o učitelju, nastavnim programima i slično.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altLang="sr-Latn-R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alt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Ostavite im vremena za igru i ona moraju imati osjećaj slobode volje i duha.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hr-HR" altLang="sr-Latn-R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68615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068E1B-1FD7-433A-84C4-FB9FFA65C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00" dirty="0"/>
              <a:t>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4A4F9C5-2624-4E2C-914C-474B1025C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800" dirty="0"/>
              <a:t>.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468C8BE-B084-4CDD-B496-42D860CC5A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544" y="1600201"/>
            <a:ext cx="8229600" cy="4277071"/>
          </a:xfr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altLang="sr-Latn-R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Ne zaboravite, niste sami!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altLang="sr-Latn-R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altLang="sr-Latn-R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Kad god osjetite potrebu savjetujte se s učiteljicom ili stručnom službom škole.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altLang="sr-Latn-R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altLang="sr-Latn-R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Roditelji su prirodno prvi i najvažniji učitelji djeteta, a kvalitetna suradnja i redovita razmjena informacija između škole i roditelja važna je za uspjeh u odgoju i obrazovanju naših malih.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83498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C98538-C256-4EDA-8A47-D75ECC66D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" dirty="0"/>
              <a:t>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EFCAF3C-8768-445D-AFC7-2B5C6718B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kumimoji="0" lang="hr-HR" altLang="sr-Latn-R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</a:rPr>
              <a:t>Na kraju…i najvažnije</a:t>
            </a:r>
            <a:endParaRPr lang="hr-HR" sz="3200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71A521F-3D21-490E-86FD-7ACF3A917AC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altLang="sr-Latn-R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Dajte djetetu do znanja da vaša ljubav prema   njemu ne ovisi o njegovom školskom uspjehu 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r-HR" altLang="sr-Latn-RS" sz="2800" b="1" dirty="0">
              <a:solidFill>
                <a:prstClr val="black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altLang="sr-Latn-R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endParaRPr lang="hr-HR" dirty="0"/>
          </a:p>
        </p:txBody>
      </p:sp>
      <p:pic>
        <p:nvPicPr>
          <p:cNvPr id="6" name="Slika 5" descr="Slika na kojoj se prikazuje osoba, srce, Valentinovo, čavao&#10;&#10;Opis je automatski generiran">
            <a:extLst>
              <a:ext uri="{FF2B5EF4-FFF2-40B4-BE49-F238E27FC236}">
                <a16:creationId xmlns:a16="http://schemas.microsoft.com/office/drawing/2014/main" id="{F0D77EB4-B0AD-40DC-8CF6-312D46704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87" y="3789040"/>
            <a:ext cx="2638425" cy="194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26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D03A68-E988-4FD8-A2B7-350F99469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" dirty="0"/>
              <a:t>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FB6992E-5926-4588-B7F2-11408CC58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200" b="1" dirty="0"/>
              <a:t>5. ORGANIZACIJA NASTAVE I RADA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B5071F4-BE29-4D39-9DF2-986C0902E34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96044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Prvi nastavni dan šk. god. 2023./2024. je 4. 9. 2023.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Učenici 1. a, 1. b, 1. c i 1. d dolaze u pratnji roditelja u matičnu školu (Primorska 9) gdje će biti svečana priredba u 10:00, nakon koje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prvašići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i roditelji odlaze u razrede s učiteljicom koja će dati osnovne informacije. Prvi dan učenici dolaze u školu bez školske torbe i pribora.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Drugi dan donose prazne školske torbe za preuzimanje udžbenika.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Prvi radni tjedan A smjena (a i b razred) ima nastavu </a:t>
            </a:r>
            <a:r>
              <a:rPr lang="hr-HR" sz="2000" dirty="0">
                <a:solidFill>
                  <a:prstClr val="black"/>
                </a:solidFill>
              </a:rPr>
              <a:t>poslijepodne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 smjena (c i d</a:t>
            </a:r>
            <a:r>
              <a:rPr lang="hr-HR" sz="2000" dirty="0">
                <a:solidFill>
                  <a:prstClr val="black"/>
                </a:solidFill>
              </a:rPr>
              <a:t> razred) ima nastavu prijepodne.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sz="2000" dirty="0">
                <a:solidFill>
                  <a:prstClr val="black"/>
                </a:solidFill>
              </a:rPr>
              <a:t>U PŠ Velika Jelsa nastava se održava uvijek u prijepodnevnoj smjeni.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48373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r>
              <a:rPr lang="hr-HR" altLang="ko-KR" sz="3200" dirty="0">
                <a:solidFill>
                  <a:schemeClr val="tx1"/>
                </a:solidFill>
              </a:rPr>
              <a:t>Očekivano trajanje: 60 min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600201"/>
            <a:ext cx="8291264" cy="460648"/>
          </a:xfrm>
        </p:spPr>
        <p:txBody>
          <a:bodyPr/>
          <a:lstStyle/>
          <a:p>
            <a:pPr lvl="0" algn="ctr"/>
            <a:r>
              <a:rPr lang="hr-HR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DNEVNI RED:</a:t>
            </a:r>
            <a:endParaRPr lang="en-US" altLang="ko-KR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96044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hr-HR" altLang="ko-KR" sz="1800" b="1" dirty="0"/>
              <a:t>Predstavljanje – poziv na suradnju</a:t>
            </a:r>
          </a:p>
          <a:p>
            <a:pPr marL="342900" indent="-342900">
              <a:buAutoNum type="arabicPeriod"/>
            </a:pPr>
            <a:r>
              <a:rPr lang="hr-HR" altLang="ko-KR" sz="1800" b="1" dirty="0">
                <a:latin typeface="Arial" pitchFamily="34" charset="0"/>
                <a:cs typeface="Arial" pitchFamily="34" charset="0"/>
              </a:rPr>
              <a:t>Što smo napravili- procjena psihofizičke zrelosti</a:t>
            </a:r>
          </a:p>
          <a:p>
            <a:pPr marL="342900" indent="-342900">
              <a:buAutoNum type="arabicPeriod"/>
            </a:pPr>
            <a:r>
              <a:rPr lang="hr-HR" altLang="ko-KR" sz="1800" b="1" dirty="0"/>
              <a:t>Što škola očekuje od djeteta</a:t>
            </a:r>
          </a:p>
          <a:p>
            <a:pPr marL="342900" indent="-342900">
              <a:buAutoNum type="arabicPeriod"/>
            </a:pPr>
            <a:r>
              <a:rPr lang="hr-HR" altLang="ko-KR" sz="1800" b="1" dirty="0">
                <a:latin typeface="Arial" pitchFamily="34" charset="0"/>
                <a:cs typeface="Arial" pitchFamily="34" charset="0"/>
              </a:rPr>
              <a:t>Savjeti rodit</a:t>
            </a:r>
            <a:r>
              <a:rPr lang="hr-HR" altLang="ko-KR" sz="1800" b="1" dirty="0"/>
              <a:t>eljima</a:t>
            </a:r>
          </a:p>
          <a:p>
            <a:pPr marL="342900" indent="-342900">
              <a:buAutoNum type="arabicPeriod"/>
            </a:pPr>
            <a:r>
              <a:rPr lang="hr-HR" altLang="ko-KR" sz="1800" b="1" dirty="0"/>
              <a:t>Organizacija nastave i rada</a:t>
            </a:r>
          </a:p>
          <a:p>
            <a:pPr marL="342900" indent="-342900">
              <a:buAutoNum type="arabicPeriod"/>
            </a:pPr>
            <a:r>
              <a:rPr lang="hr-HR" altLang="ko-KR" sz="1800" b="1" dirty="0"/>
              <a:t>Predstavljanje programa produženog boravka</a:t>
            </a:r>
          </a:p>
          <a:p>
            <a:pPr marL="342900" indent="-342900">
              <a:buAutoNum type="arabicPeriod"/>
            </a:pPr>
            <a:r>
              <a:rPr lang="hr-HR" altLang="ko-KR" sz="1800" b="1" dirty="0"/>
              <a:t>Podjela privola za upis izbornog predmeta i upis u produženi boravak te privola za radne listiće iz Engleskog jezika</a:t>
            </a:r>
          </a:p>
          <a:p>
            <a:pPr marL="342900" indent="-342900">
              <a:buAutoNum type="arabicPeriod"/>
            </a:pPr>
            <a:r>
              <a:rPr lang="hr-HR" altLang="ko-KR" sz="1800" b="1" dirty="0"/>
              <a:t>Podjela upisnica </a:t>
            </a:r>
          </a:p>
          <a:p>
            <a:pPr marL="342900" indent="-342900">
              <a:buAutoNum type="arabicPeriod"/>
            </a:pPr>
            <a:r>
              <a:rPr lang="hr-HR" altLang="ko-KR" sz="1800" b="1" dirty="0"/>
              <a:t>Podjela učenika po razrednim odjelima- rujan, Odluka o broju razrednih odjela</a:t>
            </a:r>
          </a:p>
          <a:p>
            <a:pPr marL="342900" indent="-342900">
              <a:buAutoNum type="arabicPeriod"/>
            </a:pPr>
            <a:r>
              <a:rPr lang="hr-HR" altLang="ko-KR" sz="1800" b="1" dirty="0"/>
              <a:t>Pitanja roditelja</a:t>
            </a:r>
          </a:p>
          <a:p>
            <a:endParaRPr lang="hr-HR" altLang="ko-KR" dirty="0"/>
          </a:p>
          <a:p>
            <a:pPr marL="342900" indent="-342900">
              <a:buAutoNum type="arabicPeriod"/>
            </a:pP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B6EE3E-6493-4000-99A0-8284C2BA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00" dirty="0"/>
              <a:t>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19A8569-7712-4292-8540-29253D2B3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069514"/>
          </a:xfrm>
        </p:spPr>
        <p:txBody>
          <a:bodyPr/>
          <a:lstStyle/>
          <a:p>
            <a:r>
              <a:rPr kumimoji="0" lang="hr-HR" sz="2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</a:rPr>
              <a:t>PRIVIKAVANJE NA ŠKOLU – prva dva ili tri</a:t>
            </a:r>
          </a:p>
          <a:p>
            <a:r>
              <a:rPr kumimoji="0" lang="hr-HR" sz="2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</a:rPr>
              <a:t> tjedna</a:t>
            </a:r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F1C2F7A-35E0-42D8-85EA-A9A3971DA8D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544" y="2492896"/>
            <a:ext cx="8229600" cy="338437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Učenici će u početku imati po tri školska sata ( to neće biti tipičan sat od 45 minuta već izmjena aktivnosti kroz rekreativne pauze).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Prvi dan 4. 9. 2023. je kratki roditeljski sastanak, u prva dva tjedna je klasični roditeljski sa svim potrebnim informacijama za lakši početak školovanja.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97512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02FD27-1A87-4E56-965C-5A1C76EA5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00" dirty="0"/>
              <a:t>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FBB126C-0691-4AAD-9866-39C1A7297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200" b="1" dirty="0"/>
              <a:t>Nastavni predmeti u prvom razredu: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0399523-C394-4833-8084-A13DC93E7F5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Hrvatski jezik- 5 sati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Likovna kultura- 1 sat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Glazbena kultura-1 sat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Engleski jezik- 2 sata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Matematika- 4 sata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Priroda i društvo – 3 sata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Tjelesno zdravstvena kultura-3 sata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Izborni predmet: Vjeronauk – 2 sata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                     </a:t>
            </a:r>
            <a:r>
              <a:rPr lang="hr-HR" sz="2400" kern="0" dirty="0">
                <a:solidFill>
                  <a:prstClr val="black"/>
                </a:solidFill>
              </a:rPr>
              <a:t>I</a:t>
            </a:r>
            <a:r>
              <a:rPr kumimoji="0" lang="hr-HR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nformatika</a:t>
            </a: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– 2 sata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97441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FCFF37-3FF9-49D4-9B27-E54015032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>
                <a:solidFill>
                  <a:schemeClr val="tx1"/>
                </a:solidFill>
              </a:rPr>
              <a:t>ŠKOLSKI PRIBOR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A8F0425-8355-4EB4-8FC6-3EEBB5A40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16023"/>
          </a:xfrm>
        </p:spPr>
        <p:txBody>
          <a:bodyPr/>
          <a:lstStyle/>
          <a:p>
            <a:r>
              <a:rPr lang="hr-HR" sz="100" dirty="0"/>
              <a:t>.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DDA57AF-5611-4BC6-A152-2908A814270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544" y="1268760"/>
            <a:ext cx="8229600" cy="557246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1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PERNICA </a:t>
            </a:r>
            <a:r>
              <a:rPr lang="hr-HR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bi trebala sadržavati:</a:t>
            </a:r>
            <a:endParaRPr lang="hr-HR" sz="1600" dirty="0">
              <a:effectLst/>
              <a:ea typeface="Calibri" panose="020F0502020204030204" pitchFamily="34" charset="0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hr-HR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               2 olovke HB , brisalo (gumicu) , šiljilo ,  </a:t>
            </a:r>
            <a:endParaRPr lang="hr-HR" sz="1600" dirty="0">
              <a:effectLst/>
              <a:ea typeface="Calibri" panose="020F0502020204030204" pitchFamily="34" charset="0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hr-HR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               malo ravnalo s izrezanim likovima (krug, trokut, kvadrat, pravokutnik)</a:t>
            </a:r>
            <a:endParaRPr lang="hr-HR" sz="1600" dirty="0">
              <a:effectLst/>
              <a:ea typeface="Calibri" panose="020F0502020204030204" pitchFamily="34" charset="0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hr-HR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            drvene bojice, flomastere</a:t>
            </a:r>
            <a:endParaRPr lang="hr-HR" sz="1600" dirty="0">
              <a:ea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hr-HR" sz="1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BILJEŽNICE ( za I. razred -1.polugodište) :</a:t>
            </a:r>
            <a:endParaRPr lang="hr-HR" sz="1600" dirty="0">
              <a:effectLst/>
              <a:ea typeface="Calibri" panose="020F0502020204030204" pitchFamily="34" charset="0"/>
            </a:endParaRPr>
          </a:p>
          <a:p>
            <a:pPr marL="457200" indent="-228600">
              <a:lnSpc>
                <a:spcPct val="115000"/>
              </a:lnSpc>
              <a:spcAft>
                <a:spcPts val="1000"/>
              </a:spcAft>
            </a:pPr>
            <a:r>
              <a:rPr lang="hr-HR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bilježnica - pisanka A                                                  4 kom </a:t>
            </a:r>
            <a:endParaRPr lang="hr-HR" sz="1600" dirty="0">
              <a:effectLst/>
              <a:ea typeface="Calibri" panose="020F0502020204030204" pitchFamily="34" charset="0"/>
            </a:endParaRPr>
          </a:p>
          <a:p>
            <a:pPr marL="457200" indent="-228600">
              <a:lnSpc>
                <a:spcPct val="115000"/>
              </a:lnSpc>
              <a:spcAft>
                <a:spcPts val="1000"/>
              </a:spcAft>
            </a:pPr>
            <a:r>
              <a:rPr lang="hr-HR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bilježnica za matematiku( za 1.i 2. </a:t>
            </a:r>
            <a:r>
              <a:rPr lang="hr-HR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raz</a:t>
            </a:r>
            <a:r>
              <a:rPr lang="hr-HR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)                      1 kom</a:t>
            </a:r>
            <a:endParaRPr lang="hr-HR" sz="1600" dirty="0">
              <a:effectLst/>
              <a:ea typeface="Calibri" panose="020F0502020204030204" pitchFamily="34" charset="0"/>
            </a:endParaRPr>
          </a:p>
          <a:p>
            <a:pPr marL="457200" indent="-228600">
              <a:lnSpc>
                <a:spcPct val="115000"/>
              </a:lnSpc>
              <a:spcAft>
                <a:spcPts val="1000"/>
              </a:spcAft>
            </a:pPr>
            <a:r>
              <a:rPr lang="hr-HR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informativka - za informacije roditeljima                     1 kom</a:t>
            </a:r>
            <a:endParaRPr lang="hr-HR" sz="1600" dirty="0">
              <a:effectLst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  </a:t>
            </a:r>
            <a:r>
              <a:rPr lang="hr-HR" sz="1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TORBA</a:t>
            </a:r>
            <a:endParaRPr lang="hr-HR" sz="1600" dirty="0">
              <a:effectLst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1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  </a:t>
            </a:r>
            <a:r>
              <a:rPr lang="hr-HR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Poželjno je da učenička torba bude anatomski prilagođena građi tijela djeteta. </a:t>
            </a:r>
            <a:endParaRPr lang="hr-HR" sz="1600" dirty="0">
              <a:effectLst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U torbi imati uvijek škare i ljepilo (obično za papir , najbolje u stiku).</a:t>
            </a:r>
            <a:endParaRPr lang="hr-HR" sz="1600" dirty="0">
              <a:effectLst/>
              <a:ea typeface="Calibri" panose="020F050202020403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71502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0A7420-BF12-4716-B0C6-6C915FF79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00" dirty="0"/>
              <a:t>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2B95000-994F-4C81-8D86-F3A8F9679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6293"/>
            <a:ext cx="8229600" cy="110460"/>
          </a:xfrm>
        </p:spPr>
        <p:txBody>
          <a:bodyPr/>
          <a:lstStyle/>
          <a:p>
            <a:r>
              <a:rPr lang="hr-HR" sz="100" dirty="0"/>
              <a:t>.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31F7C89-773A-473C-8E85-61C4D2118D5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544" y="764705"/>
            <a:ext cx="8229600" cy="5904656"/>
          </a:xfrm>
        </p:spPr>
        <p:txBody>
          <a:bodyPr numCol="2"/>
          <a:lstStyle/>
          <a:p>
            <a:pPr>
              <a:spcAft>
                <a:spcPts val="1000"/>
              </a:spcAft>
            </a:pPr>
            <a:r>
              <a:rPr lang="hr-HR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LIKOVNA KULTURA</a:t>
            </a:r>
            <a:endParaRPr lang="hr-HR" sz="1200" dirty="0">
              <a:effectLst/>
              <a:ea typeface="Calibri" panose="020F0502020204030204" pitchFamily="34" charset="0"/>
            </a:endParaRPr>
          </a:p>
          <a:p>
            <a:pPr marL="457200" indent="-228600">
              <a:spcAft>
                <a:spcPts val="1000"/>
              </a:spcAft>
            </a:pPr>
            <a:r>
              <a:rPr lang="hr-HR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  flomasteri (obično su već u pernicama)</a:t>
            </a:r>
            <a:endParaRPr lang="hr-HR" sz="1200" dirty="0">
              <a:effectLst/>
              <a:ea typeface="Calibri" panose="020F0502020204030204" pitchFamily="34" charset="0"/>
            </a:endParaRPr>
          </a:p>
          <a:p>
            <a:pPr marL="457200" indent="-228600">
              <a:spcAft>
                <a:spcPts val="1000"/>
              </a:spcAft>
            </a:pPr>
            <a:r>
              <a:rPr lang="hr-HR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  pastele</a:t>
            </a:r>
            <a:endParaRPr lang="hr-HR" sz="1200" dirty="0">
              <a:effectLst/>
              <a:ea typeface="Calibri" panose="020F0502020204030204" pitchFamily="34" charset="0"/>
            </a:endParaRPr>
          </a:p>
          <a:p>
            <a:pPr marL="457200" indent="-228600">
              <a:spcAft>
                <a:spcPts val="1000"/>
              </a:spcAft>
            </a:pPr>
            <a:r>
              <a:rPr lang="hr-HR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 vodene boje</a:t>
            </a:r>
            <a:endParaRPr lang="hr-HR" sz="1200" dirty="0">
              <a:effectLst/>
              <a:ea typeface="Calibri" panose="020F0502020204030204" pitchFamily="34" charset="0"/>
            </a:endParaRPr>
          </a:p>
          <a:p>
            <a:pPr marL="514350" indent="-285750">
              <a:spcAft>
                <a:spcPts val="1000"/>
              </a:spcAft>
              <a:buFontTx/>
              <a:buChar char="-"/>
            </a:pPr>
            <a:r>
              <a:rPr lang="hr-HR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kistovi za vodene boje tri veličine – tanki, </a:t>
            </a:r>
          </a:p>
          <a:p>
            <a:pPr marL="228600">
              <a:spcAft>
                <a:spcPts val="1000"/>
              </a:spcAft>
            </a:pPr>
            <a:r>
              <a:rPr lang="hr-HR" dirty="0">
                <a:solidFill>
                  <a:srgbClr val="000000"/>
                </a:solidFill>
                <a:ea typeface="Times New Roman" panose="02020603050405020304" pitchFamily="18" charset="0"/>
              </a:rPr>
              <a:t>     </a:t>
            </a:r>
            <a:r>
              <a:rPr lang="hr-HR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srednji i veći (mekane dlačica)</a:t>
            </a:r>
            <a:endParaRPr lang="hr-HR" sz="1200" dirty="0">
              <a:effectLst/>
              <a:ea typeface="Calibri" panose="020F0502020204030204" pitchFamily="34" charset="0"/>
            </a:endParaRPr>
          </a:p>
          <a:p>
            <a:pPr marL="457200" indent="-228600">
              <a:spcAft>
                <a:spcPts val="1000"/>
              </a:spcAft>
            </a:pPr>
            <a:r>
              <a:rPr lang="hr-HR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 čvrsta plastična čaša za vodu</a:t>
            </a:r>
            <a:endParaRPr lang="hr-HR" sz="1200" dirty="0">
              <a:effectLst/>
              <a:ea typeface="Calibri" panose="020F0502020204030204" pitchFamily="34" charset="0"/>
            </a:endParaRPr>
          </a:p>
          <a:p>
            <a:pPr marL="457200" indent="-228600">
              <a:spcAft>
                <a:spcPts val="1000"/>
              </a:spcAft>
            </a:pPr>
            <a:r>
              <a:rPr lang="hr-HR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 plastelin</a:t>
            </a:r>
            <a:endParaRPr lang="hr-HR" sz="1200" dirty="0">
              <a:effectLst/>
              <a:ea typeface="Calibri" panose="020F0502020204030204" pitchFamily="34" charset="0"/>
            </a:endParaRPr>
          </a:p>
          <a:p>
            <a:pPr marL="514350" indent="-285750">
              <a:spcAft>
                <a:spcPts val="1000"/>
              </a:spcAft>
              <a:buFontTx/>
              <a:buChar char="-"/>
            </a:pPr>
            <a:r>
              <a:rPr lang="hr-HR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komad pamučne krpice ili manja spužvica </a:t>
            </a:r>
          </a:p>
          <a:p>
            <a:pPr marL="228600">
              <a:spcAft>
                <a:spcPts val="1000"/>
              </a:spcAft>
            </a:pPr>
            <a:r>
              <a:rPr lang="hr-HR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(veličine one za pranje posuđa)</a:t>
            </a:r>
            <a:endParaRPr lang="hr-HR" sz="1200" dirty="0">
              <a:effectLst/>
              <a:ea typeface="Calibri" panose="020F0502020204030204" pitchFamily="34" charset="0"/>
            </a:endParaRPr>
          </a:p>
          <a:p>
            <a:pPr marL="514350" indent="-285750">
              <a:spcAft>
                <a:spcPts val="1000"/>
              </a:spcAft>
              <a:buFontTx/>
              <a:buChar char="-"/>
            </a:pPr>
            <a:r>
              <a:rPr lang="hr-HR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tempere, kistovi za tempere tri veličine – </a:t>
            </a:r>
          </a:p>
          <a:p>
            <a:pPr marL="228600">
              <a:spcAft>
                <a:spcPts val="1000"/>
              </a:spcAft>
            </a:pPr>
            <a:r>
              <a:rPr lang="hr-HR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manji, srednji i veliki (plosnate dlačice)</a:t>
            </a:r>
            <a:endParaRPr lang="hr-HR" sz="1200" dirty="0">
              <a:effectLst/>
              <a:ea typeface="Calibri" panose="020F0502020204030204" pitchFamily="34" charset="0"/>
            </a:endParaRPr>
          </a:p>
          <a:p>
            <a:pPr marL="514350" indent="-285750">
              <a:spcAft>
                <a:spcPts val="1000"/>
              </a:spcAft>
              <a:buFontTx/>
              <a:buChar char="-"/>
            </a:pPr>
            <a:r>
              <a:rPr lang="hr-HR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škarice i ljepilo u stiku</a:t>
            </a:r>
            <a:endParaRPr lang="hr-HR" sz="1200" dirty="0">
              <a:ea typeface="Times New Roman" panose="02020603050405020304" pitchFamily="18" charset="0"/>
            </a:endParaRPr>
          </a:p>
          <a:p>
            <a:pPr marL="228600">
              <a:spcAft>
                <a:spcPts val="1000"/>
              </a:spcAft>
            </a:pPr>
            <a:r>
              <a:rPr lang="hr-HR" sz="1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PRIBOR ZA LIKOVNU KULTURU SLOŽITI U KARTONSKU KUTIJU (OD CIPELA I SL.) I NAPISATI IME DJETETA.</a:t>
            </a:r>
            <a:endParaRPr lang="hr-HR" sz="1200" dirty="0">
              <a:effectLst/>
              <a:ea typeface="Calibri" panose="020F0502020204030204" pitchFamily="34" charset="0"/>
            </a:endParaRPr>
          </a:p>
          <a:p>
            <a:pPr>
              <a:spcAft>
                <a:spcPts val="1000"/>
              </a:spcAft>
            </a:pPr>
            <a:r>
              <a:rPr lang="hr-HR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</a:t>
            </a:r>
            <a:r>
              <a:rPr lang="hr-HR" sz="1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TJELESNO ZDRAVSTVENA KULTURA </a:t>
            </a:r>
            <a:endParaRPr lang="hr-HR" sz="1200" dirty="0">
              <a:effectLst/>
              <a:ea typeface="Calibri" panose="020F0502020204030204" pitchFamily="34" charset="0"/>
            </a:endParaRPr>
          </a:p>
          <a:p>
            <a:pPr marL="457200" indent="-228600">
              <a:spcAft>
                <a:spcPts val="1000"/>
              </a:spcAft>
            </a:pPr>
            <a:r>
              <a:rPr lang="hr-HR" sz="1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</a:t>
            </a:r>
            <a:endParaRPr lang="hr-HR" sz="1200" dirty="0">
              <a:effectLst/>
              <a:ea typeface="Calibri" panose="020F0502020204030204" pitchFamily="34" charset="0"/>
            </a:endParaRPr>
          </a:p>
          <a:p>
            <a:pPr marL="457200" indent="-228600">
              <a:spcAft>
                <a:spcPts val="1000"/>
              </a:spcAft>
            </a:pPr>
            <a:r>
              <a:rPr lang="hr-HR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vrećica, tenisice, bijela majica i kratke hlače ili</a:t>
            </a:r>
          </a:p>
          <a:p>
            <a:pPr marL="457200" indent="-228600">
              <a:spcAft>
                <a:spcPts val="1000"/>
              </a:spcAft>
            </a:pPr>
            <a:r>
              <a:rPr lang="hr-HR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tajice  </a:t>
            </a:r>
            <a:endParaRPr lang="hr-HR" sz="1200" dirty="0">
              <a:effectLst/>
              <a:ea typeface="Calibri" panose="020F0502020204030204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hr-HR" sz="1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</a:t>
            </a:r>
            <a:endParaRPr lang="hr-HR" sz="1200" dirty="0">
              <a:effectLst/>
              <a:ea typeface="Calibri" panose="020F0502020204030204" pitchFamily="34" charset="0"/>
            </a:endParaRPr>
          </a:p>
          <a:p>
            <a:pPr>
              <a:spcAft>
                <a:spcPts val="1000"/>
              </a:spcAft>
            </a:pPr>
            <a:r>
              <a:rPr lang="hr-HR" sz="1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SVE KNJIGE I BILJEŽNICE OMOTATI U </a:t>
            </a:r>
          </a:p>
          <a:p>
            <a:pPr>
              <a:spcAft>
                <a:spcPts val="1000"/>
              </a:spcAft>
            </a:pPr>
            <a:r>
              <a:rPr lang="hr-HR" sz="1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PROZIRNE OMOTE.  </a:t>
            </a:r>
          </a:p>
          <a:p>
            <a:pPr>
              <a:spcAft>
                <a:spcPts val="1000"/>
              </a:spcAft>
            </a:pPr>
            <a:r>
              <a:rPr lang="hr-HR" sz="1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NA OMOTU IZVANA  POTREBNO JE  </a:t>
            </a:r>
          </a:p>
          <a:p>
            <a:pPr>
              <a:spcAft>
                <a:spcPts val="1000"/>
              </a:spcAft>
            </a:pPr>
            <a:r>
              <a:rPr lang="hr-HR" sz="1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NAPISATI IME DJETETA.</a:t>
            </a:r>
            <a:endParaRPr lang="hr-HR" sz="1200" dirty="0">
              <a:effectLst/>
              <a:ea typeface="Calibri" panose="020F0502020204030204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hr-HR" sz="105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r-H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hr-HR" sz="105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r-H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hr-HR" sz="105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r-H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hr-HR" sz="105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r-H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6" name="Slika 5" descr="Slika na kojoj se prikazuje uredski pribor, papirna galanterija, uredski instrument, kemijska olovka&#10;&#10;Opis je automatski generiran">
            <a:extLst>
              <a:ext uri="{FF2B5EF4-FFF2-40B4-BE49-F238E27FC236}">
                <a16:creationId xmlns:a16="http://schemas.microsoft.com/office/drawing/2014/main" id="{F9065E22-FB8D-4830-90FA-45572049FB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149080"/>
            <a:ext cx="3703440" cy="252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04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7C5CD7-31BC-440C-B290-166B7956F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00" dirty="0"/>
              <a:t>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35D3CB-69B8-49DB-9616-C9CE71B65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936103"/>
          </a:xfrm>
        </p:spPr>
        <p:txBody>
          <a:bodyPr/>
          <a:lstStyle/>
          <a:p>
            <a:r>
              <a:rPr lang="hr-HR" sz="3200" b="1" dirty="0"/>
              <a:t>6. PREDSTAVLJANJE PROGRAMA PRODUŽENOG BORAVKA</a:t>
            </a:r>
            <a:endParaRPr lang="hr-HR" b="1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AA2AD34-8975-4240-A12D-18BBF10E84D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3568" y="2492896"/>
            <a:ext cx="8229600" cy="3384376"/>
          </a:xfrm>
        </p:spPr>
        <p:txBody>
          <a:bodyPr/>
          <a:lstStyle/>
          <a:p>
            <a:r>
              <a:rPr lang="hr-HR" sz="2800" dirty="0"/>
              <a:t>Učiteljica Marija </a:t>
            </a:r>
            <a:r>
              <a:rPr lang="hr-HR" sz="2800" dirty="0" err="1"/>
              <a:t>Urbanek</a:t>
            </a:r>
            <a:endParaRPr lang="hr-HR" sz="2800" dirty="0"/>
          </a:p>
          <a:p>
            <a:endParaRPr kumimoji="0" lang="hr-HR" altLang="ko-KR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r>
              <a:rPr kumimoji="0" lang="hr-HR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7. Podjela privola za upis izbornog predmeta i upis u produženi boravak te privola za radne listiće iz Engleskog jezika</a:t>
            </a:r>
          </a:p>
          <a:p>
            <a:r>
              <a:rPr lang="hr-HR" altLang="ko-KR" sz="2400" b="1" dirty="0">
                <a:solidFill>
                  <a:prstClr val="black">
                    <a:lumMod val="75000"/>
                    <a:lumOff val="25000"/>
                  </a:prstClr>
                </a:solidFill>
                <a:ea typeface="맑은 고딕" panose="020B0503020000020004" pitchFamily="34" charset="-127"/>
              </a:rPr>
              <a:t>8. </a:t>
            </a:r>
            <a:r>
              <a:rPr kumimoji="0" lang="hr-HR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Podjela upisnica </a:t>
            </a:r>
          </a:p>
          <a:p>
            <a:endParaRPr lang="hr-HR" sz="2800" dirty="0"/>
          </a:p>
          <a:p>
            <a:endParaRPr lang="hr-HR" sz="2800" dirty="0"/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694919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770C1E-0DA4-4E9E-8E41-EA67D1634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00" dirty="0"/>
              <a:t>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509E2F-F2D0-4B6F-99A1-86D978ECE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</a:rPr>
              <a:t>Ostale važne informacije</a:t>
            </a:r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6AF211F-D16F-4E27-99A0-085322A844F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342900" marR="0" lvl="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2400" dirty="0">
                <a:solidFill>
                  <a:prstClr val="black"/>
                </a:solidFill>
              </a:rPr>
              <a:t>Učenici p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utnici</a:t>
            </a:r>
            <a:endParaRPr lang="hr-HR" sz="2400" dirty="0">
              <a:solidFill>
                <a:prstClr val="black"/>
              </a:solidFill>
            </a:endParaRPr>
          </a:p>
          <a:p>
            <a:pPr marL="342900" marR="0" lvl="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2400" dirty="0">
                <a:solidFill>
                  <a:prstClr val="black"/>
                </a:solidFill>
              </a:rPr>
              <a:t>Školski obrok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Udžbenici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školski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pribor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Radne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bilježnice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likovne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mape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Raspored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sati</a:t>
            </a:r>
          </a:p>
          <a:p>
            <a:pPr marL="342900" marR="0" lvl="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Informacije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za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roditelje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Roditeljski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sastanci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114300"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26225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r>
              <a:rPr lang="hr-HR" altLang="ko-KR" sz="3200" dirty="0"/>
              <a:t>2. </a:t>
            </a:r>
            <a:r>
              <a:rPr kumimoji="0" lang="hr-HR" altLang="sr-Latn-R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 POČETKU –ONO ŠTO SMO </a:t>
            </a:r>
            <a:br>
              <a:rPr kumimoji="0" lang="hr-HR" altLang="sr-Latn-R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hr-HR" altLang="sr-Latn-R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ODRADILI </a:t>
            </a:r>
            <a:endParaRPr lang="ko-KR" alt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altLang="ko-KR" sz="800" b="1" dirty="0">
                <a:latin typeface="Arial" pitchFamily="34" charset="0"/>
                <a:cs typeface="Arial" pitchFamily="34" charset="0"/>
              </a:rPr>
              <a:t>.</a:t>
            </a:r>
            <a:endParaRPr lang="en-US" altLang="ko-K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763688" y="1340768"/>
            <a:ext cx="6933456" cy="5184576"/>
          </a:xfrm>
        </p:spPr>
        <p:txBody>
          <a:bodyPr/>
          <a:lstStyle/>
          <a:p>
            <a:pPr marL="306000" marR="0" lvl="0" indent="-306000" algn="just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A629E7"/>
              </a:buClr>
              <a:buSzPct val="92000"/>
              <a:buFont typeface="Arial" panose="020B0604020202020204" pitchFamily="34" charset="0"/>
              <a:buNone/>
              <a:tabLst/>
              <a:defRPr/>
            </a:pPr>
            <a:r>
              <a:rPr kumimoji="0" lang="hr-HR" alt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hr-HR" alt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 uspješnost </a:t>
            </a:r>
            <a:r>
              <a:rPr kumimoji="0" lang="hr-HR" altLang="sr-Latn-R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prvašića</a:t>
            </a:r>
            <a:r>
              <a:rPr kumimoji="0" lang="hr-HR" alt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 školi od velikog je značenja   zrelost djeteta za polazak u školu koju utvrđuje povjerenstvo za pregled djece prije polaska u školu.</a:t>
            </a:r>
          </a:p>
          <a:p>
            <a:pPr marL="306000" marR="0" lvl="0" indent="-306000" algn="just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A629E7"/>
              </a:buClr>
              <a:buSzPct val="92000"/>
              <a:buFont typeface="Arial" panose="020B0604020202020204" pitchFamily="34" charset="0"/>
              <a:buNone/>
              <a:tabLst/>
              <a:defRPr/>
            </a:pPr>
            <a:r>
              <a:rPr kumimoji="0" lang="hr-HR" alt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Povjerenstvo OŠ Dubovac:</a:t>
            </a:r>
          </a:p>
          <a:p>
            <a:pPr marL="306000" marR="0" lvl="0" indent="-306000" algn="just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A629E7"/>
              </a:buClr>
              <a:buSzPct val="92000"/>
              <a:buFont typeface="Arial" panose="020B0604020202020204" pitchFamily="34" charset="0"/>
              <a:buNone/>
              <a:tabLst/>
              <a:defRPr/>
            </a:pPr>
            <a:r>
              <a:rPr lang="hr-HR" altLang="sr-Latn-R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1.Dragica Borčić Radošević, liječnica školske medicine</a:t>
            </a:r>
          </a:p>
          <a:p>
            <a:pPr marL="306000" marR="0" lvl="0" indent="-306000" algn="just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A629E7"/>
              </a:buClr>
              <a:buSzPct val="92000"/>
              <a:buFont typeface="Arial" panose="020B0604020202020204" pitchFamily="34" charset="0"/>
              <a:buNone/>
              <a:tabLst/>
              <a:defRPr/>
            </a:pPr>
            <a:r>
              <a:rPr kumimoji="0" lang="hr-HR" alt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2. Maja </a:t>
            </a:r>
            <a:r>
              <a:rPr kumimoji="0" lang="hr-HR" altLang="sr-Latn-R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Navijalić</a:t>
            </a:r>
            <a:r>
              <a:rPr kumimoji="0" lang="hr-HR" alt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školska psihologinja</a:t>
            </a:r>
          </a:p>
          <a:p>
            <a:pPr marL="306000" marR="0" lvl="0" indent="-306000" algn="just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A629E7"/>
              </a:buClr>
              <a:buSzPct val="92000"/>
              <a:buFont typeface="Arial" panose="020B0604020202020204" pitchFamily="34" charset="0"/>
              <a:buNone/>
              <a:tabLst/>
              <a:defRPr/>
            </a:pPr>
            <a:r>
              <a:rPr lang="hr-HR" altLang="sr-Latn-R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3. Gabrijela Grgurić Jurić, školska defektologinja</a:t>
            </a:r>
          </a:p>
          <a:p>
            <a:pPr marL="306000" marR="0" lvl="0" indent="-306000" algn="just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A629E7"/>
              </a:buClr>
              <a:buSzPct val="92000"/>
              <a:buFont typeface="Arial" panose="020B0604020202020204" pitchFamily="34" charset="0"/>
              <a:buNone/>
              <a:tabLst/>
              <a:defRPr/>
            </a:pPr>
            <a:r>
              <a:rPr kumimoji="0" lang="hr-HR" alt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4. Anita Brozović, školska pedagoginja</a:t>
            </a:r>
          </a:p>
          <a:p>
            <a:pPr marL="306000" marR="0" lvl="0" indent="-306000" algn="just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A629E7"/>
              </a:buClr>
              <a:buSzPct val="92000"/>
              <a:buFont typeface="Arial" panose="020B0604020202020204" pitchFamily="34" charset="0"/>
              <a:buNone/>
              <a:tabLst/>
              <a:defRPr/>
            </a:pPr>
            <a:r>
              <a:rPr kumimoji="0" lang="hr-HR" altLang="sr-Latn-R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vi-VN" altLang="sr-Latn-R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Pravilnik o postupku utvrđivanja psihofizičkoga stanja djeteta, učenika te sastavu stručnoga povjerenstva</a:t>
            </a:r>
            <a:r>
              <a:rPr kumimoji="0" lang="hr-HR" altLang="sr-Latn-R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306000" marR="0" lvl="0" indent="-306000" algn="just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A629E7"/>
              </a:buClr>
              <a:buSzPct val="92000"/>
              <a:buFont typeface="Arial" panose="020B0604020202020204" pitchFamily="34" charset="0"/>
              <a:buNone/>
              <a:tabLst/>
              <a:defRPr/>
            </a:pPr>
            <a:endParaRPr lang="ko-KR" alt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1E80FE96-5FD7-47DB-A78E-516B1ADEA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altLang="sr-Latn-RS" sz="3200" b="1" dirty="0">
                <a:latin typeface="Arial" panose="020B0604020202020204" pitchFamily="34" charset="0"/>
                <a:cs typeface="Arial" panose="020B0604020202020204" pitchFamily="34" charset="0"/>
              </a:rPr>
              <a:t>SPREMNOST DJETETA ZA ŠKOLU </a:t>
            </a:r>
            <a:endParaRPr lang="hr-H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D280B8FB-31F8-4729-B273-A1951E1503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Kronološka dob djeteta</a:t>
            </a:r>
          </a:p>
          <a:p>
            <a:endParaRPr lang="hr-HR" dirty="0"/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C08BA0B5-25F5-4765-B2FE-0B1A524541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hr-HR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Psihofizička zrelost za školu: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tjelesna zrelost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intelektualna zrelost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emocionalna zrelost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socijalna zrelost</a:t>
            </a:r>
          </a:p>
          <a:p>
            <a:endParaRPr lang="hr-HR" dirty="0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5D89F6F-3DC4-4047-B573-646238376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822214"/>
            <a:ext cx="4038600" cy="243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42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0C852E1A-C9D7-4418-9BC0-3943CCC4E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TJELESNA ZRELOST</a:t>
            </a:r>
            <a:endParaRPr lang="hr-HR" sz="3600" b="1" dirty="0"/>
          </a:p>
        </p:txBody>
      </p:sp>
      <p:sp>
        <p:nvSpPr>
          <p:cNvPr id="7" name="Rezervirano mjesto teksta 6">
            <a:extLst>
              <a:ext uri="{FF2B5EF4-FFF2-40B4-BE49-F238E27FC236}">
                <a16:creationId xmlns:a16="http://schemas.microsoft.com/office/drawing/2014/main" id="{F74DC975-45D5-420A-BA9C-50309F19C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85775"/>
          </a:xfrm>
        </p:spPr>
        <p:txBody>
          <a:bodyPr>
            <a:normAutofit fontScale="4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Tjelesni razvoj (djevojčice, dječaci):</a:t>
            </a:r>
          </a:p>
          <a:p>
            <a:endParaRPr lang="hr-HR" dirty="0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3CD3634-20D6-4B3B-86EA-0346F22E7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38361"/>
            <a:ext cx="4040188" cy="3587802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prosječna visina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razvijenost osjetilnih organa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kontrola fizioloških potreba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 tijeku izmjena mliječnih zubića</a:t>
            </a:r>
          </a:p>
          <a:p>
            <a:endParaRPr lang="hr-HR" dirty="0"/>
          </a:p>
        </p:txBody>
      </p:sp>
      <p:sp>
        <p:nvSpPr>
          <p:cNvPr id="8" name="Rezervirano mjesto teksta 7">
            <a:extLst>
              <a:ext uri="{FF2B5EF4-FFF2-40B4-BE49-F238E27FC236}">
                <a16:creationId xmlns:a16="http://schemas.microsoft.com/office/drawing/2014/main" id="{267C0752-0C76-4DCD-9BA4-A3F7804771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40000" lnSpcReduction="20000"/>
          </a:bodyPr>
          <a:lstStyle/>
          <a:p>
            <a:endParaRPr lang="hr-HR"/>
          </a:p>
        </p:txBody>
      </p:sp>
      <p:sp>
        <p:nvSpPr>
          <p:cNvPr id="9" name="Rezervirano mjesto sadržaja 8">
            <a:extLst>
              <a:ext uri="{FF2B5EF4-FFF2-40B4-BE49-F238E27FC236}">
                <a16:creationId xmlns:a16="http://schemas.microsoft.com/office/drawing/2014/main" id="{B90691B4-A584-4927-9D27-9B27FDF15A6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9C32C116-F6EC-4036-A480-8464699E96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496"/>
          <a:stretch/>
        </p:blipFill>
        <p:spPr>
          <a:xfrm>
            <a:off x="4572000" y="1501796"/>
            <a:ext cx="4387934" cy="47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93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E1FD5D-619D-4F16-8FF5-526257638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>
                <a:latin typeface="Arial" panose="020B0604020202020204" pitchFamily="34" charset="0"/>
                <a:cs typeface="Arial" panose="020B0604020202020204" pitchFamily="34" charset="0"/>
              </a:rPr>
              <a:t>MOTORIKA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2BF42C9-99EA-46AC-BB61-0B38AF0418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100" dirty="0"/>
              <a:t>.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9F2603A-0506-4263-8557-7CABCDD21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Gruba motorika: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vozi bicikl, pliva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održava ravnotežu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preskače prepreke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samostalno se oblači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Fina motorika: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reže škaricama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koristi samostalno pribor za jelo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veže vezice na tenisicama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olovku drži pravilno</a:t>
            </a:r>
          </a:p>
          <a:p>
            <a:endParaRPr lang="hr-HR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64EC466-FC0C-4F23-8971-E87342A670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hr-HR" sz="100" dirty="0"/>
              <a:t>.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CE560784-C5BE-4A9E-AA7B-A9A1317F216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endParaRPr lang="hr-HR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1BB9D04E-AB6F-495C-9039-B6B80F1BEC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496"/>
          <a:stretch/>
        </p:blipFill>
        <p:spPr>
          <a:xfrm>
            <a:off x="4372685" y="1391011"/>
            <a:ext cx="4387934" cy="47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11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CCC8AB53-0E64-46CA-9C1D-D8912479B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>
                <a:latin typeface="Arial" panose="020B0604020202020204" pitchFamily="34" charset="0"/>
                <a:cs typeface="Arial" panose="020B0604020202020204" pitchFamily="34" charset="0"/>
              </a:rPr>
              <a:t>INTELEKTUALNA ZRELOST</a:t>
            </a:r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2C397491-98A8-4CA8-9355-676D7D2C8E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Obuhvaća razvoj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govora i jezika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Mogućnost usmjeravanja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i održavanja pažnje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(15 do 20 minuta)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Razvijenost mišljenja, opažanja, pamćenja ...</a:t>
            </a:r>
          </a:p>
          <a:p>
            <a:endParaRPr lang="hr-HR" dirty="0"/>
          </a:p>
        </p:txBody>
      </p:sp>
      <p:sp>
        <p:nvSpPr>
          <p:cNvPr id="9" name="Rezervirano mjesto sadržaja 8">
            <a:extLst>
              <a:ext uri="{FF2B5EF4-FFF2-40B4-BE49-F238E27FC236}">
                <a16:creationId xmlns:a16="http://schemas.microsoft.com/office/drawing/2014/main" id="{AFD99FAA-DD61-4632-A4E7-CF9760F12D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38637D9F-608F-40A3-AB3F-1C786EDDBF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3496"/>
          <a:stretch/>
        </p:blipFill>
        <p:spPr>
          <a:xfrm>
            <a:off x="4214902" y="1340768"/>
            <a:ext cx="4821594" cy="47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0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E623D193-91B8-4845-A619-91D5B4BC7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EMOCIONALNA ZRELOST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9D0C115-C2C6-4699-8AB3-F0E16110D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Dijete ima: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Reakcije primjerene situaciji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Razvijenu emocionalnu kontrolu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Razvijenu mogućnost odgađanja zadovoljenja vlastitih potreba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razumijevanje da ne uspijeva u svemu i odmah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ima u razvoju toleriranje neuspjeha i frustracije te ulaganje dodatnog napora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55994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C32BBA-53E0-4EAD-B65A-7AEF38D2E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>
                <a:latin typeface="Arial" panose="020B0604020202020204" pitchFamily="34" charset="0"/>
                <a:cs typeface="Arial" panose="020B0604020202020204" pitchFamily="34" charset="0"/>
              </a:rPr>
              <a:t>SOCIJALNA ZRELOST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2360463-FB53-47F2-8BCA-8C2A152C2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Dijete se može odvojiti od obitelji i prilagoditi se skupini vršnjaka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r-HR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Razvijene komunikacijske i socijalne vještine </a:t>
            </a:r>
            <a:r>
              <a:rPr kumimoji="0" lang="hr-HR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sklapanje i održavanje prijateljstava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r-HR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Surađuje sa drugima i prilagođava svojih ciljeva i želje ciljevima i željama grupe</a:t>
            </a:r>
            <a:endParaRPr kumimoji="0" lang="hr-HR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95661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1514</Words>
  <Application>Microsoft Office PowerPoint</Application>
  <PresentationFormat>Prikaz na zaslonu (4:3)</PresentationFormat>
  <Paragraphs>227</Paragraphs>
  <Slides>25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25</vt:i4>
      </vt:variant>
    </vt:vector>
  </HeadingPairs>
  <TitlesOfParts>
    <vt:vector size="35" baseType="lpstr">
      <vt:lpstr>맑은 고딕</vt:lpstr>
      <vt:lpstr>Arial</vt:lpstr>
      <vt:lpstr>Calibri</vt:lpstr>
      <vt:lpstr>Calibri Light</vt:lpstr>
      <vt:lpstr>Comic Sans MS</vt:lpstr>
      <vt:lpstr>Neue Haas Grotesk Text Pro</vt:lpstr>
      <vt:lpstr>Verdana</vt:lpstr>
      <vt:lpstr>Wingdings</vt:lpstr>
      <vt:lpstr>Office Theme</vt:lpstr>
      <vt:lpstr>Custom Design</vt:lpstr>
      <vt:lpstr>PowerPoint prezentacija</vt:lpstr>
      <vt:lpstr> Očekivano trajanje: 60 min</vt:lpstr>
      <vt:lpstr> 2. NA POČETKU –ONO ŠTO SMO  ODRADILI </vt:lpstr>
      <vt:lpstr>SPREMNOST DJETETA ZA ŠKOLU </vt:lpstr>
      <vt:lpstr>TJELESNA ZRELOST</vt:lpstr>
      <vt:lpstr>MOTORIKA</vt:lpstr>
      <vt:lpstr>INTELEKTUALNA ZRELOST</vt:lpstr>
      <vt:lpstr>EMOCIONALNA ZRELOST</vt:lpstr>
      <vt:lpstr>SOCIJALNA ZRELOST</vt:lpstr>
      <vt:lpstr>.</vt:lpstr>
      <vt:lpstr>.</vt:lpstr>
      <vt:lpstr>PowerPoint prezentacija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ŠKOLSKI PRIBOR</vt:lpstr>
      <vt:lpstr>.</vt:lpstr>
      <vt:lpstr>.</vt:lpstr>
      <vt:lpstr>.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ANITA</cp:lastModifiedBy>
  <cp:revision>38</cp:revision>
  <dcterms:created xsi:type="dcterms:W3CDTF">2014-04-01T16:35:38Z</dcterms:created>
  <dcterms:modified xsi:type="dcterms:W3CDTF">2023-06-27T14:48:36Z</dcterms:modified>
</cp:coreProperties>
</file>