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9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90" r:id="rId34"/>
    <p:sldId id="287" r:id="rId35"/>
    <p:sldId id="288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9F5E"/>
    <a:srgbClr val="FFFFFF"/>
    <a:srgbClr val="FFCC00"/>
    <a:srgbClr val="0066FF"/>
    <a:srgbClr val="660066"/>
    <a:srgbClr val="FF6600"/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66" d="100"/>
          <a:sy n="66" d="100"/>
        </p:scale>
        <p:origin x="-126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3276600"/>
          </a:xfrm>
        </p:spPr>
        <p:txBody>
          <a:bodyPr/>
          <a:lstStyle>
            <a:lvl1pPr>
              <a:defRPr sz="7200"/>
            </a:lvl1pPr>
          </a:lstStyle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5715000"/>
            <a:ext cx="6400800" cy="685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hr-HR" smtClean="0"/>
              <a:t>Kliknite da biste uredili stil podnaslova matrice</a:t>
            </a:r>
            <a:endParaRPr lang="en-US"/>
          </a:p>
        </p:txBody>
      </p:sp>
      <p:pic>
        <p:nvPicPr>
          <p:cNvPr id="3085" name="Picture 13" descr="E:\IMAGES.WMF\ARTS_ENT\ARTS\A_EAR204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0"/>
            <a:ext cx="3760788" cy="2517775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DA774-A275-409B-B4BB-D03761091B0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48450" y="533400"/>
            <a:ext cx="2114550" cy="5486400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304800" y="533400"/>
            <a:ext cx="6191250" cy="5486400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62DE32-9C78-48F4-A353-C7034DC836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036731-0A38-4F5F-9350-E00BB6DDBF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0F3DB1-4CD6-446A-93BE-B72B337DE2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304800" y="1905000"/>
            <a:ext cx="4152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10100" y="1905000"/>
            <a:ext cx="4152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7AAE58-7DBC-4BF4-810C-407647EFEC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3939AA-8AA0-4F06-81A2-45D40587B0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E1E004-B73E-46B1-B62D-DBEB9252AB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76F016-1B5B-4AA4-8B27-55BDE304040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C55308-1151-45D3-B485-BEDEF51615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Pritisnite ikonu za dodavanje slike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ABB6EE-082A-4D35-A80A-459BFBDB77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100000">
              <a:srgbClr val="0066FF">
                <a:gamma/>
                <a:shade val="0"/>
                <a:invGamma/>
              </a:srgb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533400"/>
            <a:ext cx="6934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Kliknite da biste uredili stil naslova matrice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905000"/>
            <a:ext cx="8458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hlink"/>
                </a:solidFill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hlink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hlink"/>
                </a:solidFill>
              </a:defRPr>
            </a:lvl1pPr>
          </a:lstStyle>
          <a:p>
            <a:fld id="{7016C56F-4032-46D7-A22C-90A3F8C6A9B5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1" name="Picture 7" descr="E:\IMAGES.WMF\ARTS_ENT\ARTS\A_EAR228.WM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48500" y="0"/>
            <a:ext cx="2095500" cy="1778000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hlink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hlink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hlink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hlink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hlink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hlink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hlink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hlink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hlink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hr-HR" sz="4400" dirty="0" smtClean="0"/>
              <a:t>TERENSKA NASTAVA </a:t>
            </a:r>
            <a:br>
              <a:rPr lang="hr-HR" sz="4400" dirty="0" smtClean="0"/>
            </a:br>
            <a:r>
              <a:rPr lang="hr-HR" sz="4400" dirty="0" smtClean="0"/>
              <a:t>PETIH I SEDMIH RAZREDA:</a:t>
            </a:r>
            <a:br>
              <a:rPr lang="hr-HR" sz="4400" dirty="0" smtClean="0"/>
            </a:br>
            <a:r>
              <a:rPr lang="hr-HR" sz="4400" dirty="0" smtClean="0"/>
              <a:t/>
            </a:r>
            <a:br>
              <a:rPr lang="hr-HR" sz="4400" dirty="0" smtClean="0"/>
            </a:br>
            <a:r>
              <a:rPr lang="hr-HR" sz="4400" dirty="0" smtClean="0"/>
              <a:t>HNK I MOZGAONICA</a:t>
            </a:r>
            <a:br>
              <a:rPr lang="hr-HR" sz="4400" dirty="0" smtClean="0"/>
            </a:br>
            <a:r>
              <a:rPr lang="hr-HR" sz="4400" dirty="0" smtClean="0"/>
              <a:t>PAMETNA IGRAONICA</a:t>
            </a:r>
            <a:endParaRPr lang="en-US" sz="4400" dirty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851920" y="5949280"/>
            <a:ext cx="5072608" cy="685800"/>
          </a:xfrm>
        </p:spPr>
        <p:txBody>
          <a:bodyPr/>
          <a:lstStyle/>
          <a:p>
            <a:r>
              <a:rPr lang="hr-HR" dirty="0" smtClean="0"/>
              <a:t>Zagreb, 5. prosinca 2016.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Nakon dvorane, krenuli smo u istraživanje zgrade kazališta</a:t>
            </a:r>
            <a:endParaRPr lang="hr-HR" dirty="0"/>
          </a:p>
        </p:txBody>
      </p:sp>
      <p:pic>
        <p:nvPicPr>
          <p:cNvPr id="6" name="Rezervirano mjesto sadržaja 5" descr="20161205_1002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76300" y="1905000"/>
            <a:ext cx="7315200" cy="41148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 descr="20161205_095724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899592" y="1844824"/>
            <a:ext cx="7315200" cy="41148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Garderoba za soliste</a:t>
            </a:r>
            <a:endParaRPr lang="hr-HR" dirty="0"/>
          </a:p>
        </p:txBody>
      </p:sp>
      <p:pic>
        <p:nvPicPr>
          <p:cNvPr id="6" name="Rezervirano mjesto sadržaja 5" descr="20161205_0957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76300" y="1905000"/>
            <a:ext cx="7315200" cy="41148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Carski salon</a:t>
            </a:r>
            <a:endParaRPr lang="hr-HR" dirty="0"/>
          </a:p>
        </p:txBody>
      </p:sp>
      <p:pic>
        <p:nvPicPr>
          <p:cNvPr id="6" name="Rezervirano mjesto sadržaja 5" descr="20161205_1003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76300" y="1905000"/>
            <a:ext cx="7315200" cy="41148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 descr="20161205_100739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971600" y="1916832"/>
            <a:ext cx="7315200" cy="41148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Kad si u Carskoj loži, </a:t>
            </a:r>
            <a:br>
              <a:rPr lang="hr-HR" dirty="0" smtClean="0"/>
            </a:br>
            <a:r>
              <a:rPr lang="hr-HR" dirty="0" smtClean="0"/>
              <a:t>osjećaj se kao car!</a:t>
            </a:r>
            <a:endParaRPr lang="hr-HR" dirty="0"/>
          </a:p>
        </p:txBody>
      </p:sp>
      <p:pic>
        <p:nvPicPr>
          <p:cNvPr id="6" name="Rezervirano mjesto sadržaja 5" descr="20161205_1011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76300" y="1905000"/>
            <a:ext cx="7315200" cy="41148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Naučili smo da dame </a:t>
            </a:r>
            <a:br>
              <a:rPr lang="hr-HR" dirty="0" smtClean="0"/>
            </a:br>
            <a:r>
              <a:rPr lang="hr-HR" dirty="0" smtClean="0"/>
              <a:t>sjede uvijek ispred gospode!</a:t>
            </a:r>
            <a:endParaRPr lang="hr-HR" dirty="0"/>
          </a:p>
        </p:txBody>
      </p:sp>
      <p:pic>
        <p:nvPicPr>
          <p:cNvPr id="6" name="Rezervirano mjesto sadržaja 5" descr="20161205_1008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76300" y="1905000"/>
            <a:ext cx="7315200" cy="4114800"/>
          </a:xfrm>
        </p:spPr>
      </p:pic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>
          <a:xfrm>
            <a:off x="0" y="6248400"/>
            <a:ext cx="9144000" cy="457200"/>
          </a:xfrm>
        </p:spPr>
        <p:txBody>
          <a:bodyPr/>
          <a:lstStyle/>
          <a:p>
            <a:r>
              <a:rPr lang="hr-HR" sz="2400" dirty="0" smtClean="0"/>
              <a:t>Iz tog razloga Matiju smo zamolili da ipak pusti Martu u prvi red!</a:t>
            </a:r>
            <a:endParaRPr lang="en-US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548680"/>
            <a:ext cx="7560840" cy="1143000"/>
          </a:xfrm>
        </p:spPr>
        <p:txBody>
          <a:bodyPr/>
          <a:lstStyle/>
          <a:p>
            <a:r>
              <a:rPr lang="hr-HR" dirty="0" smtClean="0"/>
              <a:t>S balkona je pogled prekrasan!</a:t>
            </a:r>
            <a:endParaRPr lang="hr-HR" dirty="0"/>
          </a:p>
        </p:txBody>
      </p:sp>
      <p:pic>
        <p:nvPicPr>
          <p:cNvPr id="6" name="Rezervirano mjesto sadržaja 5" descr="20161205_1016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76300" y="1905000"/>
            <a:ext cx="7315200" cy="41148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Pogled na postavljenu scenu</a:t>
            </a:r>
            <a:endParaRPr lang="hr-HR" dirty="0"/>
          </a:p>
        </p:txBody>
      </p:sp>
      <p:pic>
        <p:nvPicPr>
          <p:cNvPr id="6" name="Rezervirano mjesto sadržaja 5" descr="20161205_1017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76300" y="1905000"/>
            <a:ext cx="7315200" cy="41148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TIHA SOBA </a:t>
            </a:r>
            <a:br>
              <a:rPr lang="hr-HR" dirty="0" smtClean="0"/>
            </a:br>
            <a:r>
              <a:rPr lang="hr-HR" dirty="0" smtClean="0"/>
              <a:t> dvorana za snimanje</a:t>
            </a:r>
            <a:endParaRPr lang="hr-HR" dirty="0"/>
          </a:p>
        </p:txBody>
      </p:sp>
      <p:pic>
        <p:nvPicPr>
          <p:cNvPr id="6" name="Rezervirano mjesto sadržaja 5" descr="20161205_1021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76300" y="1905000"/>
            <a:ext cx="7315200" cy="41148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 sz="3600" dirty="0" err="1" smtClean="0"/>
              <a:t>Razgled</a:t>
            </a:r>
            <a:r>
              <a:rPr lang="sr-Latn-CS" sz="3600" dirty="0" smtClean="0"/>
              <a:t> HNK počeo je predvorju…</a:t>
            </a:r>
            <a:endParaRPr lang="sr-Latn-CS" sz="3600" dirty="0"/>
          </a:p>
        </p:txBody>
      </p:sp>
      <p:pic>
        <p:nvPicPr>
          <p:cNvPr id="6" name="Slika 5" descr="20161205_0925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916832"/>
            <a:ext cx="8244408" cy="463748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000" dirty="0" smtClean="0"/>
              <a:t>Stepenicama smo se spustili u…</a:t>
            </a:r>
            <a:endParaRPr lang="hr-HR" sz="4000" dirty="0"/>
          </a:p>
        </p:txBody>
      </p:sp>
      <p:pic>
        <p:nvPicPr>
          <p:cNvPr id="6" name="Rezervirano mjesto sadržaja 5" descr="20161205_1022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76300" y="1905000"/>
            <a:ext cx="7315200" cy="41148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000" dirty="0" smtClean="0"/>
              <a:t>… podzemni tunel koji spaja zgradu HNK s </a:t>
            </a:r>
            <a:r>
              <a:rPr lang="hr-HR" sz="4000" dirty="0" smtClean="0"/>
              <a:t>vježbaonicama</a:t>
            </a:r>
            <a:endParaRPr lang="hr-HR" sz="4000" dirty="0"/>
          </a:p>
        </p:txBody>
      </p:sp>
      <p:pic>
        <p:nvPicPr>
          <p:cNvPr id="6" name="Rezervirano mjesto sadržaja 5" descr="20161205_1028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76300" y="1905000"/>
            <a:ext cx="7315200" cy="41148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idx="4294967295"/>
          </p:nvPr>
        </p:nvSpPr>
        <p:spPr>
          <a:xfrm>
            <a:off x="971600" y="2780928"/>
            <a:ext cx="6934200" cy="1143000"/>
          </a:xfrm>
        </p:spPr>
        <p:txBody>
          <a:bodyPr/>
          <a:lstStyle/>
          <a:p>
            <a:r>
              <a:rPr lang="hr-HR" sz="3200" dirty="0"/>
              <a:t>R</a:t>
            </a:r>
            <a:r>
              <a:rPr lang="hr-HR" sz="3200" dirty="0" smtClean="0"/>
              <a:t>azgled je završio na najbolji mogući način!</a:t>
            </a:r>
            <a:br>
              <a:rPr lang="hr-HR" sz="3200" dirty="0" smtClean="0"/>
            </a:br>
            <a:r>
              <a:rPr lang="hr-HR" sz="3200" dirty="0" smtClean="0"/>
              <a:t/>
            </a:r>
            <a:br>
              <a:rPr lang="hr-HR" sz="3200" dirty="0" smtClean="0"/>
            </a:br>
            <a:r>
              <a:rPr lang="hr-HR" sz="3200" dirty="0" smtClean="0"/>
              <a:t>Glazbom i plesom - </a:t>
            </a:r>
            <a:br>
              <a:rPr lang="hr-HR" sz="3200" dirty="0" smtClean="0"/>
            </a:br>
            <a:r>
              <a:rPr lang="hr-HR" sz="3200" dirty="0" smtClean="0"/>
              <a:t>probom baletnog ansambla!</a:t>
            </a:r>
            <a:endParaRPr lang="hr-HR" sz="3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200" dirty="0" smtClean="0"/>
              <a:t>Slijedio je razgled Adventa, pa smo se u Rudolfovom selu okrijepili!</a:t>
            </a:r>
            <a:endParaRPr lang="hr-HR" sz="3200" dirty="0"/>
          </a:p>
        </p:txBody>
      </p:sp>
      <p:pic>
        <p:nvPicPr>
          <p:cNvPr id="6" name="Rezervirano mjesto sadržaja 5" descr="20161205_1159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76300" y="1905000"/>
            <a:ext cx="7315200" cy="411480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Krenuli smo u </a:t>
            </a:r>
            <a:r>
              <a:rPr lang="hr-HR" dirty="0" err="1" smtClean="0"/>
              <a:t>Mozgaonicu</a:t>
            </a:r>
            <a:endParaRPr lang="hr-HR" dirty="0"/>
          </a:p>
        </p:txBody>
      </p:sp>
      <p:pic>
        <p:nvPicPr>
          <p:cNvPr id="6" name="Rezervirano mjesto sadržaja 5" descr="20161205_1203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76300" y="1905000"/>
            <a:ext cx="7315200" cy="41148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Podijelili smo se u natjecateljske ekipe</a:t>
            </a:r>
            <a:endParaRPr lang="hr-HR" dirty="0"/>
          </a:p>
        </p:txBody>
      </p:sp>
      <p:pic>
        <p:nvPicPr>
          <p:cNvPr id="6" name="Rezervirano mjesto sadržaja 5" descr="20161205_1240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76300" y="1905000"/>
            <a:ext cx="7315200" cy="41148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Prva ekipa slagala je </a:t>
            </a:r>
            <a:r>
              <a:rPr lang="hr-HR" dirty="0" err="1" smtClean="0"/>
              <a:t>Jengu</a:t>
            </a:r>
            <a:endParaRPr lang="hr-HR" dirty="0"/>
          </a:p>
        </p:txBody>
      </p:sp>
      <p:pic>
        <p:nvPicPr>
          <p:cNvPr id="11" name="Rezervirano mjesto sadržaja 10" descr="20161205_1300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76300" y="1905000"/>
            <a:ext cx="7315200" cy="41148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Druga ekipa slagala je Kompliciranu kocku</a:t>
            </a:r>
            <a:endParaRPr lang="hr-HR" dirty="0"/>
          </a:p>
        </p:txBody>
      </p:sp>
      <p:pic>
        <p:nvPicPr>
          <p:cNvPr id="9" name="Rezervirano mjesto sadržaja 8" descr="20161205_13005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060848"/>
            <a:ext cx="4352000" cy="2448000"/>
          </a:xfrm>
        </p:spPr>
      </p:pic>
      <p:pic>
        <p:nvPicPr>
          <p:cNvPr id="10" name="Rezervirano mjesto sadržaja 9" descr="20161205_13092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6016" y="4149080"/>
            <a:ext cx="4352000" cy="244800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600" dirty="0" smtClean="0"/>
              <a:t>Treća ekipa rješavala je zagonetku Gospodara </a:t>
            </a:r>
            <a:r>
              <a:rPr lang="hr-HR" sz="3600" dirty="0" err="1" smtClean="0"/>
              <a:t>prstenova</a:t>
            </a:r>
            <a:endParaRPr lang="hr-HR" sz="3600" dirty="0"/>
          </a:p>
        </p:txBody>
      </p:sp>
      <p:pic>
        <p:nvPicPr>
          <p:cNvPr id="9" name="Rezervirano mjesto sadržaja 8" descr="20161205_1301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76300" y="1905000"/>
            <a:ext cx="7315200" cy="411480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Četvrta ekipa slagala je zadane oblike</a:t>
            </a:r>
            <a:endParaRPr lang="hr-HR" dirty="0"/>
          </a:p>
        </p:txBody>
      </p:sp>
      <p:pic>
        <p:nvPicPr>
          <p:cNvPr id="8" name="Rezervirano mjesto sadržaja 7" descr="20161205_13011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04800" y="2794397"/>
            <a:ext cx="4152900" cy="2336006"/>
          </a:xfrm>
        </p:spPr>
      </p:pic>
      <p:pic>
        <p:nvPicPr>
          <p:cNvPr id="9" name="Rezervirano mjesto sadržaja 8" descr="20161205_130201 (2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529262" y="1905000"/>
            <a:ext cx="2314575" cy="41148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Udobno smo se smjestili u gledalište…</a:t>
            </a:r>
            <a:endParaRPr lang="hr-HR" dirty="0"/>
          </a:p>
        </p:txBody>
      </p:sp>
      <p:pic>
        <p:nvPicPr>
          <p:cNvPr id="7" name="Rezervirano mjesto sadržaja 6" descr="20161205_0933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76300" y="1905000"/>
            <a:ext cx="7315200" cy="411480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zervirano mjesto sadržaja 8" descr="20161205_13014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971600" y="1916832"/>
            <a:ext cx="7315200" cy="4114800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000" dirty="0" smtClean="0"/>
              <a:t>Semafor je bio najteži zadatak…</a:t>
            </a:r>
            <a:endParaRPr lang="hr-HR" sz="4000" dirty="0"/>
          </a:p>
        </p:txBody>
      </p:sp>
      <p:pic>
        <p:nvPicPr>
          <p:cNvPr id="8" name="Rezervirano mjesto sadržaja 7" descr="20161205_130220 (2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23962" y="1905000"/>
            <a:ext cx="2314575" cy="4114800"/>
          </a:xfrm>
        </p:spPr>
      </p:pic>
      <p:pic>
        <p:nvPicPr>
          <p:cNvPr id="9" name="Rezervirano mjesto sadržaja 8" descr="20161205_13114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610100" y="2794397"/>
            <a:ext cx="4152900" cy="2336006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zervirano mjesto teksta 10"/>
          <p:cNvSpPr>
            <a:spLocks noGrp="1"/>
          </p:cNvSpPr>
          <p:nvPr>
            <p:ph type="body" idx="1"/>
          </p:nvPr>
        </p:nvSpPr>
        <p:spPr>
          <a:xfrm>
            <a:off x="467544" y="1412776"/>
            <a:ext cx="4040188" cy="639762"/>
          </a:xfrm>
        </p:spPr>
        <p:txBody>
          <a:bodyPr/>
          <a:lstStyle/>
          <a:p>
            <a:pPr algn="ctr"/>
            <a:r>
              <a:rPr lang="hr-HR" dirty="0" smtClean="0"/>
              <a:t>Velika </a:t>
            </a:r>
            <a:r>
              <a:rPr lang="hr-HR" dirty="0" err="1" smtClean="0"/>
              <a:t>Jenga</a:t>
            </a:r>
            <a:endParaRPr lang="hr-HR" dirty="0"/>
          </a:p>
        </p:txBody>
      </p:sp>
      <p:pic>
        <p:nvPicPr>
          <p:cNvPr id="9" name="Rezervirano mjesto sadržaja 8" descr="20161205_13122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57200" y="3014216"/>
            <a:ext cx="4040188" cy="2272606"/>
          </a:xfrm>
        </p:spPr>
      </p:pic>
      <p:sp>
        <p:nvSpPr>
          <p:cNvPr id="12" name="Rezervirano mjesto teksta 11"/>
          <p:cNvSpPr>
            <a:spLocks noGrp="1"/>
          </p:cNvSpPr>
          <p:nvPr>
            <p:ph type="body" sz="quarter" idx="3"/>
          </p:nvPr>
        </p:nvSpPr>
        <p:spPr>
          <a:xfrm>
            <a:off x="4644008" y="1412776"/>
            <a:ext cx="4041775" cy="639762"/>
          </a:xfrm>
        </p:spPr>
        <p:txBody>
          <a:bodyPr/>
          <a:lstStyle/>
          <a:p>
            <a:pPr algn="ctr"/>
            <a:r>
              <a:rPr lang="hr-HR" dirty="0" smtClean="0"/>
              <a:t>Križić - Kružić</a:t>
            </a:r>
            <a:endParaRPr lang="hr-HR" dirty="0"/>
          </a:p>
        </p:txBody>
      </p:sp>
      <p:pic>
        <p:nvPicPr>
          <p:cNvPr id="15" name="Rezervirano mjesto sadržaja 14" descr="20161205_13125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645025" y="3013770"/>
            <a:ext cx="4041775" cy="2273498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229600" cy="1143000"/>
          </a:xfrm>
        </p:spPr>
        <p:txBody>
          <a:bodyPr/>
          <a:lstStyle/>
          <a:p>
            <a:r>
              <a:rPr lang="hr-HR" sz="4000" dirty="0" smtClean="0"/>
              <a:t>Martina, Mario i Andreja </a:t>
            </a:r>
            <a:br>
              <a:rPr lang="hr-HR" sz="4000" dirty="0" smtClean="0"/>
            </a:br>
            <a:r>
              <a:rPr lang="hr-HR" sz="4000" dirty="0" smtClean="0"/>
              <a:t>zabavili su se slagalicama</a:t>
            </a:r>
            <a:endParaRPr lang="hr-HR" sz="4000" dirty="0"/>
          </a:p>
        </p:txBody>
      </p:sp>
      <p:pic>
        <p:nvPicPr>
          <p:cNvPr id="10" name="Rezervirano mjesto sadržaja 9" descr="20161205_125924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235726" y="2882602"/>
            <a:ext cx="4754880" cy="2674620"/>
          </a:xfrm>
        </p:spPr>
      </p:pic>
      <p:pic>
        <p:nvPicPr>
          <p:cNvPr id="11" name="Slika 10" descr="20161205_1259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188054" y="2956962"/>
            <a:ext cx="4754880" cy="2674620"/>
          </a:xfrm>
          <a:prstGeom prst="rect">
            <a:avLst/>
          </a:prstGeom>
        </p:spPr>
      </p:pic>
      <p:pic>
        <p:nvPicPr>
          <p:cNvPr id="13" name="Rezervirano mjesto sadržaja 12" descr="20161205_125936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276883" y="1936199"/>
            <a:ext cx="2638933" cy="4589145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7291536" cy="1143000"/>
          </a:xfrm>
        </p:spPr>
        <p:txBody>
          <a:bodyPr/>
          <a:lstStyle/>
          <a:p>
            <a:r>
              <a:rPr lang="hr-HR" sz="4000" dirty="0" smtClean="0"/>
              <a:t>U</a:t>
            </a:r>
            <a:r>
              <a:rPr lang="hr-HR" sz="4000" dirty="0" smtClean="0"/>
              <a:t>čiteljice i asistentica </a:t>
            </a:r>
            <a:br>
              <a:rPr lang="hr-HR" sz="4000" dirty="0" smtClean="0"/>
            </a:br>
            <a:r>
              <a:rPr lang="hr-HR" sz="4000" dirty="0" smtClean="0"/>
              <a:t>odigrale su </a:t>
            </a:r>
            <a:r>
              <a:rPr lang="hr-HR" sz="4000" smtClean="0"/>
              <a:t>veeeliki</a:t>
            </a:r>
            <a:r>
              <a:rPr lang="hr-HR" sz="4000" dirty="0" smtClean="0"/>
              <a:t/>
            </a:r>
            <a:br>
              <a:rPr lang="hr-HR" sz="4000" dirty="0" smtClean="0"/>
            </a:br>
            <a:r>
              <a:rPr lang="hr-HR" sz="4000" dirty="0" smtClean="0"/>
              <a:t>Čovječe </a:t>
            </a:r>
            <a:r>
              <a:rPr lang="hr-HR" sz="4000" dirty="0" smtClean="0"/>
              <a:t>ne ljuti se!</a:t>
            </a:r>
            <a:endParaRPr lang="hr-HR" sz="4000" dirty="0"/>
          </a:p>
        </p:txBody>
      </p:sp>
      <p:pic>
        <p:nvPicPr>
          <p:cNvPr id="6" name="Rezervirano mjesto sadržaja 5" descr="20161205_1315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76300" y="2482552"/>
            <a:ext cx="7315200" cy="411480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hr-HR" dirty="0" smtClean="0"/>
              <a:t>Naša kazališno – edukativna avantura </a:t>
            </a:r>
          </a:p>
          <a:p>
            <a:pPr algn="ctr">
              <a:buNone/>
            </a:pPr>
            <a:r>
              <a:rPr lang="hr-HR" dirty="0" smtClean="0"/>
              <a:t>uspješno je završila!</a:t>
            </a:r>
          </a:p>
          <a:p>
            <a:pPr algn="ctr">
              <a:buNone/>
            </a:pPr>
            <a:endParaRPr lang="hr-HR" dirty="0" smtClean="0"/>
          </a:p>
          <a:p>
            <a:pPr algn="ctr">
              <a:buNone/>
            </a:pPr>
            <a:r>
              <a:rPr lang="hr-HR" dirty="0" smtClean="0"/>
              <a:t>Pohvala svima za lijepo ponašanje, </a:t>
            </a:r>
          </a:p>
          <a:p>
            <a:pPr algn="ctr">
              <a:buNone/>
            </a:pPr>
            <a:r>
              <a:rPr lang="hr-HR" dirty="0" smtClean="0"/>
              <a:t>suradnju i timski rad!</a:t>
            </a:r>
          </a:p>
          <a:p>
            <a:pPr algn="ctr">
              <a:buNone/>
            </a:pPr>
            <a:endParaRPr lang="hr-HR" dirty="0" smtClean="0"/>
          </a:p>
          <a:p>
            <a:pPr algn="ctr">
              <a:buNone/>
            </a:pPr>
            <a:r>
              <a:rPr lang="hr-HR" dirty="0" smtClean="0"/>
              <a:t>Sretan Božić svima od </a:t>
            </a:r>
            <a:r>
              <a:rPr lang="hr-HR" dirty="0" err="1" smtClean="0"/>
              <a:t>petaša</a:t>
            </a:r>
            <a:r>
              <a:rPr lang="hr-HR" dirty="0" smtClean="0"/>
              <a:t> i </a:t>
            </a:r>
            <a:r>
              <a:rPr lang="hr-HR" dirty="0" err="1" smtClean="0"/>
              <a:t>sedmaša</a:t>
            </a:r>
            <a:r>
              <a:rPr lang="hr-HR" dirty="0" smtClean="0"/>
              <a:t>!</a:t>
            </a:r>
            <a:endParaRPr lang="hr-H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 descr="20161205_09342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899592" y="1700808"/>
            <a:ext cx="7315200" cy="41148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200" dirty="0" smtClean="0"/>
              <a:t>Gđa. Maja otkrila nam je tajne kazališta…</a:t>
            </a:r>
            <a:endParaRPr lang="hr-HR" sz="3200" dirty="0"/>
          </a:p>
        </p:txBody>
      </p:sp>
      <p:pic>
        <p:nvPicPr>
          <p:cNvPr id="6" name="Rezervirano mjesto sadržaja 5" descr="20161205_0938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76300" y="1905000"/>
            <a:ext cx="7315200" cy="41148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600" dirty="0" smtClean="0"/>
              <a:t>Pogledali smo kako se postavljaju kulise i nastaje </a:t>
            </a:r>
            <a:r>
              <a:rPr lang="hr-HR" sz="3600" dirty="0" smtClean="0"/>
              <a:t>scena</a:t>
            </a:r>
            <a:endParaRPr lang="hr-HR" sz="3600" dirty="0"/>
          </a:p>
        </p:txBody>
      </p:sp>
      <p:pic>
        <p:nvPicPr>
          <p:cNvPr id="6" name="Rezervirano mjesto sadržaja 5" descr="20161205_09332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844824"/>
            <a:ext cx="4544000" cy="2556000"/>
          </a:xfrm>
        </p:spPr>
      </p:pic>
      <p:pic>
        <p:nvPicPr>
          <p:cNvPr id="8" name="Rezervirano mjesto sadržaja 7" descr="20161205_09422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6016" y="4221088"/>
            <a:ext cx="4352000" cy="24480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Pozvani smo na pozornicu…</a:t>
            </a:r>
            <a:endParaRPr lang="hr-HR" dirty="0"/>
          </a:p>
        </p:txBody>
      </p:sp>
      <p:pic>
        <p:nvPicPr>
          <p:cNvPr id="9" name="Rezervirano mjesto sadržaja 8" descr="20161205_0940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76300" y="1905000"/>
            <a:ext cx="7315200" cy="41148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Bili smo uzbuđeni i ponosni!</a:t>
            </a:r>
            <a:endParaRPr lang="hr-HR" dirty="0"/>
          </a:p>
        </p:txBody>
      </p:sp>
      <p:pic>
        <p:nvPicPr>
          <p:cNvPr id="6" name="Rezervirano mjesto sadržaja 5" descr="20161205_0941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76300" y="1905000"/>
            <a:ext cx="7315200" cy="41148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idx="4294967295"/>
          </p:nvPr>
        </p:nvSpPr>
        <p:spPr>
          <a:xfrm>
            <a:off x="0" y="533400"/>
            <a:ext cx="6934200" cy="1143000"/>
          </a:xfrm>
        </p:spPr>
        <p:txBody>
          <a:bodyPr/>
          <a:lstStyle/>
          <a:p>
            <a:r>
              <a:rPr lang="hr-HR" dirty="0" smtClean="0"/>
              <a:t>NAPOMENA!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4294967295"/>
          </p:nvPr>
        </p:nvSpPr>
        <p:spPr>
          <a:xfrm>
            <a:off x="395536" y="1916832"/>
            <a:ext cx="8458200" cy="4114800"/>
          </a:xfrm>
        </p:spPr>
        <p:txBody>
          <a:bodyPr/>
          <a:lstStyle/>
          <a:p>
            <a:pPr algn="ctr">
              <a:buNone/>
            </a:pPr>
            <a:endParaRPr lang="hr-HR" dirty="0" smtClean="0"/>
          </a:p>
          <a:p>
            <a:pPr algn="ctr">
              <a:buNone/>
            </a:pPr>
            <a:endParaRPr lang="hr-HR" dirty="0" smtClean="0"/>
          </a:p>
          <a:p>
            <a:pPr algn="ctr">
              <a:buNone/>
            </a:pPr>
            <a:r>
              <a:rPr lang="hr-HR" dirty="0" smtClean="0"/>
              <a:t>Podijelili smo se u grupe, </a:t>
            </a:r>
          </a:p>
          <a:p>
            <a:pPr algn="ctr">
              <a:buNone/>
            </a:pPr>
            <a:r>
              <a:rPr lang="hr-HR" dirty="0" smtClean="0"/>
              <a:t>tako da u nastavku možete pogledati </a:t>
            </a:r>
          </a:p>
          <a:p>
            <a:pPr algn="ctr">
              <a:buNone/>
            </a:pPr>
            <a:r>
              <a:rPr lang="hr-HR" dirty="0" smtClean="0"/>
              <a:t>iskustva </a:t>
            </a:r>
            <a:r>
              <a:rPr lang="hr-HR" dirty="0" err="1" smtClean="0"/>
              <a:t>sedmaša</a:t>
            </a:r>
            <a:r>
              <a:rPr lang="hr-HR" dirty="0" smtClean="0"/>
              <a:t>.</a:t>
            </a:r>
            <a:endParaRPr lang="hr-H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rama">
  <a:themeElements>
    <a:clrScheme name="Office tem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em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em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Drama</Template>
  <TotalTime>88</TotalTime>
  <Words>235</Words>
  <Application>Microsoft Office PowerPoint</Application>
  <PresentationFormat>Prikaz na zaslonu (4:3)</PresentationFormat>
  <Paragraphs>45</Paragraphs>
  <Slides>35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35</vt:i4>
      </vt:variant>
    </vt:vector>
  </HeadingPairs>
  <TitlesOfParts>
    <vt:vector size="36" baseType="lpstr">
      <vt:lpstr>Drama</vt:lpstr>
      <vt:lpstr>TERENSKA NASTAVA  PETIH I SEDMIH RAZREDA:  HNK I MOZGAONICA PAMETNA IGRAONICA</vt:lpstr>
      <vt:lpstr>Razgled HNK počeo je predvorju…</vt:lpstr>
      <vt:lpstr>Udobno smo se smjestili u gledalište…</vt:lpstr>
      <vt:lpstr>Slajd 4</vt:lpstr>
      <vt:lpstr>Gđa. Maja otkrila nam je tajne kazališta…</vt:lpstr>
      <vt:lpstr>Pogledali smo kako se postavljaju kulise i nastaje scena</vt:lpstr>
      <vt:lpstr>Pozvani smo na pozornicu…</vt:lpstr>
      <vt:lpstr>Bili smo uzbuđeni i ponosni!</vt:lpstr>
      <vt:lpstr>NAPOMENA!</vt:lpstr>
      <vt:lpstr>Nakon dvorane, krenuli smo u istraživanje zgrade kazališta</vt:lpstr>
      <vt:lpstr>Slajd 11</vt:lpstr>
      <vt:lpstr>Garderoba za soliste</vt:lpstr>
      <vt:lpstr>Carski salon</vt:lpstr>
      <vt:lpstr>Slajd 14</vt:lpstr>
      <vt:lpstr>Kad si u Carskoj loži,  osjećaj se kao car!</vt:lpstr>
      <vt:lpstr>Naučili smo da dame  sjede uvijek ispred gospode!</vt:lpstr>
      <vt:lpstr>S balkona je pogled prekrasan!</vt:lpstr>
      <vt:lpstr>Pogled na postavljenu scenu</vt:lpstr>
      <vt:lpstr>TIHA SOBA   dvorana za snimanje</vt:lpstr>
      <vt:lpstr>Stepenicama smo se spustili u…</vt:lpstr>
      <vt:lpstr>… podzemni tunel koji spaja zgradu HNK s vježbaonicama</vt:lpstr>
      <vt:lpstr>Razgled je završio na najbolji mogući način!  Glazbom i plesom -  probom baletnog ansambla!</vt:lpstr>
      <vt:lpstr>Slijedio je razgled Adventa, pa smo se u Rudolfovom selu okrijepili!</vt:lpstr>
      <vt:lpstr>Krenuli smo u Mozgaonicu</vt:lpstr>
      <vt:lpstr>Podijelili smo se u natjecateljske ekipe</vt:lpstr>
      <vt:lpstr>Prva ekipa slagala je Jengu</vt:lpstr>
      <vt:lpstr>Druga ekipa slagala je Kompliciranu kocku</vt:lpstr>
      <vt:lpstr>Treća ekipa rješavala je zagonetku Gospodara prstenova</vt:lpstr>
      <vt:lpstr>Četvrta ekipa slagala je zadane oblike</vt:lpstr>
      <vt:lpstr>Slajd 30</vt:lpstr>
      <vt:lpstr>Semafor je bio najteži zadatak…</vt:lpstr>
      <vt:lpstr>Slajd 32</vt:lpstr>
      <vt:lpstr>Martina, Mario i Andreja  zabavili su se slagalicama</vt:lpstr>
      <vt:lpstr>Učiteljice i asistentica  odigrale su veeeliki Čovječe ne ljuti se!</vt:lpstr>
      <vt:lpstr>Slajd 35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TERENSKA NASTAVA  PETIH I SEDMIH RAZREDA:  HNK I MOZGAONICA PAMETNA IGRAONICA</dc:title>
  <dc:creator>TanjaS</dc:creator>
  <cp:lastModifiedBy>TanjaS</cp:lastModifiedBy>
  <cp:revision>5</cp:revision>
  <dcterms:created xsi:type="dcterms:W3CDTF">2016-12-08T18:19:25Z</dcterms:created>
  <dcterms:modified xsi:type="dcterms:W3CDTF">2016-12-08T21:04:30Z</dcterms:modified>
</cp:coreProperties>
</file>