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60" r:id="rId6"/>
    <p:sldId id="261" r:id="rId7"/>
    <p:sldId id="259" r:id="rId8"/>
    <p:sldId id="279" r:id="rId9"/>
    <p:sldId id="264" r:id="rId10"/>
    <p:sldId id="266" r:id="rId11"/>
    <p:sldId id="267" r:id="rId12"/>
    <p:sldId id="268" r:id="rId13"/>
    <p:sldId id="272" r:id="rId14"/>
    <p:sldId id="270" r:id="rId15"/>
    <p:sldId id="277" r:id="rId16"/>
    <p:sldId id="271" r:id="rId17"/>
    <p:sldId id="275" r:id="rId18"/>
    <p:sldId id="273" r:id="rId19"/>
    <p:sldId id="274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7C02-9D05-457A-B3BB-59FB6B787695}" type="datetimeFigureOut">
              <a:rPr lang="hr-HR" smtClean="0"/>
              <a:t>20.10.2021.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7A48-C1B1-419D-BAF5-9981A5D996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27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0E7CF9-9B42-4BBB-B0DB-256ADBC6B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DE3CDE-551B-42B4-8732-EE04CD16E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6A1895-A8E0-40AA-9D99-6C040551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262-0561-4E4B-AA41-04E63061182E}" type="datetime1">
              <a:rPr lang="hr-HR" smtClean="0"/>
              <a:t>20.10.2021.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7DE80D-B75A-4703-AD4C-9DBBDE28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0DD0AF-D1C6-4EF2-85F0-4DCFDB58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022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7A701-6DE1-4C5E-A5EB-BC2E19D9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3D8C8D-A29A-41CD-AFAD-77136EF9A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C41250-06BB-4B12-A4C1-C4B1D332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5CC7-F141-4A00-8A2C-03496759A78C}" type="datetime1">
              <a:rPr lang="hr-HR" smtClean="0"/>
              <a:t>20.10.2021.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039C0D-5B1C-4644-AB6E-434FA4CF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E86AC3-E73A-4804-B921-25EE5061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05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A003BBD-9FF0-47E2-9F5E-766E6AA3A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3674454-AAB3-4DCE-B542-1BC15D363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8DA7DC-C355-440B-AC91-BB94BF6A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1C23-3BBB-4DD7-9019-734B531598D3}" type="datetime1">
              <a:rPr lang="hr-HR" smtClean="0"/>
              <a:t>20.10.2021.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CD19C4-63D6-46CF-A632-7DD8C3C3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FAB048-2814-4FC5-AD38-478D5E14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09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4C0D69-43A5-4E6D-874E-0913FEC6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2DB2C5-A23D-4B2E-BCEC-E3488021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EB4737-02B2-4960-98B7-53178C64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C4B1-18C7-49B0-80E4-24C948589534}" type="datetime1">
              <a:rPr lang="hr-HR" smtClean="0"/>
              <a:t>20.10.2021.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4CB37C-1D51-4123-B7C0-C91CAA0F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0FE289-00F9-435D-A140-08F07E4F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31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DB4F4-4EBF-45F8-B208-00849A83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4A9E20-1F65-4065-8A45-B90A7A50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8E573F-B26C-4C42-BC2A-9CB6E04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E10C-A782-445C-BE48-DCF12D1836ED}" type="datetime1">
              <a:rPr lang="hr-HR" smtClean="0"/>
              <a:t>20.10.2021.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925AA4-B946-49C2-9A7A-914A133F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5108A8-77DC-4EC2-96C1-4EE027B6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69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8E4F7-4E51-4D19-96D3-F02DE3A1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E0623F-5ED1-4005-8710-ABAD052C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3FB500-D935-47F4-8268-9C770305C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FEA048-0AEC-494B-9214-9BF9C726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B9E-6322-4804-A966-369B2AA53711}" type="datetime1">
              <a:rPr lang="hr-HR" smtClean="0"/>
              <a:t>20.10.2021.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CC1979-06E7-4B2D-942C-58E051F6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4D9CFE-E14B-4CC7-A70A-EA9D2F8C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8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A3CBD-166B-4C16-B32B-78CF8A4C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E0EEC2-1B5D-4573-85DB-D216D19C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3E4F96C-9C12-4E6A-B21D-CAC798DB0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FFF1E46-779D-451C-BF94-AA2D6D72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ABE1EB2-7947-4D18-AF6F-F17264F7F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564D7C6-7078-42FF-B3CD-233A5865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964-E551-427B-B314-9BCF91D3229E}" type="datetime1">
              <a:rPr lang="hr-HR" smtClean="0"/>
              <a:t>20.10.2021.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4176309-BE50-4EDC-9DB0-4D8F3629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4563111-84A0-40BE-BCFD-DB43B16E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79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21D25-4424-4009-9BB2-753A69E3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00393ED-50AA-4FD3-8B80-E7D4361E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DC98-9CF2-4596-B2A2-16130C34791A}" type="datetime1">
              <a:rPr lang="hr-HR" smtClean="0"/>
              <a:t>20.10.2021.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491ED9-35E2-446B-B6B5-FDD66330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C7BE718-2E8B-41B4-92EF-DCBE102E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8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C34B83-30E2-4AB1-B938-EFCAA428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9EA1-3AA7-4976-ABDE-AF83DD821D8B}" type="datetime1">
              <a:rPr lang="hr-HR" smtClean="0"/>
              <a:t>20.10.2021.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16A9BF9-15D4-49C7-9C8C-AD8D8FE8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92A15F7-0CC7-4F03-8A2D-CEFC789C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94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4F860-62BE-4EC9-B78E-21929089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3FADFF-CA11-497D-855E-DAF68448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2491963-6F00-4E61-89F6-D6BA2E88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6E0825-C5CA-4889-BCD6-438A81E1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32D7-3204-4EEE-92B3-E0A5DE63AA8A}" type="datetime1">
              <a:rPr lang="hr-HR" smtClean="0"/>
              <a:t>20.10.2021.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AB15773-AFAF-407B-A2E7-AA1D0802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E1103D-02B3-459D-9013-4544B3D2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4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810BF-6DD5-4569-B71E-98471F95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300FFB1-9A03-4F20-B18A-30418974C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9F0D2A-5DE7-4F98-B2B2-57CB8D71D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FF93EE-34E8-4CD3-8C8F-53D8709F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44D0-DC17-483D-AB4C-19B58FA9CA1A}" type="datetime1">
              <a:rPr lang="hr-HR" smtClean="0"/>
              <a:t>20.10.2021.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7E867D8-7091-4F0A-85CA-25F7DB3B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7747DE-481B-430B-BD9E-73E80B8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86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6D9193-5E03-411B-BF4E-F3092FFC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3FB06C-89D2-4C59-9723-A30EE51D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CCAD1D-3F0D-4057-8999-BBE455BEE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80C8-782A-4D05-87E8-94822886FF25}" type="datetime1">
              <a:rPr lang="hr-HR" smtClean="0"/>
              <a:t>20.10.2021.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1266DE-990D-4DDB-BD38-2A049676F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D9B494-660A-4DAC-B53F-3C69D071F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C331-DE46-41C6-8D64-EE059B20E9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7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Sven_Medve%C5%A1ek" TargetMode="External"/><Relationship Id="rId13" Type="http://schemas.openxmlformats.org/officeDocument/2006/relationships/hyperlink" Target="https://hr.wikipedia.org/wiki/Mario_Cvitanovi%C4%87" TargetMode="External"/><Relationship Id="rId18" Type="http://schemas.openxmlformats.org/officeDocument/2006/relationships/hyperlink" Target="https://hr.wikipedia.org/wiki/Barbara_Jeli%C4%87" TargetMode="External"/><Relationship Id="rId3" Type="http://schemas.openxmlformats.org/officeDocument/2006/relationships/hyperlink" Target="https://hr.wikipedia.org/wiki/Nikola_Hribar" TargetMode="External"/><Relationship Id="rId21" Type="http://schemas.openxmlformats.org/officeDocument/2006/relationships/hyperlink" Target="https://hr.wikipedia.org/wiki/Dora_Krsnik" TargetMode="External"/><Relationship Id="rId7" Type="http://schemas.openxmlformats.org/officeDocument/2006/relationships/hyperlink" Target="https://hr.wikipedia.org/wiki/Rene_Medve%C5%A1ek" TargetMode="External"/><Relationship Id="rId12" Type="http://schemas.openxmlformats.org/officeDocument/2006/relationships/hyperlink" Target="https://hr.wikipedia.org/wiki/Igor_Bi%C5%A1%C4%87an" TargetMode="External"/><Relationship Id="rId17" Type="http://schemas.openxmlformats.org/officeDocument/2006/relationships/hyperlink" Target="https://hr.wikipedia.org/wiki/Ivan_%C5%A0uker" TargetMode="External"/><Relationship Id="rId2" Type="http://schemas.openxmlformats.org/officeDocument/2006/relationships/image" Target="../media/image16.jpg"/><Relationship Id="rId16" Type="http://schemas.openxmlformats.org/officeDocument/2006/relationships/hyperlink" Target="https://hr.wikipedia.org/w/index.php?title=Mato_Lovri%C4%87&amp;action=edit&amp;redlink=1" TargetMode="External"/><Relationship Id="rId20" Type="http://schemas.openxmlformats.org/officeDocument/2006/relationships/hyperlink" Target="https://hr.wikipedia.org/wiki/Marcelo_Brozovi%C4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Ivana_Banfi%C4%87" TargetMode="External"/><Relationship Id="rId11" Type="http://schemas.openxmlformats.org/officeDocument/2006/relationships/hyperlink" Target="https://hr.wikipedia.org/w/index.php?title=Vesna_Fabijan%C4%8Di%C4%87-Kri%C5%BEani%C4%87&amp;action=edit&amp;redlink=1" TargetMode="External"/><Relationship Id="rId5" Type="http://schemas.openxmlformats.org/officeDocument/2006/relationships/hyperlink" Target="https://hr.wikipedia.org/wiki/Jacques_Houdek" TargetMode="External"/><Relationship Id="rId15" Type="http://schemas.openxmlformats.org/officeDocument/2006/relationships/hyperlink" Target="https://hr.wikipedia.org/w/index.php?title=Mislav_Bago&amp;action=edit&amp;redlink=1" TargetMode="External"/><Relationship Id="rId10" Type="http://schemas.openxmlformats.org/officeDocument/2006/relationships/hyperlink" Target="https://hr.wikipedia.org/wiki/Bo%C5%BEidar_Prosenjak" TargetMode="External"/><Relationship Id="rId19" Type="http://schemas.openxmlformats.org/officeDocument/2006/relationships/hyperlink" Target="https://hr.wikipedia.org/wiki/Ivanka_Mazurkijevi%C4%87" TargetMode="External"/><Relationship Id="rId4" Type="http://schemas.openxmlformats.org/officeDocument/2006/relationships/hyperlink" Target="https://hr.wikipedia.org/wiki/Franjo_Lu%C4%8Di%C4%87" TargetMode="External"/><Relationship Id="rId9" Type="http://schemas.openxmlformats.org/officeDocument/2006/relationships/hyperlink" Target="https://hr.wikipedia.org/wiki/%C4%90uro_Utje%C5%A1anovi%C4%87" TargetMode="External"/><Relationship Id="rId14" Type="http://schemas.openxmlformats.org/officeDocument/2006/relationships/hyperlink" Target="https://hr.wikipedia.org/w/index.php?title=Jura_Ozmec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xsrf=AOaemvKIabp9r-_XrfeSPKsjzTLG7f6_DQ:1634489612081&amp;q=velika+gorica+broj+stanovnika&amp;stick=H4sIAAAAAAAAAOPgE-LUz9U3MCrKqMzRMktJttLPSU1PTK6MT04sSrHKyU9OLMnMz4svLgHSxSWZyYk58UWp6SChgvyC0hyw7CJW2bLUnMzsRIX0_CKgEoWkovwsBaCWvPyyPKAwAGB6rCFlAAAA&amp;sa=X&amp;ved=2ahUKEwjg192l9NHzAhV8gP0HHW99ArcQ6BMoAHoECDgQA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76EACA-48B7-4563-82A7-210C87609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hr-HR" sz="4800">
                <a:solidFill>
                  <a:srgbClr val="FFFFFF"/>
                </a:solidFill>
              </a:rPr>
              <a:t>Naš Grad, naša Škola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7EB055-D089-44B9-967F-F7D11E89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hr-HR">
                <a:solidFill>
                  <a:srgbClr val="FFFFFF"/>
                </a:solidFill>
              </a:rPr>
              <a:t>Velika Gorica, OŠ Eugena Kvaternika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phic 49" descr="Flower in pot">
            <a:extLst>
              <a:ext uri="{FF2B5EF4-FFF2-40B4-BE49-F238E27FC236}">
                <a16:creationId xmlns:a16="http://schemas.microsoft.com/office/drawing/2014/main" id="{B73C65B3-432D-4317-A6CF-835917F7E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pic>
        <p:nvPicPr>
          <p:cNvPr id="30" name="Slika 29" descr="Slika na kojoj se prikazuje tekst&#10;&#10;Opis je automatski generiran">
            <a:extLst>
              <a:ext uri="{FF2B5EF4-FFF2-40B4-BE49-F238E27FC236}">
                <a16:creationId xmlns:a16="http://schemas.microsoft.com/office/drawing/2014/main" id="{0C3B297A-A412-41D4-A60A-4482923B2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1" y="1062544"/>
            <a:ext cx="7143750" cy="4762500"/>
          </a:xfrm>
          <a:prstGeom prst="rect">
            <a:avLst/>
          </a:prstGeom>
        </p:spPr>
      </p:pic>
      <p:sp>
        <p:nvSpPr>
          <p:cNvPr id="32" name="Rezervirano mjesto podnožja 31">
            <a:extLst>
              <a:ext uri="{FF2B5EF4-FFF2-40B4-BE49-F238E27FC236}">
                <a16:creationId xmlns:a16="http://schemas.microsoft.com/office/drawing/2014/main" id="{608E1E54-8D7E-4300-80B0-225F39C9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38762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trava, na otvorenom, nebo&#10;&#10;Opis je automatski generiran">
            <a:extLst>
              <a:ext uri="{FF2B5EF4-FFF2-40B4-BE49-F238E27FC236}">
                <a16:creationId xmlns:a16="http://schemas.microsoft.com/office/drawing/2014/main" id="{1D3B6CD1-A618-4C0A-80AB-013F22D6E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4" b="1275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BD97292-0AF6-4E56-B954-4DDEBC8A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39224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C6A077-29A7-4485-A7E9-274274F4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endParaRPr lang="hr-HR" sz="4000"/>
          </a:p>
        </p:txBody>
      </p:sp>
      <p:pic>
        <p:nvPicPr>
          <p:cNvPr id="5" name="Rezervirano mjesto sadržaja 4" descr="Slika na kojoj se prikazuje na otvorenom, zgrada, nebo, upravna zgrada&#10;&#10;Opis je automatski generiran">
            <a:extLst>
              <a:ext uri="{FF2B5EF4-FFF2-40B4-BE49-F238E27FC236}">
                <a16:creationId xmlns:a16="http://schemas.microsoft.com/office/drawing/2014/main" id="{0B638D29-1075-404D-BED0-3A2FFFF28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1602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79D8F-CE65-4BD2-8D42-DECD708C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hr-HR" sz="2000" dirty="0"/>
              <a:t>9 osnovnih škola</a:t>
            </a:r>
          </a:p>
          <a:p>
            <a:r>
              <a:rPr lang="hr-HR" sz="2000" dirty="0"/>
              <a:t>Veleučilište Velika Gorica</a:t>
            </a:r>
          </a:p>
          <a:p>
            <a:r>
              <a:rPr lang="hr-HR" sz="2000" dirty="0"/>
              <a:t>4 srednje škole </a:t>
            </a:r>
          </a:p>
          <a:p>
            <a:r>
              <a:rPr lang="hr-HR" sz="2000" dirty="0"/>
              <a:t>Glazbena škola Franje Lučića</a:t>
            </a:r>
          </a:p>
          <a:p>
            <a:r>
              <a:rPr lang="hr-HR" sz="2000" dirty="0"/>
              <a:t>Škola stranih jezika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45BE794-06FE-4B2C-B126-230C4E3F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39941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stablo, na otvorenom, znak&#10;&#10;Opis je automatski generiran">
            <a:extLst>
              <a:ext uri="{FF2B5EF4-FFF2-40B4-BE49-F238E27FC236}">
                <a16:creationId xmlns:a16="http://schemas.microsoft.com/office/drawing/2014/main" id="{F4183804-EBA1-4593-A1DA-6D192BEEE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F93615-1A2D-4C95-A0C2-87BDBBA2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517" y="167577"/>
            <a:ext cx="4187463" cy="3540265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Nikola Hribar"/>
              </a:rPr>
              <a:t>Nikola </a:t>
            </a:r>
            <a:r>
              <a:rPr lang="hr-HR" sz="64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Nikola Hribar"/>
              </a:rPr>
              <a:t>Hribar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graditelj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Franjo Lučić"/>
              </a:rPr>
              <a:t>Franjo Lučić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skladatelj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Jacques Houdek"/>
              </a:rPr>
              <a:t>Jacques </a:t>
            </a:r>
            <a:r>
              <a:rPr lang="hr-HR" sz="64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Jacques Houdek"/>
              </a:rPr>
              <a:t>Houdek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pjevač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Ivana Banfić"/>
              </a:rPr>
              <a:t>Ivana Banfić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pjevačica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Rene Medvešek"/>
              </a:rPr>
              <a:t>Rene Medvešek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glumac i kazališni redatelj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Sven Medvešek"/>
              </a:rPr>
              <a:t>Sven Medvešek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glumac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Đuro Utješanović"/>
              </a:rPr>
              <a:t>Đuro Utješanović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glumac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Božidar Prosenjak"/>
              </a:rPr>
              <a:t>Božidar </a:t>
            </a:r>
            <a:r>
              <a:rPr lang="hr-HR" sz="64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Božidar Prosenjak"/>
              </a:rPr>
              <a:t>Prosenjak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pisac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Vesna Fabijančić-Križanić (stranica ne postoji)"/>
              </a:rPr>
              <a:t>Vesna </a:t>
            </a:r>
            <a:r>
              <a:rPr lang="hr-HR" sz="64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Vesna Fabijančić-Križanić (stranica ne postoji)"/>
              </a:rPr>
              <a:t>Fabijančić</a:t>
            </a:r>
            <a:r>
              <a:rPr lang="hr-HR" sz="64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Vesna Fabijančić-Križanić (stranica ne postoji)"/>
              </a:rPr>
              <a:t>-Križanić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zastupnica u Hrvatskom saboru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Igor Bišćan"/>
              </a:rPr>
              <a:t>Igor Bišćan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nogometaš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Mario Cvitanović"/>
              </a:rPr>
              <a:t>Mario Cvitanović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nogometaš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Jura Ozmec (stranica ne postoji)"/>
              </a:rPr>
              <a:t>Jura </a:t>
            </a:r>
            <a:r>
              <a:rPr lang="hr-HR" sz="64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Jura Ozmec (stranica ne postoji)"/>
              </a:rPr>
              <a:t>Ozmec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športski komentator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5" tooltip="Mislav Bago (stranica ne postoji)"/>
              </a:rPr>
              <a:t>Mislav Bago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televizijski novinar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6" tooltip="Mato Lovrić (stranica ne postoji)"/>
              </a:rPr>
              <a:t>Mato Lovrić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crtač i ilustrator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Ivan Šuker"/>
              </a:rPr>
              <a:t>Ivan Šuker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bivši ministar financija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Barbara Jelić"/>
              </a:rPr>
              <a:t>Barbara Jelić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hrvatska odbojkašica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Ivanka Mazurkijević"/>
              </a:rPr>
              <a:t>Ivanka </a:t>
            </a:r>
            <a:r>
              <a:rPr lang="hr-HR" sz="64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Ivanka Mazurkijević"/>
              </a:rPr>
              <a:t>Mazurkijević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pjevačica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Marcelo Brozović"/>
              </a:rPr>
              <a:t>Marcelo Brozović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nogometaš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6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Dora Krsnik"/>
              </a:rPr>
              <a:t>Dora Krsnik</a:t>
            </a:r>
            <a:r>
              <a:rPr lang="hr-HR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 rukometašica</a:t>
            </a: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7573C1C-1B9B-48AE-8A46-118F7BC5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27384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4BE213-6363-4D00-910C-304614B2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endParaRPr lang="hr-HR" sz="4000"/>
          </a:p>
        </p:txBody>
      </p:sp>
      <p:pic>
        <p:nvPicPr>
          <p:cNvPr id="5" name="Rezervirano mjesto sadržaja 4" descr="Slika na kojoj se prikazuje tekst, dodatak&#10;&#10;Opis je automatski generiran">
            <a:extLst>
              <a:ext uri="{FF2B5EF4-FFF2-40B4-BE49-F238E27FC236}">
                <a16:creationId xmlns:a16="http://schemas.microsoft.com/office/drawing/2014/main" id="{81A40771-BBE1-41DE-8214-E84348F88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326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F9571-7C64-4416-9B31-446418D6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9812AF2-6217-471C-915A-D159C518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37712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stablo, trava, kuća&#10;&#10;Opis je automatski generiran">
            <a:extLst>
              <a:ext uri="{FF2B5EF4-FFF2-40B4-BE49-F238E27FC236}">
                <a16:creationId xmlns:a16="http://schemas.microsoft.com/office/drawing/2014/main" id="{39ED75B4-ACA0-42B3-BEF0-00B722EDE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6556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2A12DD-329A-4687-AA92-A6CBE7E5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OŠ Eugena Kvaternika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BBC0726-9274-433C-AC6F-1556ED23C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 b="1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4D12740-D92A-4715-BD70-92DB808A6B51}"/>
              </a:ext>
            </a:extLst>
          </p:cNvPr>
          <p:cNvSpPr txBox="1"/>
          <p:nvPr/>
        </p:nvSpPr>
        <p:spPr>
          <a:xfrm>
            <a:off x="8229600" y="5514535"/>
            <a:ext cx="396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Eugen Kvaternik, 31.10.1825.-11.10.1871.; političar, pravnik, pisac, revolucionar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3E8632D-3161-43F0-AD1D-CFCB7B42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2358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rava, na otvorenom&#10;&#10;Opis je automatski generiran">
            <a:extLst>
              <a:ext uri="{FF2B5EF4-FFF2-40B4-BE49-F238E27FC236}">
                <a16:creationId xmlns:a16="http://schemas.microsoft.com/office/drawing/2014/main" id="{0A56BC7E-C7A7-4DB1-86D5-E9BC3474D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8" b="17990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9DA0112-7391-413B-94D8-1B05252A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r>
              <a:rPr lang="hr-HR" sz="2000" b="0" i="0">
                <a:effectLst/>
                <a:latin typeface="Cabin"/>
              </a:rPr>
              <a:t>Davne 1617. godine na jednom Turopoljskom spravišću, Plemenita opčina Turopoljska donijela je odluku o osnivanju škole na ovim prostorima</a:t>
            </a:r>
            <a:endParaRPr lang="en-US" sz="2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584718-4DC8-4D9B-9A3D-E7275F78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23787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ebo, na otvorenom&#10;&#10;Opis je automatski generiran">
            <a:extLst>
              <a:ext uri="{FF2B5EF4-FFF2-40B4-BE49-F238E27FC236}">
                <a16:creationId xmlns:a16="http://schemas.microsoft.com/office/drawing/2014/main" id="{37BA3642-26A0-485A-BB56-0C757EE40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r="3853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3C016774-4D4D-4949-832D-9B290D5AE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242" y="-7942"/>
            <a:ext cx="2942813" cy="3540265"/>
          </a:xfrm>
        </p:spPr>
        <p:txBody>
          <a:bodyPr>
            <a:noAutofit/>
          </a:bodyPr>
          <a:lstStyle/>
          <a:p>
            <a:r>
              <a:rPr lang="hr-HR" sz="2400" dirty="0"/>
              <a:t>650 učenika</a:t>
            </a:r>
          </a:p>
          <a:p>
            <a:r>
              <a:rPr lang="hr-HR" sz="2400" dirty="0"/>
              <a:t>2 područne škole: Lukavec i </a:t>
            </a:r>
            <a:r>
              <a:rPr lang="hr-HR" sz="2400" dirty="0" err="1"/>
              <a:t>Dubranec</a:t>
            </a:r>
            <a:r>
              <a:rPr lang="hr-HR" sz="2400" dirty="0"/>
              <a:t> (uništena u potresu)</a:t>
            </a:r>
          </a:p>
          <a:p>
            <a:r>
              <a:rPr lang="hr-HR" sz="2400" dirty="0"/>
              <a:t>36 razrednih odjeljenja</a:t>
            </a:r>
          </a:p>
          <a:p>
            <a:r>
              <a:rPr lang="hr-HR" sz="2400" dirty="0"/>
              <a:t>Sportske aktivnosti</a:t>
            </a:r>
          </a:p>
          <a:p>
            <a:r>
              <a:rPr lang="hr-HR" sz="2400" dirty="0"/>
              <a:t>Mnoštvo sudionika državnih natjecanja</a:t>
            </a:r>
          </a:p>
          <a:p>
            <a:r>
              <a:rPr lang="hr-HR" sz="2400" dirty="0" err="1"/>
              <a:t>Robotičari</a:t>
            </a:r>
            <a:r>
              <a:rPr lang="hr-HR" sz="2400" dirty="0"/>
              <a:t>, „umjetna </a:t>
            </a:r>
            <a:r>
              <a:rPr lang="hr-HR" sz="2400" dirty="0" err="1"/>
              <a:t>iteligencija</a:t>
            </a:r>
            <a:r>
              <a:rPr lang="hr-HR" sz="2400" dirty="0"/>
              <a:t>”</a:t>
            </a:r>
          </a:p>
          <a:p>
            <a:r>
              <a:rPr lang="hr-HR" sz="2400" dirty="0" err="1"/>
              <a:t>eTwinning</a:t>
            </a:r>
            <a:r>
              <a:rPr lang="hr-HR" sz="2400" dirty="0"/>
              <a:t> projekti</a:t>
            </a:r>
            <a:endParaRPr lang="en-US" sz="2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98E2F22A-6301-4F08-8E08-7EBA8A25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22572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DFE87FC-C31A-4482-8A47-D14A02206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2" b="1488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098CEAE-DC15-4620-9F91-635BE3BF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7378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zid, na zatvorenom, raznobojno&#10;&#10;Opis je automatski generiran">
            <a:extLst>
              <a:ext uri="{FF2B5EF4-FFF2-40B4-BE49-F238E27FC236}">
                <a16:creationId xmlns:a16="http://schemas.microsoft.com/office/drawing/2014/main" id="{9954E742-3399-49D8-8B1D-AAA4B2F75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b="1087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E296AFB-E8E0-4292-898F-45131358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1580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polica&#10;&#10;Opis je automatski generiran">
            <a:extLst>
              <a:ext uri="{FF2B5EF4-FFF2-40B4-BE49-F238E27FC236}">
                <a16:creationId xmlns:a16="http://schemas.microsoft.com/office/drawing/2014/main" id="{2BA8485C-FB8E-45E8-8699-EE8F1F9E8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1" b="9579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F3915C60-FEBD-46F4-B4CD-735FFA8F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639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trava, na otvorenom, park&#10;&#10;Opis je automatski generiran">
            <a:extLst>
              <a:ext uri="{FF2B5EF4-FFF2-40B4-BE49-F238E27FC236}">
                <a16:creationId xmlns:a16="http://schemas.microsoft.com/office/drawing/2014/main" id="{BCBF5AE6-A93D-4546-B115-747C0120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" y="457200"/>
            <a:ext cx="11057860" cy="59436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5887E7E4-768B-41BF-8132-75D62D2C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14171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D32744-2B59-4719-ACAB-25D981D6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Školska knjižnica</a:t>
            </a:r>
          </a:p>
        </p:txBody>
      </p:sp>
      <p:pic>
        <p:nvPicPr>
          <p:cNvPr id="7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id="{D284E8D3-F216-41A7-BEFE-82029DDD3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EA114D5-4546-4878-9762-2377641A4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7500 </a:t>
            </a:r>
            <a:r>
              <a:rPr lang="en-US" sz="2000" dirty="0" err="1"/>
              <a:t>svezaka</a:t>
            </a:r>
            <a:endParaRPr lang="en-US" sz="2000" dirty="0"/>
          </a:p>
          <a:p>
            <a:r>
              <a:rPr lang="en-US" sz="2000" dirty="0" err="1"/>
              <a:t>Projekti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Čitanjem</a:t>
            </a:r>
            <a:r>
              <a:rPr lang="en-US" sz="2000" dirty="0"/>
              <a:t> do </a:t>
            </a:r>
            <a:r>
              <a:rPr lang="en-US" sz="2000" dirty="0" err="1"/>
              <a:t>zvijezda</a:t>
            </a:r>
            <a:r>
              <a:rPr lang="en-US" sz="2000" dirty="0"/>
              <a:t>, </a:t>
            </a:r>
            <a:r>
              <a:rPr lang="en-US" sz="2000" dirty="0" err="1"/>
              <a:t>Nacionali</a:t>
            </a:r>
            <a:r>
              <a:rPr lang="en-US" sz="2000" dirty="0"/>
              <a:t> </a:t>
            </a:r>
            <a:r>
              <a:rPr lang="en-US" sz="2000" dirty="0" err="1"/>
              <a:t>kviz</a:t>
            </a:r>
            <a:r>
              <a:rPr lang="en-US" sz="2000" dirty="0"/>
              <a:t> za </a:t>
            </a:r>
            <a:r>
              <a:rPr lang="en-US" sz="2000" dirty="0" err="1"/>
              <a:t>poticanje</a:t>
            </a:r>
            <a:r>
              <a:rPr lang="en-US" sz="2000" dirty="0"/>
              <a:t> </a:t>
            </a:r>
            <a:r>
              <a:rPr lang="en-US" sz="2000" dirty="0" err="1"/>
              <a:t>čitanja</a:t>
            </a:r>
            <a:r>
              <a:rPr lang="en-US" sz="2000" dirty="0"/>
              <a:t>, </a:t>
            </a:r>
            <a:r>
              <a:rPr lang="en-US" sz="2000" dirty="0" err="1"/>
              <a:t>Čitanje</a:t>
            </a:r>
            <a:r>
              <a:rPr lang="en-US" sz="2000" dirty="0"/>
              <a:t> ne </a:t>
            </a:r>
            <a:r>
              <a:rPr lang="en-US" sz="2000" dirty="0" err="1"/>
              <a:t>poznaje</a:t>
            </a:r>
            <a:r>
              <a:rPr lang="en-US" sz="2000" dirty="0"/>
              <a:t> </a:t>
            </a:r>
            <a:r>
              <a:rPr lang="en-US" sz="2000" dirty="0" err="1"/>
              <a:t>granice</a:t>
            </a:r>
            <a:r>
              <a:rPr lang="en-US" sz="2000" dirty="0"/>
              <a:t>, </a:t>
            </a:r>
            <a:r>
              <a:rPr lang="en-US" sz="2000" dirty="0" err="1"/>
              <a:t>Natjecanje</a:t>
            </a:r>
            <a:r>
              <a:rPr lang="en-US" sz="2000" dirty="0"/>
              <a:t> u </a:t>
            </a:r>
            <a:r>
              <a:rPr lang="en-US" sz="2000" dirty="0" err="1"/>
              <a:t>čitanju</a:t>
            </a:r>
            <a:r>
              <a:rPr lang="en-US" sz="2000" dirty="0"/>
              <a:t> </a:t>
            </a:r>
            <a:r>
              <a:rPr lang="en-US" sz="2000" dirty="0" err="1"/>
              <a:t>naglas</a:t>
            </a:r>
            <a:r>
              <a:rPr lang="en-US" sz="2000" dirty="0"/>
              <a:t>, </a:t>
            </a:r>
            <a:r>
              <a:rPr lang="en-US" sz="2000" dirty="0" err="1"/>
              <a:t>Čitamo</a:t>
            </a:r>
            <a:r>
              <a:rPr lang="en-US" sz="2000" dirty="0"/>
              <a:t> stare </a:t>
            </a:r>
            <a:r>
              <a:rPr lang="en-US" sz="2000" dirty="0" err="1"/>
              <a:t>zaboravljene</a:t>
            </a:r>
            <a:r>
              <a:rPr lang="en-US" sz="2000" dirty="0"/>
              <a:t> </a:t>
            </a:r>
            <a:r>
              <a:rPr lang="en-US" sz="2000" dirty="0" err="1"/>
              <a:t>knjige</a:t>
            </a:r>
            <a:r>
              <a:rPr lang="en-US" sz="2000" dirty="0"/>
              <a:t>, </a:t>
            </a:r>
            <a:r>
              <a:rPr lang="en-US" sz="2000" dirty="0" err="1"/>
              <a:t>Čitamo</a:t>
            </a:r>
            <a:r>
              <a:rPr lang="en-US" sz="2000" dirty="0"/>
              <a:t> mi u </a:t>
            </a:r>
            <a:r>
              <a:rPr lang="en-US" sz="2000" dirty="0" err="1"/>
              <a:t>obitelji</a:t>
            </a:r>
            <a:r>
              <a:rPr lang="en-US" sz="2000" dirty="0"/>
              <a:t> </a:t>
            </a:r>
            <a:r>
              <a:rPr lang="en-US" sz="2000" dirty="0" err="1"/>
              <a:t>svi</a:t>
            </a:r>
            <a:r>
              <a:rPr lang="en-US" sz="2000" dirty="0"/>
              <a:t>, </a:t>
            </a:r>
            <a:r>
              <a:rPr lang="en-US" sz="2000" dirty="0" err="1"/>
              <a:t>Noć</a:t>
            </a:r>
            <a:r>
              <a:rPr lang="en-US" sz="2000" dirty="0"/>
              <a:t> </a:t>
            </a:r>
            <a:r>
              <a:rPr lang="en-US" sz="2000" dirty="0" err="1"/>
              <a:t>knjige</a:t>
            </a:r>
            <a:r>
              <a:rPr lang="en-US" sz="2000" dirty="0"/>
              <a:t>, </a:t>
            </a:r>
            <a:r>
              <a:rPr lang="en-US" sz="2000" dirty="0" err="1"/>
              <a:t>Knjižna</a:t>
            </a:r>
            <a:r>
              <a:rPr lang="en-US" sz="2000" dirty="0"/>
              <a:t> </a:t>
            </a:r>
            <a:r>
              <a:rPr lang="en-US" sz="2000" dirty="0" err="1"/>
              <a:t>booka</a:t>
            </a:r>
            <a:r>
              <a:rPr lang="en-US" sz="2000" dirty="0"/>
              <a:t>, </a:t>
            </a:r>
            <a:r>
              <a:rPr lang="en-US" sz="2000" dirty="0" err="1"/>
              <a:t>Međunarodni</a:t>
            </a:r>
            <a:r>
              <a:rPr lang="en-US" sz="2000" dirty="0"/>
              <a:t> </a:t>
            </a:r>
            <a:r>
              <a:rPr lang="en-US" sz="2000" dirty="0" err="1"/>
              <a:t>mjesec</a:t>
            </a:r>
            <a:r>
              <a:rPr lang="en-US" sz="2000" dirty="0"/>
              <a:t> </a:t>
            </a:r>
            <a:r>
              <a:rPr lang="en-US" sz="2000" dirty="0" err="1"/>
              <a:t>školskih</a:t>
            </a:r>
            <a:r>
              <a:rPr lang="en-US" sz="2000" dirty="0"/>
              <a:t> </a:t>
            </a:r>
            <a:r>
              <a:rPr lang="en-US" sz="2000" dirty="0" err="1"/>
              <a:t>knjižnica</a:t>
            </a:r>
            <a:r>
              <a:rPr lang="en-US" sz="2000" dirty="0"/>
              <a:t>, Reading Connects, 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82E96D-0B84-429F-89AC-1B206335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39071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3" y="0"/>
            <a:ext cx="3263503" cy="4351338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Eugena Kvaternika, Velika Gorica, Online susret s učenicima OŠ Zlatar Bistrica, 20.10.2021.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72" y="190788"/>
            <a:ext cx="5863935" cy="43979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84" y="2672917"/>
            <a:ext cx="5449455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65125"/>
            <a:ext cx="8237970" cy="5970660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Eugena Kvaternika, Velika Gorica, Online susret s učenicima OŠ Zlatar Bistrica, 20.10.2021.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9485745" y="6096000"/>
            <a:ext cx="19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Hvala!!!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117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rava, na otvorenom, cesta, autocesta&#10;&#10;Opis je automatski generiran">
            <a:extLst>
              <a:ext uri="{FF2B5EF4-FFF2-40B4-BE49-F238E27FC236}">
                <a16:creationId xmlns:a16="http://schemas.microsoft.com/office/drawing/2014/main" id="{D8089C28-7D43-4239-AD19-1B7598DDA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1871A8-270D-45B1-B3CD-4CD20A71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547" y="640264"/>
            <a:ext cx="2807677" cy="465866"/>
          </a:xfrm>
        </p:spPr>
        <p:txBody>
          <a:bodyPr>
            <a:normAutofit fontScale="90000"/>
          </a:bodyPr>
          <a:lstStyle/>
          <a:p>
            <a:endParaRPr lang="hr-HR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631E87-0483-4689-81AD-F52622152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r>
              <a:rPr lang="hr-HR" sz="1800" b="0" i="0" dirty="0">
                <a:effectLst/>
                <a:latin typeface="arial" panose="020B0604020202020204" pitchFamily="34" charset="0"/>
              </a:rPr>
              <a:t>Velika Gorica  pripada Zagrebačkoj županiji, te je u županiji najveći grad po veličini i broju stanovništva</a:t>
            </a:r>
          </a:p>
          <a:p>
            <a:r>
              <a:rPr lang="hr-HR" sz="1800" dirty="0">
                <a:latin typeface="arial" panose="020B0604020202020204" pitchFamily="34" charset="0"/>
              </a:rPr>
              <a:t>6. grad po veličini u Hrvatskoj </a:t>
            </a:r>
            <a:endParaRPr lang="hr-HR" sz="1800" b="0" i="0" dirty="0">
              <a:effectLst/>
              <a:latin typeface="arial" panose="020B0604020202020204" pitchFamily="34" charset="0"/>
            </a:endParaRPr>
          </a:p>
          <a:p>
            <a:r>
              <a:rPr lang="hr-HR" sz="1800" i="0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Broj stanovnika</a:t>
            </a:r>
            <a:r>
              <a:rPr lang="hr-HR" sz="1800" i="0" dirty="0">
                <a:effectLst/>
                <a:latin typeface="arial" panose="020B0604020202020204" pitchFamily="34" charset="0"/>
              </a:rPr>
              <a:t>: </a:t>
            </a:r>
            <a:r>
              <a:rPr lang="hr-HR" sz="1800" b="0" i="0" dirty="0">
                <a:effectLst/>
                <a:latin typeface="arial" panose="020B0604020202020204" pitchFamily="34" charset="0"/>
              </a:rPr>
              <a:t>63.517 (2011.), </a:t>
            </a:r>
          </a:p>
          <a:p>
            <a:r>
              <a:rPr lang="hr-HR" sz="1800" dirty="0">
                <a:latin typeface="arial" panose="020B0604020202020204" pitchFamily="34" charset="0"/>
              </a:rPr>
              <a:t>Sam grad ima oko 30000 stanovnika.</a:t>
            </a:r>
            <a:endParaRPr lang="en-US" sz="1800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8A58F3-82EC-4DC7-A035-F4EA6348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900">
                <a:solidFill>
                  <a:srgbClr val="FFFFFF"/>
                </a:solidFill>
              </a:rPr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19592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02785F-E618-41B4-9D38-ABAD39BE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2316998"/>
          </a:xfrm>
        </p:spPr>
        <p:txBody>
          <a:bodyPr anchor="b">
            <a:normAutofit fontScale="90000"/>
          </a:bodyPr>
          <a:lstStyle/>
          <a:p>
            <a:r>
              <a:rPr lang="hr-HR" sz="4000" dirty="0"/>
              <a:t>Zastava Grada</a:t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Zaštitnica Grada sv. Lucija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D48C187-03BC-48D3-8057-4FF96A03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6" r="1818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F65970A-C20A-4278-86E8-BDC0B06A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E103490B-1349-4481-B4DC-E57A9950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13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8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2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141651-016A-4452-AF22-C995FF5A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533514"/>
            <a:ext cx="10121707" cy="1999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Andautonia</a:t>
            </a:r>
            <a: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kurija </a:t>
            </a:r>
            <a:r>
              <a:rPr lang="hr-HR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Modić</a:t>
            </a:r>
            <a: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-Bedeković, dvorac Lukavec, Muzej Turopolja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40B1454-55A3-46D8-BFCD-692A4B52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OŠ Eugena Kvaternika, Velika Gorica, Online susret s učenicima OŠ Zlatar Bistrica, 20.10.2021.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30F9153-BA50-4681-8E5D-11847BD7C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r="15948" b="-2"/>
          <a:stretch/>
        </p:blipFill>
        <p:spPr>
          <a:xfrm>
            <a:off x="309489" y="3579621"/>
            <a:ext cx="2871654" cy="2871654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1" name="Slika 10" descr="Slika na kojoj se prikazuje trava, zgrada, na otvorenom, kuća&#10;&#10;Opis je automatski generiran">
            <a:extLst>
              <a:ext uri="{FF2B5EF4-FFF2-40B4-BE49-F238E27FC236}">
                <a16:creationId xmlns:a16="http://schemas.microsoft.com/office/drawing/2014/main" id="{408280FC-40ED-4644-A344-7B1FEB57F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r="18701" b="3"/>
          <a:stretch/>
        </p:blipFill>
        <p:spPr>
          <a:xfrm>
            <a:off x="3302149" y="3610791"/>
            <a:ext cx="2871653" cy="287165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Slika 7" descr="Slika na kojoj se prikazuje tekst, trava, na otvorenom, kuća&#10;&#10;Opis je automatski generiran">
            <a:extLst>
              <a:ext uri="{FF2B5EF4-FFF2-40B4-BE49-F238E27FC236}">
                <a16:creationId xmlns:a16="http://schemas.microsoft.com/office/drawing/2014/main" id="{6B03D4F8-47C0-4AB0-99E6-F13C7A0AC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r="25452" b="5"/>
          <a:stretch/>
        </p:blipFill>
        <p:spPr>
          <a:xfrm>
            <a:off x="6239555" y="3579621"/>
            <a:ext cx="2871653" cy="287165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Rezervirano mjesto sadržaja 4" descr="Slika na kojoj se prikazuje trava, na otvorenom, zgrada, kuća&#10;&#10;Opis je automatski generiran">
            <a:extLst>
              <a:ext uri="{FF2B5EF4-FFF2-40B4-BE49-F238E27FC236}">
                <a16:creationId xmlns:a16="http://schemas.microsoft.com/office/drawing/2014/main" id="{BEC0C0CC-2CB2-4C4E-949C-66CC2116AA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r="3" b="22080"/>
          <a:stretch/>
        </p:blipFill>
        <p:spPr>
          <a:xfrm>
            <a:off x="9051869" y="3579621"/>
            <a:ext cx="2871652" cy="287165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21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D6F737-38A7-4790-8CF6-2B38FED6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2816401"/>
          </a:xfrm>
        </p:spPr>
        <p:txBody>
          <a:bodyPr anchor="b">
            <a:normAutofit fontScale="90000"/>
          </a:bodyPr>
          <a:lstStyle/>
          <a:p>
            <a:r>
              <a:rPr lang="hr-HR" sz="4000" dirty="0"/>
              <a:t>Crkva Navještenja Blažene Djevice Marije</a:t>
            </a:r>
          </a:p>
        </p:txBody>
      </p:sp>
      <p:pic>
        <p:nvPicPr>
          <p:cNvPr id="5" name="Rezervirano mjesto sadržaja 4" descr="Slika na kojoj se prikazuje zgrada, na otvorenom, trava, nebo&#10;&#10;Opis je automatski generiran">
            <a:extLst>
              <a:ext uri="{FF2B5EF4-FFF2-40B4-BE49-F238E27FC236}">
                <a16:creationId xmlns:a16="http://schemas.microsoft.com/office/drawing/2014/main" id="{D6EE98C5-3AE1-4AE3-8946-CCAE67E6D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5" b="19640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D3345C-3A09-4D25-B6DD-4B5A7E5A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06CDDFA-55F4-4820-99C5-3CBA9C03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16915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4110693A-83BF-4D03-9316-9C1CC3DB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OŠ Eugena Kvaternika, Velika Gorica, Online susret s učenicima OŠ Zlatar Bistrica, 20.10.2021.</a:t>
            </a:r>
          </a:p>
        </p:txBody>
      </p:sp>
      <p:pic>
        <p:nvPicPr>
          <p:cNvPr id="5" name="Rezervirano mjesto sadržaja 4" descr="Slika na kojoj se prikazuje cesta, put, autocesta&#10;&#10;Opis je automatski generiran">
            <a:extLst>
              <a:ext uri="{FF2B5EF4-FFF2-40B4-BE49-F238E27FC236}">
                <a16:creationId xmlns:a16="http://schemas.microsoft.com/office/drawing/2014/main" id="{ACB5FE70-C4EB-4D46-A4F5-BE98185C6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r="149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ebo&#10;&#10;Opis je automatski generiran">
            <a:extLst>
              <a:ext uri="{FF2B5EF4-FFF2-40B4-BE49-F238E27FC236}">
                <a16:creationId xmlns:a16="http://schemas.microsoft.com/office/drawing/2014/main" id="{6DBD23FA-4326-4E6F-ABAD-4CBC7A32F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9906000" cy="5943600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D6DEDF-4008-4BB8-AEC9-9AA864BD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9799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nebo, na otvorenom, cesta&#10;&#10;Opis je automatski generiran">
            <a:extLst>
              <a:ext uri="{FF2B5EF4-FFF2-40B4-BE49-F238E27FC236}">
                <a16:creationId xmlns:a16="http://schemas.microsoft.com/office/drawing/2014/main" id="{83683E37-963C-4086-A6C4-6D764804D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2228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C34B00D-15E0-493C-B3B3-69909451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OŠ Eugena Kvaternika, Velika Gorica, Online susret s učenicima OŠ Zlatar Bistrica, 20.10.2021.</a:t>
            </a:r>
          </a:p>
        </p:txBody>
      </p:sp>
    </p:spTree>
    <p:extLst>
      <p:ext uri="{BB962C8B-B14F-4D97-AF65-F5344CB8AC3E}">
        <p14:creationId xmlns:p14="http://schemas.microsoft.com/office/powerpoint/2010/main" val="7835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569</Words>
  <Application>Microsoft Office PowerPoint</Application>
  <PresentationFormat>Široki zaslon</PresentationFormat>
  <Paragraphs>70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Arial</vt:lpstr>
      <vt:lpstr>Cabin</vt:lpstr>
      <vt:lpstr>Calibri</vt:lpstr>
      <vt:lpstr>Calibri Light</vt:lpstr>
      <vt:lpstr>Tema sustava Office</vt:lpstr>
      <vt:lpstr>Naš Grad, naša Škola</vt:lpstr>
      <vt:lpstr>PowerPoint prezentacija</vt:lpstr>
      <vt:lpstr>PowerPoint prezentacija</vt:lpstr>
      <vt:lpstr>Zastava Grada  Zaštitnica Grada sv. Lucija</vt:lpstr>
      <vt:lpstr>Andautonia, kurija Modić-Bedeković, dvorac Lukavec, Muzej Turopolja</vt:lpstr>
      <vt:lpstr>Crkva Navještenja Blažene Djevice Marije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OŠ Eugena Kvaternika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Školska knjižnica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 Grad, naša Škola</dc:title>
  <dc:creator>Davorka Facko-Vnučec</dc:creator>
  <cp:lastModifiedBy>korisnik</cp:lastModifiedBy>
  <cp:revision>18</cp:revision>
  <dcterms:created xsi:type="dcterms:W3CDTF">2021-10-17T11:23:14Z</dcterms:created>
  <dcterms:modified xsi:type="dcterms:W3CDTF">2021-10-20T12:45:17Z</dcterms:modified>
</cp:coreProperties>
</file>