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  <p:sldMasterId id="2147483744" r:id="rId2"/>
    <p:sldMasterId id="2147483732" r:id="rId3"/>
  </p:sldMasterIdLst>
  <p:notesMasterIdLst>
    <p:notesMasterId r:id="rId21"/>
  </p:notesMasterIdLst>
  <p:handoutMasterIdLst>
    <p:handoutMasterId r:id="rId22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631B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EE327-3102-4B4D-9F9F-DD4F5D1D0B17}" type="datetimeFigureOut">
              <a:rPr lang="hr-HR" smtClean="0"/>
              <a:pPr/>
              <a:t>7.2.2011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467F4-40EB-4590-9C86-56E82EAF30A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B8618-60E3-42C2-94A7-10847E03A1F5}" type="datetimeFigureOut">
              <a:rPr lang="hr-HR" smtClean="0"/>
              <a:pPr/>
              <a:t>7.2.2011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75530-EBB9-49C9-931D-A13012A062F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dirty="0" smtClean="0"/>
              <a:t>Kliknite da biste uredili stil naslova matrice</a:t>
            </a:r>
            <a:endParaRPr kumimoji="0" lang="en-US" dirty="0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FB9FC-DA07-44EB-BD19-6EAD7D79D416}" type="datetime1">
              <a:rPr lang="hr-HR" smtClean="0"/>
              <a:pPr/>
              <a:t>7.2.2011</a:t>
            </a:fld>
            <a:endParaRPr lang="hr-HR" dirty="0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dirty="0" smtClean="0"/>
              <a:t>Osjetila  sluha i vida</a:t>
            </a:r>
            <a:endParaRPr lang="hr-HR" dirty="0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endParaRPr lang="hr-HR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8E28F-BA41-4265-8F69-4C61C19E41D0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CC017-3F80-47B7-8EF7-466C4063B4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DF704E-B75D-4743-9DD7-756FC0B55021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CC017-3F80-47B7-8EF7-466C4063B4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5B29-F3EB-449F-B10F-73273CD43D6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078E-7897-4A9E-9C75-9F66B899C0D7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675C-BD11-4B38-8C7A-524724896ED5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858-9B43-4039-9539-04AA43F1C8DB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4A46-4D34-4076-8F16-2F0AD486FF35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A8D2-C1BD-4FBD-8119-0DB8AD18FB93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7235-A6E9-4202-87D1-1569FEBD6C5F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8433-888A-4BF3-A081-37D3339668A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55739-F4BD-4737-9CCC-83416804BDB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hr-HR" dirty="0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9FC6-4E17-4561-80C0-758FEF55BF6E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45BC-D261-462F-8AB6-FF0AC69DF53D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7E2C-735F-4DBD-B627-3589CDE241D8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ACA2-8255-4654-843E-EEA29E455B70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A39A-3381-415E-9078-E60E95EF3CC4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D8E6-CA01-405E-8C20-15B7A1A4D745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3B90-2006-4B25-B4E1-100D2C170382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78B7-E789-4389-8BE7-761D18B5A78F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5251-EEE9-4F18-8071-300FE6AF3F60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BDFC-D438-4063-8E4C-36BC63A72295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05E44-41C3-41DE-B041-64A2C521E9C9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CC017-3F80-47B7-8EF7-466C4063B4B7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2AC6-C446-4441-964B-0D5E6663555C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DB4F-82F4-4858-8EC0-02C9210AA386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2069-C3A1-40F3-BE5C-41BC43E41E35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3378-142B-4C49-9175-E79B509E755E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98F06-D6DD-41ED-BC4D-51488C7D2450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CC017-3F80-47B7-8EF7-466C4063B4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48125-CF19-48E6-B8E0-C706F5B12854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CC017-3F80-47B7-8EF7-466C4063B4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385414-4CAE-48AC-BDE2-01005AEF84F2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CC017-3F80-47B7-8EF7-466C4063B4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A4E0E-6982-4C40-BE64-561043FB7954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CC017-3F80-47B7-8EF7-466C4063B4B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8E63FC-CB8F-420F-9E4E-815D615D7CC0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CC017-3F80-47B7-8EF7-466C4063B4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FCE637-BA62-422A-A9CC-7CBB3555EE1D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DCC017-3F80-47B7-8EF7-466C4063B4B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  <p:transition spd="slow">
    <p:wheel spokes="8"/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CD90038-6A7E-4C74-AEA5-CDC2072DA868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hr-HR" smtClean="0"/>
              <a:t>Osjetila  sluha i vida</a:t>
            </a:r>
            <a:endParaRPr lang="hr-HR" dirty="0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 dirty="0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4" name="Slika 13" descr="bezimena.bmp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8255694" y="0"/>
            <a:ext cx="888306" cy="8091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heel spokes="8"/>
    <p:sndAc>
      <p:stSnd>
        <p:snd r:embed="rId13" name="arrow.wav"/>
      </p:stSnd>
    </p:sndAc>
  </p:transition>
  <p:hf sldNum="0"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E51EF-8D05-48DB-B2DE-AC94E679ED3B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Osjetila  sluha i vida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A6F23-A801-42C6-B9C3-F1E6871831B7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 descr="bezimena.bmp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8283858" y="0"/>
            <a:ext cx="860142" cy="7835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wheel spokes="8"/>
    <p:sndAc>
      <p:stSnd>
        <p:snd r:embed="rId13" name="arrow.wav"/>
      </p:stSnd>
    </p:sndAc>
  </p:transition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5668-EACD-4E74-8B51-80B9CB9D48CC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BC418-C4A8-4B50-B243-0C6B4D15FB1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heel spokes="8"/>
    <p:sndAc>
      <p:stSnd>
        <p:snd r:embed="rId13" name="arrow.wav"/>
      </p:stSnd>
    </p:sndAc>
  </p:transition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OSJETILA SLUHA I VIDA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5" name="Slika 4" descr="2195890809201414839508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696661">
            <a:off x="5508104" y="2708920"/>
            <a:ext cx="2817640" cy="2271018"/>
          </a:xfrm>
          <a:prstGeom prst="rect">
            <a:avLst/>
          </a:prstGeom>
        </p:spPr>
      </p:pic>
      <p:pic>
        <p:nvPicPr>
          <p:cNvPr id="6" name="Slika 5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570231">
            <a:off x="2097218" y="3495591"/>
            <a:ext cx="1809750" cy="253365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Srednje uho čine: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</a:t>
            </a:r>
            <a:r>
              <a:rPr lang="hr-HR" dirty="0" smtClean="0">
                <a:solidFill>
                  <a:srgbClr val="00B0F0"/>
                </a:solidFill>
              </a:rPr>
              <a:t>BUBNJIĆ</a:t>
            </a:r>
            <a:r>
              <a:rPr lang="hr-HR" dirty="0" smtClean="0"/>
              <a:t> – tanka opna koja se nalazi na prijelazu između vanjskog i srednjeg uha                         </a:t>
            </a:r>
            <a:r>
              <a:rPr lang="hr-HR" dirty="0" smtClean="0">
                <a:solidFill>
                  <a:srgbClr val="00B0F0"/>
                </a:solidFill>
              </a:rPr>
              <a:t>SLUŠNJE KOŠĆICE </a:t>
            </a:r>
            <a:r>
              <a:rPr lang="hr-HR" dirty="0" smtClean="0"/>
              <a:t>-  čekić, stremen i nakovanj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</a:t>
            </a:r>
            <a:r>
              <a:rPr lang="hr-HR" dirty="0" smtClean="0">
                <a:solidFill>
                  <a:srgbClr val="00B0F0"/>
                </a:solidFill>
              </a:rPr>
              <a:t>EUSTAHIJEVA CIJEV </a:t>
            </a:r>
            <a:r>
              <a:rPr lang="hr-HR" dirty="0" smtClean="0"/>
              <a:t>– </a:t>
            </a:r>
            <a:r>
              <a:rPr lang="hr-HR" dirty="0" smtClean="0"/>
              <a:t> tuba koja spaja ždrijelo s srednjim uhom.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Akcijski gumb: Nazad ili prethodno 5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Akcijski gumb: Povratak 7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Akcijski gumb: Naprijed ili dalje 8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Unutarnje uho čine: 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 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</a:rPr>
              <a:t>TRI POLUKRUŽNA KANALIĆA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 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</a:rPr>
              <a:t>DVA MJEHURIĆA</a:t>
            </a:r>
          </a:p>
          <a:p>
            <a:pPr>
              <a:buNone/>
            </a:pPr>
            <a:r>
              <a:rPr lang="hr-H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</a:rPr>
              <a:t>    PUŽNICA </a:t>
            </a:r>
            <a:r>
              <a:rPr lang="hr-HR" dirty="0" smtClean="0"/>
              <a:t>– u obliku puževe kućice, sadrži tekućinu i slušne stanice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S</a:t>
            </a:r>
            <a:r>
              <a:rPr lang="hr-HR" dirty="0" smtClean="0"/>
              <a:t>redište za sluh nalazi se u velikom mozgu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Akcijski gumb: Nazad ili prethodno 5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Akcijski gumb: Povratak 7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Akcijski gumb: Naprijed ili dalje 8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6" name="Rezervirano mjesto sadržaja 5" descr="uh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47664" y="764704"/>
            <a:ext cx="6696744" cy="5474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Osjetila  sluha i vida</a:t>
            </a:r>
            <a:endParaRPr lang="hr-HR" dirty="0"/>
          </a:p>
        </p:txBody>
      </p:sp>
      <p:sp>
        <p:nvSpPr>
          <p:cNvPr id="8" name="Akcijski gumb: Nazad ili prethodno 7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Akcijski gumb: Polazni 8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Akcijski gumb: Povratak 9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Akcijski gumb: Naprijed ili dalje 10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Kviz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>
              <a:solidFill>
                <a:srgbClr val="00B050"/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hr-HR" dirty="0" smtClean="0">
                <a:solidFill>
                  <a:schemeClr val="accent6">
                    <a:lumMod val="50000"/>
                  </a:schemeClr>
                </a:solidFill>
                <a:hlinkClick r:id="rId3" action="ppaction://hlinksldjump"/>
              </a:rPr>
              <a:t>Koje su tri ovojnice oka?</a:t>
            </a:r>
            <a:endParaRPr lang="hr-H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endParaRPr lang="hr-H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hr-HR" dirty="0" smtClean="0">
                <a:solidFill>
                  <a:schemeClr val="accent6">
                    <a:lumMod val="50000"/>
                  </a:schemeClr>
                </a:solidFill>
                <a:hlinkClick r:id="rId4" action="ppaction://hlinksldjump"/>
              </a:rPr>
              <a:t>Što je kratkovidnost, a što dalekovidnost?</a:t>
            </a:r>
            <a:endParaRPr lang="hr-H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endParaRPr lang="hr-H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hr-HR" dirty="0" smtClean="0">
                <a:solidFill>
                  <a:srgbClr val="92D050"/>
                </a:solidFill>
                <a:hlinkClick r:id="rId5" action="ppaction://hlinksldjump"/>
              </a:rPr>
              <a:t>Koji dijelovi uha ne pripadaju unutarnjem uhu?</a:t>
            </a:r>
            <a:endParaRPr lang="hr-HR" dirty="0" smtClean="0">
              <a:solidFill>
                <a:srgbClr val="92D050"/>
              </a:solidFill>
            </a:endParaRPr>
          </a:p>
          <a:p>
            <a:endParaRPr lang="hr-HR" dirty="0" smtClean="0">
              <a:solidFill>
                <a:srgbClr val="00B050"/>
              </a:solidFill>
            </a:endParaRPr>
          </a:p>
          <a:p>
            <a:endParaRPr lang="hr-HR" dirty="0">
              <a:solidFill>
                <a:srgbClr val="00B050"/>
              </a:solidFill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Osjetila  sluha i vida</a:t>
            </a:r>
            <a:endParaRPr lang="hr-HR" dirty="0"/>
          </a:p>
        </p:txBody>
      </p:sp>
      <p:sp>
        <p:nvSpPr>
          <p:cNvPr id="6" name="Akcijski gumb: Nazad ili prethodno 5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" name="Akcijski gumb: Povratak 7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" name="Akcijski gumb: Naprijed ili dalje 8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10" name="Slika 9" descr="images (2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652120" y="0"/>
            <a:ext cx="2247900" cy="203835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hr-HR" dirty="0" smtClean="0">
                <a:solidFill>
                  <a:srgbClr val="41631B"/>
                </a:solidFill>
              </a:rPr>
              <a:t>1.  Tri ovojnice oka su bjeloočnica, mrežnica i </a:t>
            </a:r>
            <a:r>
              <a:rPr lang="hr-HR" dirty="0" err="1" smtClean="0">
                <a:solidFill>
                  <a:srgbClr val="41631B"/>
                </a:solidFill>
              </a:rPr>
              <a:t>žilnica</a:t>
            </a:r>
            <a:r>
              <a:rPr lang="hr-HR" dirty="0" smtClean="0">
                <a:solidFill>
                  <a:srgbClr val="41631B"/>
                </a:solidFill>
              </a:rPr>
              <a:t>.</a:t>
            </a:r>
            <a:endParaRPr lang="hr-HR" dirty="0">
              <a:solidFill>
                <a:srgbClr val="41631B"/>
              </a:solidFill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Akcijski gumb: Nazad ili prethodno 5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Akcijski gumb: Povratak 7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Akcijski gumb: Naprijed ili dalje 8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hr-HR" dirty="0" smtClean="0">
                <a:solidFill>
                  <a:srgbClr val="41631B"/>
                </a:solidFill>
              </a:rPr>
              <a:t>2.</a:t>
            </a:r>
          </a:p>
          <a:p>
            <a:pPr marL="596646" indent="-514350">
              <a:buNone/>
            </a:pPr>
            <a:r>
              <a:rPr lang="hr-HR" dirty="0" smtClean="0">
                <a:solidFill>
                  <a:srgbClr val="41631B"/>
                </a:solidFill>
              </a:rPr>
              <a:t>a) Kratkovidnost je mana oka kojom čisto vidimo bliske predmete, a daleke vidimo</a:t>
            </a:r>
            <a:r>
              <a:rPr lang="hr-HR" dirty="0" smtClean="0">
                <a:solidFill>
                  <a:srgbClr val="41631B"/>
                </a:solidFill>
              </a:rPr>
              <a:t> </a:t>
            </a:r>
            <a:r>
              <a:rPr lang="hr-HR" dirty="0" smtClean="0">
                <a:solidFill>
                  <a:srgbClr val="41631B"/>
                </a:solidFill>
              </a:rPr>
              <a:t>mutno.</a:t>
            </a:r>
          </a:p>
          <a:p>
            <a:pPr marL="596646" indent="-514350">
              <a:buNone/>
            </a:pPr>
            <a:r>
              <a:rPr lang="hr-HR" dirty="0" smtClean="0">
                <a:solidFill>
                  <a:srgbClr val="41631B"/>
                </a:solidFill>
              </a:rPr>
              <a:t>b) Dalekovidnost je mana oka kojom čisto vidimo daleke predmete, a bliske vidimo</a:t>
            </a:r>
            <a:r>
              <a:rPr lang="hr-HR" dirty="0" smtClean="0">
                <a:solidFill>
                  <a:srgbClr val="41631B"/>
                </a:solidFill>
              </a:rPr>
              <a:t> </a:t>
            </a:r>
            <a:r>
              <a:rPr lang="hr-HR" dirty="0" smtClean="0">
                <a:solidFill>
                  <a:srgbClr val="41631B"/>
                </a:solidFill>
              </a:rPr>
              <a:t>mutno.</a:t>
            </a:r>
            <a:endParaRPr lang="hr-HR" dirty="0">
              <a:solidFill>
                <a:srgbClr val="41631B"/>
              </a:solidFill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Akcijski gumb: Nazad ili prethodno 5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Akcijski gumb: Povratak 7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Akcijski gumb: Naprijed ili dalje 8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hr-HR" dirty="0" smtClean="0">
                <a:solidFill>
                  <a:srgbClr val="41631B"/>
                </a:solidFill>
              </a:rPr>
              <a:t>3.   Uška, </a:t>
            </a:r>
            <a:r>
              <a:rPr lang="hr-HR" dirty="0" err="1" smtClean="0">
                <a:solidFill>
                  <a:srgbClr val="41631B"/>
                </a:solidFill>
              </a:rPr>
              <a:t>zvukovod</a:t>
            </a:r>
            <a:r>
              <a:rPr lang="hr-HR" dirty="0" smtClean="0">
                <a:solidFill>
                  <a:srgbClr val="41631B"/>
                </a:solidFill>
              </a:rPr>
              <a:t>, bubnjić, slušne koščice i Eustahijeva cijev.</a:t>
            </a:r>
            <a:endParaRPr lang="hr-HR" dirty="0">
              <a:solidFill>
                <a:srgbClr val="41631B"/>
              </a:solidFill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Akcijski gumb: Nazad ili prethodno 5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Akcijski gumb: Povratak 7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Akcijski gumb: Naprijed ili dalje 8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MARIJA KARAN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                       8.a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Izradila: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E44-41C3-41DE-B041-64A2C521E9C9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pic>
        <p:nvPicPr>
          <p:cNvPr id="1026" name="Picture 2" descr="C:\Documents and Settings\UČENIK11\Local Settings\Temporary Internet Files\Content.IE5\K4UYKQKZ\MC90043322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005064"/>
            <a:ext cx="2255738" cy="22557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Osjetilo vida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Vid je jedan od najvažnijih osjetila</a:t>
            </a:r>
          </a:p>
          <a:p>
            <a:r>
              <a:rPr lang="hr-HR" dirty="0" smtClean="0"/>
              <a:t>Njime primamo 90% informacija iz okoline</a:t>
            </a:r>
          </a:p>
          <a:p>
            <a:r>
              <a:rPr lang="hr-HR" dirty="0" smtClean="0"/>
              <a:t>Oči su organi koji opažaju svjetlost</a:t>
            </a:r>
          </a:p>
          <a:p>
            <a:r>
              <a:rPr lang="hr-HR" dirty="0" smtClean="0"/>
              <a:t>Oko je parni organ sličan fotoaparatima i kamerama</a:t>
            </a:r>
          </a:p>
          <a:p>
            <a:r>
              <a:rPr lang="hr-HR" dirty="0" smtClean="0"/>
              <a:t>Oko ima vidni kut od 200c i 10 milijuna nijansi boja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B943-0F0C-4EC5-962E-6DC122D69352}" type="datetime1">
              <a:rPr lang="hr-HR" smtClean="0"/>
              <a:pPr/>
              <a:t>7.2.2011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Osjetila  sluha i vida</a:t>
            </a:r>
            <a:endParaRPr lang="hr-HR" dirty="0"/>
          </a:p>
        </p:txBody>
      </p:sp>
      <p:sp>
        <p:nvSpPr>
          <p:cNvPr id="8" name="Akcijski gumb: Nazad ili prethodno 7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Akcijski gumb: Naprijed ili dalje 8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Akcijski gumb: Polazni 9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Akcijski gumb: Povratak 10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3759-B9B4-497D-BFE3-F56572D7236E}" type="datetime1">
              <a:rPr lang="hr-HR" smtClean="0"/>
              <a:pPr/>
              <a:t>7.2.2011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Osjetila  sluha i vida</a:t>
            </a:r>
            <a:endParaRPr lang="hr-HR" dirty="0"/>
          </a:p>
        </p:txBody>
      </p:sp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Tri ovojnica</a:t>
            </a:r>
            <a:r>
              <a:rPr lang="hr-HR" dirty="0" smtClean="0"/>
              <a:t>: </a:t>
            </a:r>
            <a:r>
              <a:rPr lang="hr-HR" dirty="0" smtClean="0"/>
              <a:t>Bjeloočnica, mrežnica, </a:t>
            </a:r>
            <a:r>
              <a:rPr lang="hr-HR" dirty="0" err="1" smtClean="0"/>
              <a:t>žilnica</a:t>
            </a:r>
            <a:endParaRPr lang="hr-HR" dirty="0" smtClean="0"/>
          </a:p>
          <a:p>
            <a:r>
              <a:rPr lang="hr-HR" dirty="0" smtClean="0"/>
              <a:t>Žuta pjega je dio mrežnice odgovoran za oštrinu vida</a:t>
            </a:r>
          </a:p>
          <a:p>
            <a:r>
              <a:rPr lang="hr-HR" dirty="0" smtClean="0"/>
              <a:t>Slijepa pjega je početak vidnog živca koji je neosjetljiv na svjetlo</a:t>
            </a:r>
            <a:endParaRPr lang="hr-HR" dirty="0"/>
          </a:p>
        </p:txBody>
      </p:sp>
      <p:sp>
        <p:nvSpPr>
          <p:cNvPr id="10" name="Akcijski gumb: Nazad ili prethodno 9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Akcijski gumb: Polazni 10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Akcijski gumb: Povratak 11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Akcijski gumb: Naprijed ili dalje 12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Oko štite dva para trepavica, dva para kapaka </a:t>
            </a:r>
            <a:r>
              <a:rPr lang="hr-HR" dirty="0" smtClean="0"/>
              <a:t>, obrve i suzna žlijezda  </a:t>
            </a:r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E637-BA62-422A-A9CC-7CBB3555EE1D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Ljudsko oko</a:t>
            </a:r>
            <a:endParaRPr lang="hr-HR" dirty="0"/>
          </a:p>
        </p:txBody>
      </p:sp>
      <p:sp>
        <p:nvSpPr>
          <p:cNvPr id="8" name="Akcijski gumb: Nazad ili prethodno 7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Akcijski gumb: Polazni 8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Akcijski gumb: Povratak 9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Akcijski gumb: Naprijed ili dalje 10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3" name="Rezervirano mjesto slike 12" descr="oko (1)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11387" b="11387"/>
          <a:stretch>
            <a:fillRect/>
          </a:stretch>
        </p:blipFill>
        <p:spPr>
          <a:xfrm>
            <a:off x="827584" y="1124744"/>
            <a:ext cx="4419600" cy="3514531"/>
          </a:xfrm>
        </p:spPr>
      </p:pic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pic>
        <p:nvPicPr>
          <p:cNvPr id="10" name="Rezervirano mjesto sadržaja 9" descr="oko_presje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03648" y="980728"/>
            <a:ext cx="7200900" cy="4800600"/>
          </a:xfrm>
        </p:spPr>
      </p:pic>
      <p:sp>
        <p:nvSpPr>
          <p:cNvPr id="11" name="Akcijski gumb: Nazad ili prethodno 10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Akcijski gumb: Polazni 11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Akcijski gumb: Povratak 12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Akcijski gumb: Naprijed ili dalje 13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Mane oka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Kratkovidnost</a:t>
            </a:r>
            <a:r>
              <a:rPr lang="hr-HR" dirty="0" smtClean="0"/>
              <a:t> - jasno </a:t>
            </a:r>
            <a:r>
              <a:rPr lang="hr-HR" dirty="0" smtClean="0"/>
              <a:t>vide </a:t>
            </a:r>
            <a:r>
              <a:rPr lang="hr-HR" dirty="0" smtClean="0"/>
              <a:t>bliske predmete,a udaljene </a:t>
            </a:r>
            <a:r>
              <a:rPr lang="hr-HR" dirty="0" smtClean="0"/>
              <a:t>vide </a:t>
            </a:r>
            <a:r>
              <a:rPr lang="hr-HR" dirty="0" smtClean="0"/>
              <a:t>zamućeno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pic>
        <p:nvPicPr>
          <p:cNvPr id="6" name="Slika 5" descr="uk_EyeShortSigh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3429000"/>
            <a:ext cx="5334262" cy="2304256"/>
          </a:xfrm>
          <a:prstGeom prst="rect">
            <a:avLst/>
          </a:prstGeom>
        </p:spPr>
      </p:pic>
      <p:sp>
        <p:nvSpPr>
          <p:cNvPr id="7" name="Akcijski gumb: Nazad ili prethodno 6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Akcijski gumb: Polazni 7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Akcijski gumb: Povratak 8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Akcijski gumb: Naprijed ili dalje 9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Dalekovidnost</a:t>
            </a:r>
            <a:r>
              <a:rPr lang="hr-HR" dirty="0" smtClean="0"/>
              <a:t> – bliske predmete vide zamućeno, a daleke </a:t>
            </a:r>
            <a:r>
              <a:rPr lang="hr-HR" dirty="0" smtClean="0"/>
              <a:t>vide </a:t>
            </a:r>
            <a:r>
              <a:rPr lang="hr-HR" dirty="0" smtClean="0"/>
              <a:t>jasno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Osjetila  sluha i vida</a:t>
            </a:r>
            <a:endParaRPr lang="hr-HR"/>
          </a:p>
        </p:txBody>
      </p:sp>
      <p:pic>
        <p:nvPicPr>
          <p:cNvPr id="6" name="Slika 5" descr="uk_EyeLongSigh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2564904"/>
            <a:ext cx="4834175" cy="2088232"/>
          </a:xfrm>
          <a:prstGeom prst="rect">
            <a:avLst/>
          </a:prstGeom>
        </p:spPr>
      </p:pic>
      <p:pic>
        <p:nvPicPr>
          <p:cNvPr id="7" name="Slika 6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3573016"/>
            <a:ext cx="3240360" cy="2347888"/>
          </a:xfrm>
          <a:prstGeom prst="rect">
            <a:avLst/>
          </a:prstGeom>
        </p:spPr>
      </p:pic>
      <p:sp>
        <p:nvSpPr>
          <p:cNvPr id="8" name="Akcijski gumb: Nazad ili prethodno 7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Akcijski gumb: Polazni 8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Akcijski gumb: Povratak 9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Akcijski gumb: Naprijed ili dalje 10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 rot="1015671">
            <a:off x="513837" y="2223965"/>
            <a:ext cx="8572957" cy="2532088"/>
          </a:xfrm>
        </p:spPr>
        <p:txBody>
          <a:bodyPr/>
          <a:lstStyle/>
          <a:p>
            <a:r>
              <a:rPr lang="hr-HR" dirty="0" smtClean="0">
                <a:solidFill>
                  <a:schemeClr val="accent4">
                    <a:lumMod val="75000"/>
                  </a:schemeClr>
                </a:solidFill>
              </a:rPr>
              <a:t>OKOM GLEDAMO,  MOZGOM VIDIMO!</a:t>
            </a:r>
            <a:endParaRPr lang="hr-H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Akcijski gumb: Polazni 4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Akcijski gumb: Povratak 5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9" name="Slika 8" descr="250px-Eye_iri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133989">
            <a:off x="827584" y="3789040"/>
            <a:ext cx="2469232" cy="1649447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Osjetilo sluha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Uho je organ za osjetilo sluha</a:t>
            </a:r>
          </a:p>
          <a:p>
            <a:r>
              <a:rPr lang="hr-HR" dirty="0" smtClean="0"/>
              <a:t>Uho dijelimo na tri djela: </a:t>
            </a:r>
            <a:r>
              <a:rPr lang="hr-HR" dirty="0" smtClean="0"/>
              <a:t>a</a:t>
            </a:r>
            <a:r>
              <a:rPr lang="hr-HR" dirty="0" smtClean="0"/>
              <a:t>) vanjsko uho</a:t>
            </a:r>
          </a:p>
          <a:p>
            <a:pPr>
              <a:buNone/>
            </a:pPr>
            <a:r>
              <a:rPr lang="hr-HR" dirty="0" smtClean="0"/>
              <a:t>                                       </a:t>
            </a:r>
            <a:r>
              <a:rPr lang="hr-HR" dirty="0" smtClean="0"/>
              <a:t>b) srednje uho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                                   c) unutarnje uho</a:t>
            </a:r>
          </a:p>
          <a:p>
            <a:r>
              <a:rPr lang="hr-HR" dirty="0" smtClean="0"/>
              <a:t>Vanjsko uho čine: 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C00000"/>
                </a:solidFill>
              </a:rPr>
              <a:t>UŠKA</a:t>
            </a:r>
            <a:r>
              <a:rPr lang="hr-HR" dirty="0" smtClean="0"/>
              <a:t> -  prikuplja zvučne valove i šalje prema </a:t>
            </a:r>
            <a:r>
              <a:rPr lang="hr-HR" dirty="0" err="1" smtClean="0"/>
              <a:t>zvukovodu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C00000"/>
                </a:solidFill>
              </a:rPr>
              <a:t>ZVUKOVOD</a:t>
            </a:r>
            <a:r>
              <a:rPr lang="hr-HR" dirty="0" smtClean="0"/>
              <a:t> – vodi zvučne valove prema srednjem te unutarnjem uhu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5739-F4BD-4737-9CCC-83416804BDBA}" type="datetime1">
              <a:rPr lang="hr-HR" smtClean="0"/>
              <a:pPr/>
              <a:t>7.2.2011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Osjetila  sluha i vida</a:t>
            </a:r>
            <a:endParaRPr lang="hr-HR" dirty="0"/>
          </a:p>
        </p:txBody>
      </p:sp>
      <p:sp>
        <p:nvSpPr>
          <p:cNvPr id="6" name="Akcijski gumb: Nazad ili prethodno 5">
            <a:hlinkClick r:id="" action="ppaction://hlinkshowjump?jump=previousslide" highlightClick="1"/>
          </p:cNvPr>
          <p:cNvSpPr/>
          <p:nvPr/>
        </p:nvSpPr>
        <p:spPr>
          <a:xfrm>
            <a:off x="1259632" y="6093296"/>
            <a:ext cx="576064" cy="576064"/>
          </a:xfrm>
          <a:prstGeom prst="actionButtonBackPrevio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2051720" y="6093296"/>
            <a:ext cx="576064" cy="576064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Akcijski gumb: Povratak 7">
            <a:hlinkClick r:id="" action="ppaction://hlinkshowjump?jump=lastslideviewed" highlightClick="1"/>
          </p:cNvPr>
          <p:cNvSpPr/>
          <p:nvPr/>
        </p:nvSpPr>
        <p:spPr>
          <a:xfrm>
            <a:off x="7740352" y="6165304"/>
            <a:ext cx="576064" cy="504056"/>
          </a:xfrm>
          <a:prstGeom prst="actionButtonRetur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Akcijski gumb: Naprijed ili dalje 8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504056" cy="504056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Solsticij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ilagođeni dizaj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ilagođeni dizaj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144</TotalTime>
  <Words>374</Words>
  <Application>Microsoft Office PowerPoint</Application>
  <PresentationFormat>Prikaz na zaslonu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Naslovi slajdova</vt:lpstr>
      </vt:variant>
      <vt:variant>
        <vt:i4>17</vt:i4>
      </vt:variant>
    </vt:vector>
  </HeadingPairs>
  <TitlesOfParts>
    <vt:vector size="20" baseType="lpstr">
      <vt:lpstr>Solsticij</vt:lpstr>
      <vt:lpstr>1_Prilagođeni dizajn</vt:lpstr>
      <vt:lpstr>Prilagođeni dizajn</vt:lpstr>
      <vt:lpstr>OSJETILA SLUHA I VIDA</vt:lpstr>
      <vt:lpstr>Osjetilo vida</vt:lpstr>
      <vt:lpstr>Slajd 3</vt:lpstr>
      <vt:lpstr>Oko štite dva para trepavica, dva para kapaka , obrve i suzna žlijezda  </vt:lpstr>
      <vt:lpstr>Slajd 5</vt:lpstr>
      <vt:lpstr>Mane oka</vt:lpstr>
      <vt:lpstr>Slajd 7</vt:lpstr>
      <vt:lpstr>OKOM GLEDAMO,  MOZGOM VIDIMO!</vt:lpstr>
      <vt:lpstr>Osjetilo sluha</vt:lpstr>
      <vt:lpstr>Slajd 10</vt:lpstr>
      <vt:lpstr>Slajd 11</vt:lpstr>
      <vt:lpstr>Slajd 12</vt:lpstr>
      <vt:lpstr>Kviz</vt:lpstr>
      <vt:lpstr>Slajd 14</vt:lpstr>
      <vt:lpstr>Slajd 15</vt:lpstr>
      <vt:lpstr>Slajd 16</vt:lpstr>
      <vt:lpstr>        MARIJA KARAN                          8.a</vt:lpstr>
    </vt:vector>
  </TitlesOfParts>
  <Company>MZOS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OSJETILA SLUHA I VIDA</dc:title>
  <dc:creator>UČENIK11</dc:creator>
  <cp:lastModifiedBy>UČENIK11</cp:lastModifiedBy>
  <cp:revision>17</cp:revision>
  <dcterms:created xsi:type="dcterms:W3CDTF">2011-01-31T12:02:41Z</dcterms:created>
  <dcterms:modified xsi:type="dcterms:W3CDTF">2011-02-07T12:55:07Z</dcterms:modified>
</cp:coreProperties>
</file>