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50ADBF-64AF-44DC-818D-D569C833458A}" type="datetimeFigureOut">
              <a:rPr lang="hr-HR" smtClean="0"/>
              <a:t>4.3.2016.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7A9843B-161E-4308-8557-20254551947B}"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0ADBF-64AF-44DC-818D-D569C833458A}" type="datetimeFigureOut">
              <a:rPr lang="hr-HR" smtClean="0"/>
              <a:t>4.3.2016.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7A9843B-161E-4308-8557-20254551947B}"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50ADBF-64AF-44DC-818D-D569C833458A}" type="datetimeFigureOut">
              <a:rPr lang="hr-HR" smtClean="0"/>
              <a:t>4.3.2016.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7A9843B-161E-4308-8557-20254551947B}"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50ADBF-64AF-44DC-818D-D569C833458A}" type="datetimeFigureOut">
              <a:rPr lang="hr-HR" smtClean="0"/>
              <a:t>4.3.2016.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7A9843B-161E-4308-8557-20254551947B}"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C50ADBF-64AF-44DC-818D-D569C833458A}" type="datetimeFigureOut">
              <a:rPr lang="hr-HR" smtClean="0"/>
              <a:t>4.3.2016.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7A9843B-161E-4308-8557-20254551947B}"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50ADBF-64AF-44DC-818D-D569C833458A}" type="datetimeFigureOut">
              <a:rPr lang="hr-HR" smtClean="0"/>
              <a:t>4.3.2016.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7A9843B-161E-4308-8557-20254551947B}" type="slidenum">
              <a:rPr lang="hr-HR" smtClean="0"/>
              <a:t>‹#›</a:t>
            </a:fld>
            <a:endParaRPr lang="hr-H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50ADBF-64AF-44DC-818D-D569C833458A}" type="datetimeFigureOut">
              <a:rPr lang="hr-HR" smtClean="0"/>
              <a:t>4.3.2016.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E7A9843B-161E-4308-8557-20254551947B}"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50ADBF-64AF-44DC-818D-D569C833458A}" type="datetimeFigureOut">
              <a:rPr lang="hr-HR" smtClean="0"/>
              <a:t>4.3.2016.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E7A9843B-161E-4308-8557-20254551947B}"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0ADBF-64AF-44DC-818D-D569C833458A}" type="datetimeFigureOut">
              <a:rPr lang="hr-HR" smtClean="0"/>
              <a:t>4.3.2016.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E7A9843B-161E-4308-8557-20254551947B}"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C50ADBF-64AF-44DC-818D-D569C833458A}" type="datetimeFigureOut">
              <a:rPr lang="hr-HR" smtClean="0"/>
              <a:t>4.3.2016.</a:t>
            </a:fld>
            <a:endParaRPr lang="hr-H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7A9843B-161E-4308-8557-20254551947B}"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0ADBF-64AF-44DC-818D-D569C833458A}" type="datetimeFigureOut">
              <a:rPr lang="hr-HR" smtClean="0"/>
              <a:t>4.3.2016.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7A9843B-161E-4308-8557-20254551947B}"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C50ADBF-64AF-44DC-818D-D569C833458A}" type="datetimeFigureOut">
              <a:rPr lang="hr-HR" smtClean="0"/>
              <a:t>4.3.2016.</a:t>
            </a:fld>
            <a:endParaRPr lang="hr-H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hr-H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7A9843B-161E-4308-8557-20254551947B}"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z="4800" dirty="0" smtClean="0">
                <a:solidFill>
                  <a:srgbClr val="0070C0"/>
                </a:solidFill>
                <a:effectLst>
                  <a:outerShdw blurRad="38100" dist="38100" dir="2700000" algn="tl">
                    <a:srgbClr val="000000">
                      <a:alpha val="43137"/>
                    </a:srgbClr>
                  </a:outerShdw>
                </a:effectLst>
                <a:latin typeface="Algerian" panose="04020705040A02060702" pitchFamily="82" charset="0"/>
              </a:rPr>
              <a:t>Povratak</a:t>
            </a:r>
            <a:r>
              <a:rPr lang="hr-HR" dirty="0" smtClean="0">
                <a:solidFill>
                  <a:srgbClr val="0070C0"/>
                </a:solidFill>
                <a:effectLst>
                  <a:outerShdw blurRad="38100" dist="38100" dir="2700000" algn="tl">
                    <a:srgbClr val="000000">
                      <a:alpha val="43137"/>
                    </a:srgbClr>
                  </a:outerShdw>
                </a:effectLst>
                <a:latin typeface="Algerian" panose="04020705040A02060702" pitchFamily="82" charset="0"/>
              </a:rPr>
              <a:t>  </a:t>
            </a:r>
            <a:r>
              <a:rPr lang="hr-HR" sz="4800" dirty="0" smtClean="0">
                <a:solidFill>
                  <a:srgbClr val="0070C0"/>
                </a:solidFill>
                <a:effectLst>
                  <a:outerShdw blurRad="38100" dist="38100" dir="2700000" algn="tl">
                    <a:srgbClr val="000000">
                      <a:alpha val="43137"/>
                    </a:srgbClr>
                  </a:outerShdw>
                </a:effectLst>
                <a:latin typeface="Algerian" panose="04020705040A02060702" pitchFamily="82" charset="0"/>
              </a:rPr>
              <a:t>kući</a:t>
            </a:r>
            <a:endParaRPr lang="hr-HR" dirty="0">
              <a:solidFill>
                <a:srgbClr val="0070C0"/>
              </a:solidFill>
              <a:effectLst>
                <a:outerShdw blurRad="38100" dist="38100" dir="2700000" algn="tl">
                  <a:srgbClr val="000000">
                    <a:alpha val="43137"/>
                  </a:srgbClr>
                </a:outerShdw>
              </a:effectLst>
              <a:latin typeface="Algerian" panose="04020705040A02060702" pitchFamily="82" charset="0"/>
            </a:endParaRPr>
          </a:p>
        </p:txBody>
      </p:sp>
    </p:spTree>
    <p:extLst>
      <p:ext uri="{BB962C8B-B14F-4D97-AF65-F5344CB8AC3E}">
        <p14:creationId xmlns:p14="http://schemas.microsoft.com/office/powerpoint/2010/main" val="3683620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3316992" cy="3696524"/>
          </a:xfrm>
        </p:spPr>
        <p:txBody>
          <a:bodyPr>
            <a:normAutofit/>
          </a:bodyPr>
          <a:lstStyle/>
          <a:p>
            <a:pPr algn="ctr"/>
            <a:r>
              <a:rPr lang="hr-HR" sz="2000" b="0" dirty="0" smtClean="0">
                <a:solidFill>
                  <a:srgbClr val="7030A0"/>
                </a:solidFill>
              </a:rPr>
              <a:t>Kada samo se vratili vidjela sam roditelje. </a:t>
            </a:r>
            <a:r>
              <a:rPr lang="hr-HR" sz="2000" b="0" dirty="0">
                <a:solidFill>
                  <a:srgbClr val="7030A0"/>
                </a:solidFill>
              </a:rPr>
              <a:t>B</a:t>
            </a:r>
            <a:r>
              <a:rPr lang="hr-HR" sz="2000" b="0" dirty="0" smtClean="0">
                <a:solidFill>
                  <a:srgbClr val="7030A0"/>
                </a:solidFill>
              </a:rPr>
              <a:t>ila sam sretna. Odmah sam legla na krevet, jer mi je jako nedostajala njegova udobnost. Nakon toga sam se dobro odmorila od putovanja. Cijelu sam večer provela s obitelji.</a:t>
            </a:r>
          </a:p>
          <a:p>
            <a:pPr algn="r"/>
            <a:r>
              <a:rPr lang="hr-HR" sz="2000" b="0" dirty="0" err="1" smtClean="0">
                <a:solidFill>
                  <a:srgbClr val="7030A0"/>
                </a:solidFill>
              </a:rPr>
              <a:t>Antea</a:t>
            </a:r>
            <a:endParaRPr lang="hr-HR" sz="2000" b="0" dirty="0" smtClean="0">
              <a:solidFill>
                <a:srgbClr val="7030A0"/>
              </a:solidFill>
            </a:endParaRPr>
          </a:p>
          <a:p>
            <a:pPr algn="ctr"/>
            <a:endParaRPr lang="hr-HR" sz="2000" b="0" dirty="0">
              <a:solidFill>
                <a:srgbClr val="7030A0"/>
              </a:solidFill>
            </a:endParaRPr>
          </a:p>
        </p:txBody>
      </p:sp>
      <p:sp>
        <p:nvSpPr>
          <p:cNvPr id="4" name="TextBox 3"/>
          <p:cNvSpPr txBox="1"/>
          <p:nvPr/>
        </p:nvSpPr>
        <p:spPr>
          <a:xfrm>
            <a:off x="4788024" y="548680"/>
            <a:ext cx="4139952" cy="3139321"/>
          </a:xfrm>
          <a:prstGeom prst="rect">
            <a:avLst/>
          </a:prstGeom>
          <a:noFill/>
        </p:spPr>
        <p:txBody>
          <a:bodyPr wrap="square" rtlCol="0">
            <a:spAutoFit/>
          </a:bodyPr>
          <a:lstStyle/>
          <a:p>
            <a:pPr algn="ctr"/>
            <a:r>
              <a:rPr lang="hr-HR" dirty="0" smtClean="0">
                <a:solidFill>
                  <a:srgbClr val="00B0F0"/>
                </a:solidFill>
              </a:rPr>
              <a:t>Vraćali smo se kući iz </a:t>
            </a:r>
            <a:r>
              <a:rPr lang="hr-HR" dirty="0" err="1" smtClean="0">
                <a:solidFill>
                  <a:srgbClr val="00B0F0"/>
                </a:solidFill>
              </a:rPr>
              <a:t>Fužina</a:t>
            </a:r>
            <a:r>
              <a:rPr lang="hr-HR" dirty="0" smtClean="0">
                <a:solidFill>
                  <a:srgbClr val="00B0F0"/>
                </a:solidFill>
              </a:rPr>
              <a:t>. Bio sam malo tužan i malo sretan. Niko i ja smo sjedili zajedno. Pokušao sam zaspati ali nisam mogao. Jako smo brzo došli u Rijeku. Sjetio sam se kad sam nosio torbu do autobusa. Bilo mi je jako teško pustiti je, zato nam je učiteljica svima olakšala i rekla da nam roditelji nose kofere. Jedva sam čekao vidjeti moju obitelj.</a:t>
            </a:r>
          </a:p>
          <a:p>
            <a:pPr algn="r"/>
            <a:r>
              <a:rPr lang="hr-HR" dirty="0" smtClean="0">
                <a:solidFill>
                  <a:srgbClr val="00B0F0"/>
                </a:solidFill>
              </a:rPr>
              <a:t>Petar Š.</a:t>
            </a:r>
            <a:endParaRPr lang="hr-HR" dirty="0">
              <a:solidFill>
                <a:srgbClr val="00B0F0"/>
              </a:solidFill>
            </a:endParaRPr>
          </a:p>
        </p:txBody>
      </p:sp>
      <p:pic>
        <p:nvPicPr>
          <p:cNvPr id="6147" name="Picture 3" descr="C:\Documents and Settings\VesnaB\Local Settings\Temporary Internet Files\Content.IE5\P3NS2VWF\a_Koffer_3[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365104"/>
            <a:ext cx="2286000"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3120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0 0 L 0 0.25 E" pathEditMode="relative" ptsTypes="">
                                      <p:cBhvr>
                                        <p:cTn id="14" dur="2000" fill="hold"/>
                                        <p:tgtEl>
                                          <p:spTgt spid="4"/>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path" presetSubtype="0" accel="50000" decel="50000" fill="hold" nodeType="clickEffect">
                                  <p:stCondLst>
                                    <p:cond delay="0"/>
                                  </p:stCondLst>
                                  <p:childTnLst>
                                    <p:animMotion origin="layout" path="M 0 0 C 0.069 0 0.125 0.056 0.125 0.125 C 0.125 0.194 0.069 0.25 0 0.25 C -0.069 0.25 -0.125 0.194 -0.125 0.125 C -0.125 0.056 -0.069 0 0 0 Z" pathEditMode="relative" ptsTypes="">
                                      <p:cBhvr>
                                        <p:cTn id="18" dur="2000" fill="hold"/>
                                        <p:tgtEl>
                                          <p:spTgt spid="614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3316992" cy="4248472"/>
          </a:xfrm>
        </p:spPr>
        <p:txBody>
          <a:bodyPr>
            <a:normAutofit lnSpcReduction="10000"/>
          </a:bodyPr>
          <a:lstStyle/>
          <a:p>
            <a:pPr algn="ctr"/>
            <a:r>
              <a:rPr lang="hr-HR" sz="2000" b="0" dirty="0" smtClean="0">
                <a:solidFill>
                  <a:srgbClr val="7030A0"/>
                </a:solidFill>
              </a:rPr>
              <a:t>Izašla sam iz autobusa, dočekali su me baka i djed. U kući sve mi je bilo malo čudno, jer sam se privikla na raspored u </a:t>
            </a:r>
            <a:r>
              <a:rPr lang="hr-HR" sz="2000" b="0" dirty="0" err="1" smtClean="0">
                <a:solidFill>
                  <a:srgbClr val="7030A0"/>
                </a:solidFill>
              </a:rPr>
              <a:t>Fužinarskoj</a:t>
            </a:r>
            <a:r>
              <a:rPr lang="hr-HR" sz="2000" b="0" dirty="0" smtClean="0">
                <a:solidFill>
                  <a:srgbClr val="7030A0"/>
                </a:solidFill>
              </a:rPr>
              <a:t> kući. Pojela sam i na brzinu napisala ono malo zadaće. Do kraja dana sam se zabavljala, bila sam sretna, jer: </a:t>
            </a:r>
            <a:r>
              <a:rPr lang="hr-HR" sz="2000" b="0" i="1" dirty="0" smtClean="0">
                <a:solidFill>
                  <a:srgbClr val="7030A0"/>
                </a:solidFill>
              </a:rPr>
              <a:t>svugdje je lijepo, al’ kod kuće je najljepše</a:t>
            </a:r>
            <a:r>
              <a:rPr lang="hr-HR" sz="2000" b="0" dirty="0" smtClean="0">
                <a:solidFill>
                  <a:srgbClr val="7030A0"/>
                </a:solidFill>
              </a:rPr>
              <a:t>.</a:t>
            </a:r>
          </a:p>
          <a:p>
            <a:pPr algn="r"/>
            <a:r>
              <a:rPr lang="hr-HR" sz="2000" b="0" dirty="0" smtClean="0">
                <a:solidFill>
                  <a:srgbClr val="7030A0"/>
                </a:solidFill>
              </a:rPr>
              <a:t>Ema</a:t>
            </a:r>
            <a:endParaRPr lang="hr-HR" sz="2000" b="0" dirty="0">
              <a:solidFill>
                <a:srgbClr val="7030A0"/>
              </a:solidFill>
            </a:endParaRPr>
          </a:p>
        </p:txBody>
      </p:sp>
      <p:sp>
        <p:nvSpPr>
          <p:cNvPr id="4" name="TextBox 3"/>
          <p:cNvSpPr txBox="1"/>
          <p:nvPr/>
        </p:nvSpPr>
        <p:spPr>
          <a:xfrm>
            <a:off x="4427984" y="1628800"/>
            <a:ext cx="4104456" cy="2246769"/>
          </a:xfrm>
          <a:prstGeom prst="rect">
            <a:avLst/>
          </a:prstGeom>
          <a:noFill/>
        </p:spPr>
        <p:txBody>
          <a:bodyPr wrap="square" rtlCol="0">
            <a:spAutoFit/>
          </a:bodyPr>
          <a:lstStyle/>
          <a:p>
            <a:pPr algn="ctr"/>
            <a:r>
              <a:rPr lang="hr-HR" sz="2000" dirty="0" smtClean="0">
                <a:solidFill>
                  <a:srgbClr val="7030A0"/>
                </a:solidFill>
              </a:rPr>
              <a:t>Kada sam došla pred školu vidjela sam tatu i čvrsto sam ga zagrlila. Bila sam toliko sretna što će moja obitelj opet biti na okupu. </a:t>
            </a:r>
            <a:r>
              <a:rPr lang="hr-HR" sz="2000" dirty="0" err="1" smtClean="0">
                <a:solidFill>
                  <a:srgbClr val="7030A0"/>
                </a:solidFill>
              </a:rPr>
              <a:t>Fužine</a:t>
            </a:r>
            <a:r>
              <a:rPr lang="hr-HR" sz="2000" dirty="0" smtClean="0">
                <a:solidFill>
                  <a:srgbClr val="7030A0"/>
                </a:solidFill>
              </a:rPr>
              <a:t> će mi jako nedostajati, ali u srcu ću znati kako mi je bilo lijepo!</a:t>
            </a:r>
          </a:p>
          <a:p>
            <a:pPr algn="r"/>
            <a:r>
              <a:rPr lang="hr-HR" sz="2000" dirty="0" smtClean="0">
                <a:solidFill>
                  <a:srgbClr val="7030A0"/>
                </a:solidFill>
              </a:rPr>
              <a:t>Lena</a:t>
            </a:r>
            <a:endParaRPr lang="hr-HR" sz="2000" dirty="0">
              <a:solidFill>
                <a:srgbClr val="7030A0"/>
              </a:solidFill>
            </a:endParaRPr>
          </a:p>
        </p:txBody>
      </p:sp>
      <p:pic>
        <p:nvPicPr>
          <p:cNvPr id="7171" name="Picture 3" descr="C:\Documents and Settings\VesnaB\Local Settings\Temporary Internet Files\Content.IE5\AYKR0QLT\Copy_of_home_sweet_home.245170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4149080"/>
            <a:ext cx="2286000" cy="2154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70634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wipe(down)">
                                      <p:cBhvr>
                                        <p:cTn id="41" dur="580">
                                          <p:stCondLst>
                                            <p:cond delay="0"/>
                                          </p:stCondLst>
                                        </p:cTn>
                                        <p:tgtEl>
                                          <p:spTgt spid="4">
                                            <p:txEl>
                                              <p:pRg st="0" end="0"/>
                                            </p:txEl>
                                          </p:spTgt>
                                        </p:tgtEl>
                                      </p:cBhvr>
                                    </p:animEffect>
                                    <p:anim calcmode="lin" valueType="num">
                                      <p:cBhvr>
                                        <p:cTn id="42"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4">
                                            <p:txEl>
                                              <p:pRg st="0" end="0"/>
                                            </p:txEl>
                                          </p:spTgt>
                                        </p:tgtEl>
                                      </p:cBhvr>
                                      <p:to x="100000" y="60000"/>
                                    </p:animScale>
                                    <p:animScale>
                                      <p:cBhvr>
                                        <p:cTn id="48" dur="166" decel="50000">
                                          <p:stCondLst>
                                            <p:cond delay="676"/>
                                          </p:stCondLst>
                                        </p:cTn>
                                        <p:tgtEl>
                                          <p:spTgt spid="4">
                                            <p:txEl>
                                              <p:pRg st="0" end="0"/>
                                            </p:txEl>
                                          </p:spTgt>
                                        </p:tgtEl>
                                      </p:cBhvr>
                                      <p:to x="100000" y="100000"/>
                                    </p:animScale>
                                    <p:animScale>
                                      <p:cBhvr>
                                        <p:cTn id="49" dur="26">
                                          <p:stCondLst>
                                            <p:cond delay="1312"/>
                                          </p:stCondLst>
                                        </p:cTn>
                                        <p:tgtEl>
                                          <p:spTgt spid="4">
                                            <p:txEl>
                                              <p:pRg st="0" end="0"/>
                                            </p:txEl>
                                          </p:spTgt>
                                        </p:tgtEl>
                                      </p:cBhvr>
                                      <p:to x="100000" y="80000"/>
                                    </p:animScale>
                                    <p:animScale>
                                      <p:cBhvr>
                                        <p:cTn id="50" dur="166" decel="50000">
                                          <p:stCondLst>
                                            <p:cond delay="1338"/>
                                          </p:stCondLst>
                                        </p:cTn>
                                        <p:tgtEl>
                                          <p:spTgt spid="4">
                                            <p:txEl>
                                              <p:pRg st="0" end="0"/>
                                            </p:txEl>
                                          </p:spTgt>
                                        </p:tgtEl>
                                      </p:cBhvr>
                                      <p:to x="100000" y="100000"/>
                                    </p:animScale>
                                    <p:animScale>
                                      <p:cBhvr>
                                        <p:cTn id="51" dur="26">
                                          <p:stCondLst>
                                            <p:cond delay="1642"/>
                                          </p:stCondLst>
                                        </p:cTn>
                                        <p:tgtEl>
                                          <p:spTgt spid="4">
                                            <p:txEl>
                                              <p:pRg st="0" end="0"/>
                                            </p:txEl>
                                          </p:spTgt>
                                        </p:tgtEl>
                                      </p:cBhvr>
                                      <p:to x="100000" y="90000"/>
                                    </p:animScale>
                                    <p:animScale>
                                      <p:cBhvr>
                                        <p:cTn id="52" dur="166" decel="50000">
                                          <p:stCondLst>
                                            <p:cond delay="1668"/>
                                          </p:stCondLst>
                                        </p:cTn>
                                        <p:tgtEl>
                                          <p:spTgt spid="4">
                                            <p:txEl>
                                              <p:pRg st="0" end="0"/>
                                            </p:txEl>
                                          </p:spTgt>
                                        </p:tgtEl>
                                      </p:cBhvr>
                                      <p:to x="100000" y="100000"/>
                                    </p:animScale>
                                    <p:animScale>
                                      <p:cBhvr>
                                        <p:cTn id="53" dur="26">
                                          <p:stCondLst>
                                            <p:cond delay="1808"/>
                                          </p:stCondLst>
                                        </p:cTn>
                                        <p:tgtEl>
                                          <p:spTgt spid="4">
                                            <p:txEl>
                                              <p:pRg st="0" end="0"/>
                                            </p:txEl>
                                          </p:spTgt>
                                        </p:tgtEl>
                                      </p:cBhvr>
                                      <p:to x="100000" y="95000"/>
                                    </p:animScale>
                                    <p:animScale>
                                      <p:cBhvr>
                                        <p:cTn id="54" dur="166" decel="50000">
                                          <p:stCondLst>
                                            <p:cond delay="1834"/>
                                          </p:stCondLst>
                                        </p:cTn>
                                        <p:tgtEl>
                                          <p:spTgt spid="4">
                                            <p:txEl>
                                              <p:pRg st="0" end="0"/>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Effect transition="in" filter="wipe(down)">
                                      <p:cBhvr>
                                        <p:cTn id="57" dur="580">
                                          <p:stCondLst>
                                            <p:cond delay="0"/>
                                          </p:stCondLst>
                                        </p:cTn>
                                        <p:tgtEl>
                                          <p:spTgt spid="4">
                                            <p:txEl>
                                              <p:pRg st="1" end="1"/>
                                            </p:txEl>
                                          </p:spTgt>
                                        </p:tgtEl>
                                      </p:cBhvr>
                                    </p:animEffect>
                                    <p:anim calcmode="lin" valueType="num">
                                      <p:cBhvr>
                                        <p:cTn id="58"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4">
                                            <p:txEl>
                                              <p:pRg st="1" end="1"/>
                                            </p:txEl>
                                          </p:spTgt>
                                        </p:tgtEl>
                                      </p:cBhvr>
                                      <p:to x="100000" y="60000"/>
                                    </p:animScale>
                                    <p:animScale>
                                      <p:cBhvr>
                                        <p:cTn id="64" dur="166" decel="50000">
                                          <p:stCondLst>
                                            <p:cond delay="676"/>
                                          </p:stCondLst>
                                        </p:cTn>
                                        <p:tgtEl>
                                          <p:spTgt spid="4">
                                            <p:txEl>
                                              <p:pRg st="1" end="1"/>
                                            </p:txEl>
                                          </p:spTgt>
                                        </p:tgtEl>
                                      </p:cBhvr>
                                      <p:to x="100000" y="100000"/>
                                    </p:animScale>
                                    <p:animScale>
                                      <p:cBhvr>
                                        <p:cTn id="65" dur="26">
                                          <p:stCondLst>
                                            <p:cond delay="1312"/>
                                          </p:stCondLst>
                                        </p:cTn>
                                        <p:tgtEl>
                                          <p:spTgt spid="4">
                                            <p:txEl>
                                              <p:pRg st="1" end="1"/>
                                            </p:txEl>
                                          </p:spTgt>
                                        </p:tgtEl>
                                      </p:cBhvr>
                                      <p:to x="100000" y="80000"/>
                                    </p:animScale>
                                    <p:animScale>
                                      <p:cBhvr>
                                        <p:cTn id="66" dur="166" decel="50000">
                                          <p:stCondLst>
                                            <p:cond delay="1338"/>
                                          </p:stCondLst>
                                        </p:cTn>
                                        <p:tgtEl>
                                          <p:spTgt spid="4">
                                            <p:txEl>
                                              <p:pRg st="1" end="1"/>
                                            </p:txEl>
                                          </p:spTgt>
                                        </p:tgtEl>
                                      </p:cBhvr>
                                      <p:to x="100000" y="100000"/>
                                    </p:animScale>
                                    <p:animScale>
                                      <p:cBhvr>
                                        <p:cTn id="67" dur="26">
                                          <p:stCondLst>
                                            <p:cond delay="1642"/>
                                          </p:stCondLst>
                                        </p:cTn>
                                        <p:tgtEl>
                                          <p:spTgt spid="4">
                                            <p:txEl>
                                              <p:pRg st="1" end="1"/>
                                            </p:txEl>
                                          </p:spTgt>
                                        </p:tgtEl>
                                      </p:cBhvr>
                                      <p:to x="100000" y="90000"/>
                                    </p:animScale>
                                    <p:animScale>
                                      <p:cBhvr>
                                        <p:cTn id="68" dur="166" decel="50000">
                                          <p:stCondLst>
                                            <p:cond delay="1668"/>
                                          </p:stCondLst>
                                        </p:cTn>
                                        <p:tgtEl>
                                          <p:spTgt spid="4">
                                            <p:txEl>
                                              <p:pRg st="1" end="1"/>
                                            </p:txEl>
                                          </p:spTgt>
                                        </p:tgtEl>
                                      </p:cBhvr>
                                      <p:to x="100000" y="100000"/>
                                    </p:animScale>
                                    <p:animScale>
                                      <p:cBhvr>
                                        <p:cTn id="69" dur="26">
                                          <p:stCondLst>
                                            <p:cond delay="1808"/>
                                          </p:stCondLst>
                                        </p:cTn>
                                        <p:tgtEl>
                                          <p:spTgt spid="4">
                                            <p:txEl>
                                              <p:pRg st="1" end="1"/>
                                            </p:txEl>
                                          </p:spTgt>
                                        </p:tgtEl>
                                      </p:cBhvr>
                                      <p:to x="100000" y="95000"/>
                                    </p:animScale>
                                    <p:animScale>
                                      <p:cBhvr>
                                        <p:cTn id="70" dur="166" decel="50000">
                                          <p:stCondLst>
                                            <p:cond delay="1834"/>
                                          </p:stCondLst>
                                        </p:cTn>
                                        <p:tgtEl>
                                          <p:spTgt spid="4">
                                            <p:txEl>
                                              <p:pRg st="1" end="1"/>
                                            </p:txEl>
                                          </p:spTgt>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nodeType="clickEffect">
                                  <p:stCondLst>
                                    <p:cond delay="0"/>
                                  </p:stCondLst>
                                  <p:childTnLst>
                                    <p:set>
                                      <p:cBhvr>
                                        <p:cTn id="74" dur="1" fill="hold">
                                          <p:stCondLst>
                                            <p:cond delay="0"/>
                                          </p:stCondLst>
                                        </p:cTn>
                                        <p:tgtEl>
                                          <p:spTgt spid="7171"/>
                                        </p:tgtEl>
                                        <p:attrNameLst>
                                          <p:attrName>style.visibility</p:attrName>
                                        </p:attrNameLst>
                                      </p:cBhvr>
                                      <p:to>
                                        <p:strVal val="visible"/>
                                      </p:to>
                                    </p:set>
                                    <p:anim calcmode="lin" valueType="num">
                                      <p:cBhvr>
                                        <p:cTn id="75" dur="500" fill="hold"/>
                                        <p:tgtEl>
                                          <p:spTgt spid="7171"/>
                                        </p:tgtEl>
                                        <p:attrNameLst>
                                          <p:attrName>ppt_w</p:attrName>
                                        </p:attrNameLst>
                                      </p:cBhvr>
                                      <p:tavLst>
                                        <p:tav tm="0">
                                          <p:val>
                                            <p:fltVal val="0"/>
                                          </p:val>
                                        </p:tav>
                                        <p:tav tm="100000">
                                          <p:val>
                                            <p:strVal val="#ppt_w"/>
                                          </p:val>
                                        </p:tav>
                                      </p:tavLst>
                                    </p:anim>
                                    <p:anim calcmode="lin" valueType="num">
                                      <p:cBhvr>
                                        <p:cTn id="76" dur="500" fill="hold"/>
                                        <p:tgtEl>
                                          <p:spTgt spid="7171"/>
                                        </p:tgtEl>
                                        <p:attrNameLst>
                                          <p:attrName>ppt_h</p:attrName>
                                        </p:attrNameLst>
                                      </p:cBhvr>
                                      <p:tavLst>
                                        <p:tav tm="0">
                                          <p:val>
                                            <p:fltVal val="0"/>
                                          </p:val>
                                        </p:tav>
                                        <p:tav tm="100000">
                                          <p:val>
                                            <p:strVal val="#ppt_h"/>
                                          </p:val>
                                        </p:tav>
                                      </p:tavLst>
                                    </p:anim>
                                    <p:animEffect transition="in" filter="fade">
                                      <p:cBhvr>
                                        <p:cTn id="7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9872" y="4077072"/>
            <a:ext cx="5477232" cy="1008112"/>
          </a:xfrm>
        </p:spPr>
        <p:txBody>
          <a:bodyPr>
            <a:normAutofit fontScale="92500" lnSpcReduction="20000"/>
          </a:bodyPr>
          <a:lstStyle/>
          <a:p>
            <a:r>
              <a:rPr lang="hr-HR" sz="3200" dirty="0" smtClean="0">
                <a:solidFill>
                  <a:srgbClr val="0000CC"/>
                </a:solidFill>
              </a:rPr>
              <a:t>Pripremile: Klara, Ema i Lena</a:t>
            </a:r>
          </a:p>
          <a:p>
            <a:r>
              <a:rPr lang="hr-HR" sz="3200" dirty="0" smtClean="0">
                <a:solidFill>
                  <a:srgbClr val="0000CC"/>
                </a:solidFill>
              </a:rPr>
              <a:t>Ožujak 2016.</a:t>
            </a:r>
            <a:endParaRPr lang="hr-HR" sz="3200" dirty="0">
              <a:solidFill>
                <a:srgbClr val="0000CC"/>
              </a:solidFill>
            </a:endParaRPr>
          </a:p>
        </p:txBody>
      </p:sp>
      <p:pic>
        <p:nvPicPr>
          <p:cNvPr id="8194" name="Picture 2" descr="C:\Documents and Settings\VesnaB\Local Settings\Temporary Internet Files\Content.IE5\0NNVG2PK\smesko-i-srce[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268760"/>
            <a:ext cx="3558312" cy="2397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929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3749040" cy="4608512"/>
          </a:xfrm>
        </p:spPr>
        <p:txBody>
          <a:bodyPr>
            <a:normAutofit/>
          </a:bodyPr>
          <a:lstStyle/>
          <a:p>
            <a:r>
              <a:rPr lang="hr-HR" sz="2000" b="0" dirty="0" smtClean="0">
                <a:solidFill>
                  <a:srgbClr val="7030A0"/>
                </a:solidFill>
              </a:rPr>
              <a:t>Kofer je bio težak. Čekala sam da moja mama dođe. Kada sam je ugledala bila sam jako sretna. Izvana se to nije vidjelo, ali iznutra sam skakala od sreće. Kada sam napokon otvorila vrata stana u kojem živim, prvo što sam primijetila je kauč na razvlačenje. Jako širok. Bacila sam se na njega i počela razmišljati o svemu što sam proživjela u zadnjih pet dana.</a:t>
            </a:r>
          </a:p>
          <a:p>
            <a:pPr algn="r"/>
            <a:r>
              <a:rPr lang="hr-HR" sz="2000" b="0" dirty="0" smtClean="0">
                <a:solidFill>
                  <a:srgbClr val="7030A0"/>
                </a:solidFill>
              </a:rPr>
              <a:t>Klara</a:t>
            </a:r>
            <a:endParaRPr lang="hr-HR" sz="2000" b="0" dirty="0">
              <a:solidFill>
                <a:srgbClr val="7030A0"/>
              </a:solidFill>
            </a:endParaRPr>
          </a:p>
        </p:txBody>
      </p:sp>
      <p:sp>
        <p:nvSpPr>
          <p:cNvPr id="4" name="TextBox 3"/>
          <p:cNvSpPr txBox="1"/>
          <p:nvPr/>
        </p:nvSpPr>
        <p:spPr>
          <a:xfrm>
            <a:off x="4788024" y="577938"/>
            <a:ext cx="3528392" cy="2862322"/>
          </a:xfrm>
          <a:prstGeom prst="rect">
            <a:avLst/>
          </a:prstGeom>
          <a:noFill/>
        </p:spPr>
        <p:txBody>
          <a:bodyPr wrap="square" rtlCol="0">
            <a:spAutoFit/>
          </a:bodyPr>
          <a:lstStyle/>
          <a:p>
            <a:pPr algn="ctr"/>
            <a:r>
              <a:rPr lang="hr-HR" dirty="0" smtClean="0">
                <a:solidFill>
                  <a:srgbClr val="7030A0"/>
                </a:solidFill>
              </a:rPr>
              <a:t>Kada sam došla doma bila sam smirena. Znala sam da će mi nedostajati zabava iz </a:t>
            </a:r>
            <a:r>
              <a:rPr lang="hr-HR" dirty="0" err="1" smtClean="0">
                <a:solidFill>
                  <a:srgbClr val="7030A0"/>
                </a:solidFill>
              </a:rPr>
              <a:t>Fužinarske</a:t>
            </a:r>
            <a:r>
              <a:rPr lang="hr-HR" dirty="0" smtClean="0">
                <a:solidFill>
                  <a:srgbClr val="7030A0"/>
                </a:solidFill>
              </a:rPr>
              <a:t> kuće, ali sad imam svoj mir u sobi. Kad sam ušla u sobu bila je uredna i pospremljena. U sobi je stajala velika Dorina čokolada, za dobrodošlicu. Bila sam jako sretna.</a:t>
            </a:r>
          </a:p>
          <a:p>
            <a:pPr algn="r"/>
            <a:r>
              <a:rPr lang="hr-HR" dirty="0" smtClean="0">
                <a:solidFill>
                  <a:srgbClr val="7030A0"/>
                </a:solidFill>
              </a:rPr>
              <a:t>Ana</a:t>
            </a:r>
            <a:endParaRPr lang="hr-HR" dirty="0">
              <a:solidFill>
                <a:srgbClr val="7030A0"/>
              </a:solidFill>
            </a:endParaRPr>
          </a:p>
        </p:txBody>
      </p:sp>
      <p:pic>
        <p:nvPicPr>
          <p:cNvPr id="1026" name="Picture 2" descr="C:\Documents and Settings\VesnaB\Local Settings\Temporary Internet Files\Content.IE5\6ZH8FLIN\chocolate-keyboar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28606">
            <a:off x="5470785" y="2836358"/>
            <a:ext cx="2674677" cy="1983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0267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0 0 L 0 0.25 E" pathEditMode="relative" ptsTypes="">
                                      <p:cBhvr>
                                        <p:cTn id="14" dur="2000" fill="hold"/>
                                        <p:tgtEl>
                                          <p:spTgt spid="4"/>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0 0 L 0 0.25 E" pathEditMode="relative" ptsTypes="">
                                      <p:cBhvr>
                                        <p:cTn id="18" dur="2000" fill="hold"/>
                                        <p:tgtEl>
                                          <p:spTgt spid="10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375039"/>
            <a:ext cx="4901168" cy="4536504"/>
          </a:xfrm>
        </p:spPr>
        <p:txBody>
          <a:bodyPr>
            <a:normAutofit/>
          </a:bodyPr>
          <a:lstStyle/>
          <a:p>
            <a:pPr algn="ctr"/>
            <a:r>
              <a:rPr lang="hr-HR" sz="2000" b="0" dirty="0" smtClean="0">
                <a:solidFill>
                  <a:schemeClr val="accent2">
                    <a:lumMod val="60000"/>
                    <a:lumOff val="40000"/>
                  </a:schemeClr>
                </a:solidFill>
              </a:rPr>
              <a:t>Bilo je vrijeme za polazak. Krenuli smo u 10h. Put je počeo. Sjedio sam sa Sarom, igrali smo igrice na mobitelu, pričali o zanimljivim stvarima. Kad sam dignuo pogled s mobitela, vidio sam grad Rijeku i jedva sam čekao doći. Bio sam toliko sretan jer ću ponovno vidjeti mamu i tatu, te mnoge druge. Došli smo pred školu gdje je bilo </a:t>
            </a:r>
            <a:r>
              <a:rPr lang="hr-HR" sz="2000" b="0" dirty="0">
                <a:solidFill>
                  <a:schemeClr val="accent2">
                    <a:lumMod val="60000"/>
                    <a:lumOff val="40000"/>
                  </a:schemeClr>
                </a:solidFill>
              </a:rPr>
              <a:t>p</a:t>
            </a:r>
            <a:r>
              <a:rPr lang="hr-HR" sz="2000" b="0" dirty="0" smtClean="0">
                <a:solidFill>
                  <a:schemeClr val="accent2">
                    <a:lumMod val="60000"/>
                    <a:lumOff val="40000"/>
                  </a:schemeClr>
                </a:solidFill>
              </a:rPr>
              <a:t>uno roditelja. Čim sam izašao iz autobusa, zagrlio sam je i izljubio. Prvi su me dočekali. Pričao sam im što smo sve radili. </a:t>
            </a:r>
            <a:r>
              <a:rPr lang="hr-HR" sz="2000" b="0" dirty="0" smtClean="0">
                <a:solidFill>
                  <a:schemeClr val="accent2">
                    <a:lumMod val="60000"/>
                    <a:lumOff val="40000"/>
                  </a:schemeClr>
                </a:solidFill>
              </a:rPr>
              <a:t>Najljepše </a:t>
            </a:r>
            <a:r>
              <a:rPr lang="hr-HR" sz="2000" b="0" dirty="0" smtClean="0">
                <a:solidFill>
                  <a:schemeClr val="accent2">
                    <a:lumMod val="60000"/>
                    <a:lumOff val="40000"/>
                  </a:schemeClr>
                </a:solidFill>
              </a:rPr>
              <a:t>je kod kuće.</a:t>
            </a:r>
          </a:p>
          <a:p>
            <a:pPr algn="r"/>
            <a:r>
              <a:rPr lang="hr-HR" sz="2000" b="0" dirty="0" smtClean="0">
                <a:solidFill>
                  <a:schemeClr val="accent2">
                    <a:lumMod val="60000"/>
                    <a:lumOff val="40000"/>
                  </a:schemeClr>
                </a:solidFill>
              </a:rPr>
              <a:t>Petar K.</a:t>
            </a:r>
          </a:p>
          <a:p>
            <a:pPr algn="ctr"/>
            <a:endParaRPr lang="hr-HR" sz="2000" b="0" dirty="0">
              <a:solidFill>
                <a:schemeClr val="accent2">
                  <a:lumMod val="60000"/>
                  <a:lumOff val="40000"/>
                </a:schemeClr>
              </a:solidFill>
            </a:endParaRPr>
          </a:p>
        </p:txBody>
      </p:sp>
      <p:sp>
        <p:nvSpPr>
          <p:cNvPr id="4" name="TextBox 3"/>
          <p:cNvSpPr txBox="1"/>
          <p:nvPr/>
        </p:nvSpPr>
        <p:spPr>
          <a:xfrm>
            <a:off x="6300192" y="332656"/>
            <a:ext cx="2592288" cy="4708981"/>
          </a:xfrm>
          <a:prstGeom prst="rect">
            <a:avLst/>
          </a:prstGeom>
          <a:noFill/>
        </p:spPr>
        <p:txBody>
          <a:bodyPr wrap="square" rtlCol="0">
            <a:spAutoFit/>
          </a:bodyPr>
          <a:lstStyle/>
          <a:p>
            <a:pPr algn="ctr"/>
            <a:r>
              <a:rPr lang="hr-HR" sz="2000" dirty="0" smtClean="0">
                <a:solidFill>
                  <a:schemeClr val="accent2">
                    <a:lumMod val="60000"/>
                    <a:lumOff val="40000"/>
                  </a:schemeClr>
                </a:solidFill>
              </a:rPr>
              <a:t>Evo je, moje carstvo, moje sve, moja kuća. Bio sam </a:t>
            </a:r>
            <a:r>
              <a:rPr lang="hr-HR" sz="2000" dirty="0" smtClean="0">
                <a:solidFill>
                  <a:schemeClr val="accent2">
                    <a:lumMod val="60000"/>
                    <a:lumOff val="40000"/>
                  </a:schemeClr>
                </a:solidFill>
              </a:rPr>
              <a:t>zabezeknut</a:t>
            </a:r>
            <a:r>
              <a:rPr lang="hr-HR" sz="2000" dirty="0" smtClean="0">
                <a:solidFill>
                  <a:schemeClr val="accent2">
                    <a:lumMod val="60000"/>
                    <a:lumOff val="40000"/>
                  </a:schemeClr>
                </a:solidFill>
              </a:rPr>
              <a:t>, širom sam otvorio usta od uzbuđenja, to nije bila </a:t>
            </a:r>
            <a:r>
              <a:rPr lang="hr-HR" sz="2000" dirty="0" err="1" smtClean="0">
                <a:solidFill>
                  <a:schemeClr val="accent2">
                    <a:lumMod val="60000"/>
                    <a:lumOff val="40000"/>
                  </a:schemeClr>
                </a:solidFill>
              </a:rPr>
              <a:t>Fužinarska</a:t>
            </a:r>
            <a:r>
              <a:rPr lang="hr-HR" sz="2000" dirty="0" smtClean="0">
                <a:solidFill>
                  <a:schemeClr val="accent2">
                    <a:lumMod val="60000"/>
                    <a:lumOff val="40000"/>
                  </a:schemeClr>
                </a:solidFill>
              </a:rPr>
              <a:t> kuća, to je bila moja kuća, trube su mi svirale u ušima, leptirići su plesali. Ušao sam kroz vrata mog stana i vidio cijelu moju obitelj. Bio sam jako sretan.</a:t>
            </a:r>
          </a:p>
          <a:p>
            <a:pPr algn="r"/>
            <a:r>
              <a:rPr lang="hr-HR" sz="2000" dirty="0" smtClean="0">
                <a:solidFill>
                  <a:schemeClr val="accent2">
                    <a:lumMod val="60000"/>
                    <a:lumOff val="40000"/>
                  </a:schemeClr>
                </a:solidFill>
              </a:rPr>
              <a:t>David</a:t>
            </a:r>
            <a:endParaRPr lang="hr-HR" sz="2000" dirty="0">
              <a:solidFill>
                <a:schemeClr val="accent2">
                  <a:lumMod val="60000"/>
                  <a:lumOff val="40000"/>
                </a:schemeClr>
              </a:solidFill>
            </a:endParaRPr>
          </a:p>
        </p:txBody>
      </p:sp>
      <p:pic>
        <p:nvPicPr>
          <p:cNvPr id="2050" name="Picture 2" descr="C:\Documents and Settings\VesnaB\Local Settings\Temporary Internet Files\Content.IE5\6ZH8FLIN\Flintstone-Rubble-familia-70824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481" y="4653136"/>
            <a:ext cx="2808312" cy="2106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9697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2050"/>
                                        </p:tgtEl>
                                        <p:attrNameLst>
                                          <p:attrName>style.visibility</p:attrName>
                                        </p:attrNameLst>
                                      </p:cBhvr>
                                      <p:to>
                                        <p:strVal val="visible"/>
                                      </p:to>
                                    </p:set>
                                    <p:animEffect transition="in" filter="wipe(down)">
                                      <p:cBhvr>
                                        <p:cTn id="41" dur="580">
                                          <p:stCondLst>
                                            <p:cond delay="0"/>
                                          </p:stCondLst>
                                        </p:cTn>
                                        <p:tgtEl>
                                          <p:spTgt spid="2050"/>
                                        </p:tgtEl>
                                      </p:cBhvr>
                                    </p:animEffect>
                                    <p:anim calcmode="lin" valueType="num">
                                      <p:cBhvr>
                                        <p:cTn id="42"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47" dur="26">
                                          <p:stCondLst>
                                            <p:cond delay="650"/>
                                          </p:stCondLst>
                                        </p:cTn>
                                        <p:tgtEl>
                                          <p:spTgt spid="2050"/>
                                        </p:tgtEl>
                                      </p:cBhvr>
                                      <p:to x="100000" y="60000"/>
                                    </p:animScale>
                                    <p:animScale>
                                      <p:cBhvr>
                                        <p:cTn id="48" dur="166" decel="50000">
                                          <p:stCondLst>
                                            <p:cond delay="676"/>
                                          </p:stCondLst>
                                        </p:cTn>
                                        <p:tgtEl>
                                          <p:spTgt spid="2050"/>
                                        </p:tgtEl>
                                      </p:cBhvr>
                                      <p:to x="100000" y="100000"/>
                                    </p:animScale>
                                    <p:animScale>
                                      <p:cBhvr>
                                        <p:cTn id="49" dur="26">
                                          <p:stCondLst>
                                            <p:cond delay="1312"/>
                                          </p:stCondLst>
                                        </p:cTn>
                                        <p:tgtEl>
                                          <p:spTgt spid="2050"/>
                                        </p:tgtEl>
                                      </p:cBhvr>
                                      <p:to x="100000" y="80000"/>
                                    </p:animScale>
                                    <p:animScale>
                                      <p:cBhvr>
                                        <p:cTn id="50" dur="166" decel="50000">
                                          <p:stCondLst>
                                            <p:cond delay="1338"/>
                                          </p:stCondLst>
                                        </p:cTn>
                                        <p:tgtEl>
                                          <p:spTgt spid="2050"/>
                                        </p:tgtEl>
                                      </p:cBhvr>
                                      <p:to x="100000" y="100000"/>
                                    </p:animScale>
                                    <p:animScale>
                                      <p:cBhvr>
                                        <p:cTn id="51" dur="26">
                                          <p:stCondLst>
                                            <p:cond delay="1642"/>
                                          </p:stCondLst>
                                        </p:cTn>
                                        <p:tgtEl>
                                          <p:spTgt spid="2050"/>
                                        </p:tgtEl>
                                      </p:cBhvr>
                                      <p:to x="100000" y="90000"/>
                                    </p:animScale>
                                    <p:animScale>
                                      <p:cBhvr>
                                        <p:cTn id="52" dur="166" decel="50000">
                                          <p:stCondLst>
                                            <p:cond delay="1668"/>
                                          </p:stCondLst>
                                        </p:cTn>
                                        <p:tgtEl>
                                          <p:spTgt spid="2050"/>
                                        </p:tgtEl>
                                      </p:cBhvr>
                                      <p:to x="100000" y="100000"/>
                                    </p:animScale>
                                    <p:animScale>
                                      <p:cBhvr>
                                        <p:cTn id="53" dur="26">
                                          <p:stCondLst>
                                            <p:cond delay="1808"/>
                                          </p:stCondLst>
                                        </p:cTn>
                                        <p:tgtEl>
                                          <p:spTgt spid="2050"/>
                                        </p:tgtEl>
                                      </p:cBhvr>
                                      <p:to x="100000" y="95000"/>
                                    </p:animScale>
                                    <p:animScale>
                                      <p:cBhvr>
                                        <p:cTn id="54"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3389000" cy="4488612"/>
          </a:xfrm>
        </p:spPr>
        <p:txBody>
          <a:bodyPr>
            <a:normAutofit/>
          </a:bodyPr>
          <a:lstStyle/>
          <a:p>
            <a:pPr algn="ctr"/>
            <a:r>
              <a:rPr lang="hr-HR" sz="2000" b="0" dirty="0" smtClean="0">
                <a:solidFill>
                  <a:srgbClr val="00B0F0"/>
                </a:solidFill>
              </a:rPr>
              <a:t>Dočekao sam tatu raširenih ruku, sa slušalicama u ušima. Izašao sam iz autobusa i tata je odnio kofer. Ušli smo u auto puni dojmova. Kad sam došao kući vidio sam svoju sobu u kojoj nema ocjenjivanja i raspakirao se te legao na krevet. Tako, kako dođe, tako prođe!</a:t>
            </a:r>
          </a:p>
          <a:p>
            <a:pPr algn="r"/>
            <a:r>
              <a:rPr lang="hr-HR" sz="2000" b="0" dirty="0" smtClean="0">
                <a:solidFill>
                  <a:srgbClr val="00B0F0"/>
                </a:solidFill>
              </a:rPr>
              <a:t>Fabijan</a:t>
            </a:r>
            <a:endParaRPr lang="hr-HR" sz="2000" b="0" dirty="0">
              <a:solidFill>
                <a:srgbClr val="00B0F0"/>
              </a:solidFill>
            </a:endParaRPr>
          </a:p>
        </p:txBody>
      </p:sp>
      <p:sp>
        <p:nvSpPr>
          <p:cNvPr id="4" name="TextBox 3"/>
          <p:cNvSpPr txBox="1"/>
          <p:nvPr/>
        </p:nvSpPr>
        <p:spPr>
          <a:xfrm>
            <a:off x="5114872" y="1700808"/>
            <a:ext cx="3600400" cy="2031325"/>
          </a:xfrm>
          <a:prstGeom prst="rect">
            <a:avLst/>
          </a:prstGeom>
          <a:noFill/>
        </p:spPr>
        <p:txBody>
          <a:bodyPr wrap="square" rtlCol="0">
            <a:spAutoFit/>
          </a:bodyPr>
          <a:lstStyle/>
          <a:p>
            <a:pPr algn="ctr"/>
            <a:r>
              <a:rPr lang="hr-HR" dirty="0" smtClean="0">
                <a:solidFill>
                  <a:srgbClr val="7030A0"/>
                </a:solidFill>
              </a:rPr>
              <a:t>Došla sam u kuću. Dočekale su me sestra i mama. Odlučila sam se raspremiti u sobu, ali kad sam ušla dočekao me nered, koji sam trebala umjesto brata pospremiti. </a:t>
            </a:r>
            <a:r>
              <a:rPr lang="hr-HR" dirty="0" err="1" smtClean="0">
                <a:solidFill>
                  <a:srgbClr val="7030A0"/>
                </a:solidFill>
              </a:rPr>
              <a:t>Fužine</a:t>
            </a:r>
            <a:r>
              <a:rPr lang="hr-HR" dirty="0" smtClean="0">
                <a:solidFill>
                  <a:srgbClr val="7030A0"/>
                </a:solidFill>
              </a:rPr>
              <a:t> mi još nedostaju.</a:t>
            </a:r>
          </a:p>
          <a:p>
            <a:pPr algn="r"/>
            <a:r>
              <a:rPr lang="hr-HR" dirty="0" smtClean="0">
                <a:solidFill>
                  <a:srgbClr val="7030A0"/>
                </a:solidFill>
              </a:rPr>
              <a:t>Sara</a:t>
            </a:r>
            <a:endParaRPr lang="hr-HR" dirty="0">
              <a:solidFill>
                <a:srgbClr val="7030A0"/>
              </a:solidFill>
            </a:endParaRPr>
          </a:p>
        </p:txBody>
      </p:sp>
      <p:pic>
        <p:nvPicPr>
          <p:cNvPr id="1028" name="Picture 4" descr="C:\Documents and Settings\VesnaB\Local Settings\Temporary Internet Files\Content.IE5\PK6OCGML\MP3 SPC Internet 821 2gb azul frontal_m[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9934" y="3212976"/>
            <a:ext cx="2809875"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153697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wheel(1)">
                                      <p:cBhvr>
                                        <p:cTn id="23" dur="20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randombar(horizont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2884944" cy="3984556"/>
          </a:xfrm>
        </p:spPr>
        <p:txBody>
          <a:bodyPr>
            <a:noAutofit/>
          </a:bodyPr>
          <a:lstStyle/>
          <a:p>
            <a:pPr algn="ctr"/>
            <a:r>
              <a:rPr lang="hr-HR" sz="2000" b="0" dirty="0" smtClean="0">
                <a:solidFill>
                  <a:srgbClr val="00B0F0"/>
                </a:solidFill>
              </a:rPr>
              <a:t>Kada sam došao ispred škole bilo mi je jako lijepo. Jedva sam čekao vidjeti svoje mjesto, kuću, roditelje i svoju sobu. Uživao sam, mada su mi nedostajale </a:t>
            </a:r>
            <a:r>
              <a:rPr lang="hr-HR" sz="2000" b="0" dirty="0" err="1" smtClean="0">
                <a:solidFill>
                  <a:srgbClr val="00B0F0"/>
                </a:solidFill>
              </a:rPr>
              <a:t>Fužine</a:t>
            </a:r>
            <a:r>
              <a:rPr lang="hr-HR" sz="2000" b="0" dirty="0" smtClean="0">
                <a:solidFill>
                  <a:srgbClr val="00B0F0"/>
                </a:solidFill>
              </a:rPr>
              <a:t>. Ali nisu mi toliko nedostajale kao roditelji.</a:t>
            </a:r>
          </a:p>
          <a:p>
            <a:pPr algn="r"/>
            <a:r>
              <a:rPr lang="hr-HR" sz="2000" b="0" dirty="0" err="1" smtClean="0">
                <a:solidFill>
                  <a:srgbClr val="00B0F0"/>
                </a:solidFill>
              </a:rPr>
              <a:t>Stefan</a:t>
            </a:r>
            <a:endParaRPr lang="hr-HR" sz="2000" b="0" dirty="0">
              <a:solidFill>
                <a:srgbClr val="00B0F0"/>
              </a:solidFill>
            </a:endParaRPr>
          </a:p>
        </p:txBody>
      </p:sp>
      <p:sp>
        <p:nvSpPr>
          <p:cNvPr id="6" name="TextBox 5"/>
          <p:cNvSpPr txBox="1"/>
          <p:nvPr/>
        </p:nvSpPr>
        <p:spPr>
          <a:xfrm>
            <a:off x="4747992" y="2020362"/>
            <a:ext cx="2808312" cy="2585323"/>
          </a:xfrm>
          <a:prstGeom prst="rect">
            <a:avLst/>
          </a:prstGeom>
          <a:noFill/>
        </p:spPr>
        <p:txBody>
          <a:bodyPr wrap="square" rtlCol="0">
            <a:spAutoFit/>
          </a:bodyPr>
          <a:lstStyle/>
          <a:p>
            <a:pPr algn="ctr"/>
            <a:r>
              <a:rPr lang="hr-HR" dirty="0" smtClean="0">
                <a:solidFill>
                  <a:srgbClr val="7030A0"/>
                </a:solidFill>
              </a:rPr>
              <a:t>Otvorila sam vrata kuće i viknula:,,Dome, slatki dome!’’ Pozdravila sam svoje kućne ljubimce i bacila se na trosjed. Bila sam presretna. Zatim sam se igrala sa svojim roditeljima i sestrom.</a:t>
            </a:r>
          </a:p>
          <a:p>
            <a:pPr algn="r"/>
            <a:r>
              <a:rPr lang="hr-HR" dirty="0" err="1" smtClean="0">
                <a:solidFill>
                  <a:srgbClr val="7030A0"/>
                </a:solidFill>
              </a:rPr>
              <a:t>Emili</a:t>
            </a:r>
            <a:r>
              <a:rPr lang="hr-HR" dirty="0" smtClean="0">
                <a:solidFill>
                  <a:srgbClr val="7030A0"/>
                </a:solidFill>
              </a:rPr>
              <a:t> </a:t>
            </a:r>
            <a:endParaRPr lang="hr-HR" dirty="0">
              <a:solidFill>
                <a:srgbClr val="7030A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4797153"/>
            <a:ext cx="1566192" cy="1566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86960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1" end="1"/>
                                            </p:txEl>
                                          </p:spTgt>
                                        </p:tgtEl>
                                        <p:attrNameLst>
                                          <p:attrName>ppt_x</p:attrName>
                                          <p:attrName>ppt_y</p:attrName>
                                        </p:attrNameLst>
                                      </p:cBhvr>
                                    </p:animMotion>
                                    <p:animRot by="1500000">
                                      <p:cBhvr>
                                        <p:cTn id="15" dur="125" fill="hold">
                                          <p:stCondLst>
                                            <p:cond delay="0"/>
                                          </p:stCondLst>
                                        </p:cTn>
                                        <p:tgtEl>
                                          <p:spTgt spid="3">
                                            <p:txEl>
                                              <p:pRg st="1" end="1"/>
                                            </p:txEl>
                                          </p:spTgt>
                                        </p:tgtEl>
                                        <p:attrNameLst>
                                          <p:attrName>r</p:attrName>
                                        </p:attrNameLst>
                                      </p:cBhvr>
                                    </p:animRot>
                                    <p:animRot by="-1500000">
                                      <p:cBhvr>
                                        <p:cTn id="16" dur="125" fill="hold">
                                          <p:stCondLst>
                                            <p:cond delay="125"/>
                                          </p:stCondLst>
                                        </p:cTn>
                                        <p:tgtEl>
                                          <p:spTgt spid="3">
                                            <p:txEl>
                                              <p:pRg st="1" end="1"/>
                                            </p:txEl>
                                          </p:spTgt>
                                        </p:tgtEl>
                                        <p:attrNameLst>
                                          <p:attrName>r</p:attrName>
                                        </p:attrNameLst>
                                      </p:cBhvr>
                                    </p:animRot>
                                    <p:animRot by="-1500000">
                                      <p:cBhvr>
                                        <p:cTn id="17" dur="125" fill="hold">
                                          <p:stCondLst>
                                            <p:cond delay="250"/>
                                          </p:stCondLst>
                                        </p:cTn>
                                        <p:tgtEl>
                                          <p:spTgt spid="3">
                                            <p:txEl>
                                              <p:pRg st="1" end="1"/>
                                            </p:txEl>
                                          </p:spTgt>
                                        </p:tgtEl>
                                        <p:attrNameLst>
                                          <p:attrName>r</p:attrName>
                                        </p:attrNameLst>
                                      </p:cBhvr>
                                    </p:animRot>
                                    <p:animRot by="1500000">
                                      <p:cBhvr>
                                        <p:cTn id="18" dur="125" fill="hold">
                                          <p:stCondLst>
                                            <p:cond delay="375"/>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path" presetSubtype="0" accel="50000" decel="50000" fill="hold" nodeType="clickEffect">
                                  <p:stCondLst>
                                    <p:cond delay="0"/>
                                  </p:stCondLst>
                                  <p:childTnLst>
                                    <p:animMotion origin="layout" path="M 0 0 L 0.067 0.04 C 0.081 0.049 0.102 0.054 0.124 0.054 C 0.149 0.054 0.169 0.049 0.183 0.04 L 0.25 0 E" pathEditMode="relative" ptsTypes="">
                                      <p:cBhvr>
                                        <p:cTn id="29" dur="2000" fill="hold"/>
                                        <p:tgtEl>
                                          <p:spTgt spid="10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3461008" cy="2616404"/>
          </a:xfrm>
        </p:spPr>
        <p:txBody>
          <a:bodyPr>
            <a:normAutofit/>
          </a:bodyPr>
          <a:lstStyle/>
          <a:p>
            <a:pPr algn="ctr"/>
            <a:r>
              <a:rPr lang="hr-HR" sz="2000" b="0" dirty="0" smtClean="0">
                <a:solidFill>
                  <a:srgbClr val="00B0F0"/>
                </a:solidFill>
              </a:rPr>
              <a:t>Kada sam došao doma napokon sam mogao na Internet. Zaželio sam se svoje sobe i svojeg kreveta. Volio bih još ostati u </a:t>
            </a:r>
            <a:r>
              <a:rPr lang="hr-HR" sz="2000" b="0" dirty="0" err="1" smtClean="0">
                <a:solidFill>
                  <a:srgbClr val="00B0F0"/>
                </a:solidFill>
              </a:rPr>
              <a:t>Fužinama</a:t>
            </a:r>
            <a:r>
              <a:rPr lang="hr-HR" sz="2000" b="0" dirty="0" smtClean="0">
                <a:solidFill>
                  <a:srgbClr val="00B0F0"/>
                </a:solidFill>
              </a:rPr>
              <a:t>.</a:t>
            </a:r>
          </a:p>
          <a:p>
            <a:pPr algn="r"/>
            <a:r>
              <a:rPr lang="hr-HR" sz="2000" b="0" dirty="0" smtClean="0">
                <a:solidFill>
                  <a:srgbClr val="00B0F0"/>
                </a:solidFill>
              </a:rPr>
              <a:t>Niko</a:t>
            </a:r>
            <a:endParaRPr lang="hr-HR" sz="2000" b="0" dirty="0">
              <a:solidFill>
                <a:srgbClr val="00B0F0"/>
              </a:solidFill>
            </a:endParaRPr>
          </a:p>
        </p:txBody>
      </p:sp>
      <p:sp>
        <p:nvSpPr>
          <p:cNvPr id="4" name="TextBox 3"/>
          <p:cNvSpPr txBox="1"/>
          <p:nvPr/>
        </p:nvSpPr>
        <p:spPr>
          <a:xfrm>
            <a:off x="5436096" y="764704"/>
            <a:ext cx="2515887" cy="4524315"/>
          </a:xfrm>
          <a:prstGeom prst="rect">
            <a:avLst/>
          </a:prstGeom>
          <a:noFill/>
        </p:spPr>
        <p:txBody>
          <a:bodyPr wrap="square" rtlCol="0">
            <a:spAutoFit/>
          </a:bodyPr>
          <a:lstStyle/>
          <a:p>
            <a:pPr algn="ctr"/>
            <a:r>
              <a:rPr lang="hr-HR" dirty="0" smtClean="0">
                <a:solidFill>
                  <a:srgbClr val="7030A0"/>
                </a:solidFill>
              </a:rPr>
              <a:t>Vratila sam se, toploj kući, mome domu. Prvi su me dočekali baka i stric. Ostali su došli kasnije. Mama mi je napravila kolač. Bila sam uzbuđena. Došla je noć. Morali smo poći spavati. Bacila sam se na krevet i lagano tonula u san. Sanjajući što sam sve prošla u </a:t>
            </a:r>
            <a:r>
              <a:rPr lang="hr-HR" dirty="0" err="1" smtClean="0">
                <a:solidFill>
                  <a:srgbClr val="7030A0"/>
                </a:solidFill>
              </a:rPr>
              <a:t>Fužinama</a:t>
            </a:r>
            <a:r>
              <a:rPr lang="hr-HR" dirty="0" smtClean="0">
                <a:solidFill>
                  <a:srgbClr val="7030A0"/>
                </a:solidFill>
              </a:rPr>
              <a:t>. Lijepe uspomene ostat će mi u glavi.</a:t>
            </a:r>
          </a:p>
          <a:p>
            <a:pPr algn="r"/>
            <a:r>
              <a:rPr lang="hr-HR" dirty="0" smtClean="0">
                <a:solidFill>
                  <a:srgbClr val="7030A0"/>
                </a:solidFill>
              </a:rPr>
              <a:t>Tara</a:t>
            </a:r>
            <a:endParaRPr lang="hr-HR" dirty="0">
              <a:solidFill>
                <a:srgbClr val="7030A0"/>
              </a:solidFill>
            </a:endParaRPr>
          </a:p>
        </p:txBody>
      </p:sp>
      <p:pic>
        <p:nvPicPr>
          <p:cNvPr id="2050" name="Picture 2" descr="C:\Documents and Settings\VesnaB\Local Settings\Temporary Internet Files\Content.IE5\PK6OCGML\Clipart-CampingScouts-150x15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4077072"/>
            <a:ext cx="2010519" cy="2010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5837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barn(inVertical)">
                                      <p:cBhvr>
                                        <p:cTn id="2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332656"/>
            <a:ext cx="2740928" cy="5064676"/>
          </a:xfrm>
        </p:spPr>
        <p:txBody>
          <a:bodyPr>
            <a:normAutofit/>
          </a:bodyPr>
          <a:lstStyle/>
          <a:p>
            <a:pPr algn="ctr"/>
            <a:r>
              <a:rPr lang="hr-HR" sz="2000" b="0" dirty="0" smtClean="0">
                <a:solidFill>
                  <a:srgbClr val="00B0F0"/>
                </a:solidFill>
              </a:rPr>
              <a:t>Nakon izleta u </a:t>
            </a:r>
            <a:r>
              <a:rPr lang="hr-HR" sz="2000" b="0" dirty="0" err="1" smtClean="0">
                <a:solidFill>
                  <a:srgbClr val="00B0F0"/>
                </a:solidFill>
              </a:rPr>
              <a:t>Fužine</a:t>
            </a:r>
            <a:r>
              <a:rPr lang="hr-HR" sz="2000" b="0" dirty="0" smtClean="0">
                <a:solidFill>
                  <a:srgbClr val="00B0F0"/>
                </a:solidFill>
              </a:rPr>
              <a:t> s pet dana odmora vratili smo se na Drenovu. Bio sam uzbuđen i radostan jer ću napokon moći gledati crtane filmove na televizoru i zaleći se na kauč, ali i vidjeti svoje roditelje. U </a:t>
            </a:r>
            <a:r>
              <a:rPr lang="hr-HR" sz="2000" b="0" dirty="0" err="1" smtClean="0">
                <a:solidFill>
                  <a:srgbClr val="00B0F0"/>
                </a:solidFill>
              </a:rPr>
              <a:t>Fužinama</a:t>
            </a:r>
            <a:r>
              <a:rPr lang="hr-HR" sz="2000" b="0" dirty="0" smtClean="0">
                <a:solidFill>
                  <a:srgbClr val="00B0F0"/>
                </a:solidFill>
              </a:rPr>
              <a:t> je bilo super, ali kući je najljepše.</a:t>
            </a:r>
          </a:p>
          <a:p>
            <a:pPr algn="r"/>
            <a:r>
              <a:rPr lang="hr-HR" sz="2000" b="0" dirty="0" smtClean="0">
                <a:solidFill>
                  <a:srgbClr val="00B0F0"/>
                </a:solidFill>
              </a:rPr>
              <a:t>Simon</a:t>
            </a:r>
            <a:endParaRPr lang="hr-HR" sz="2000" b="0" dirty="0">
              <a:solidFill>
                <a:srgbClr val="00B0F0"/>
              </a:solidFill>
            </a:endParaRPr>
          </a:p>
        </p:txBody>
      </p:sp>
      <p:sp>
        <p:nvSpPr>
          <p:cNvPr id="4" name="TextBox 3"/>
          <p:cNvSpPr txBox="1"/>
          <p:nvPr/>
        </p:nvSpPr>
        <p:spPr>
          <a:xfrm>
            <a:off x="5436096" y="1412776"/>
            <a:ext cx="3168352" cy="3785652"/>
          </a:xfrm>
          <a:prstGeom prst="rect">
            <a:avLst/>
          </a:prstGeom>
          <a:noFill/>
        </p:spPr>
        <p:txBody>
          <a:bodyPr wrap="square" rtlCol="0">
            <a:spAutoFit/>
          </a:bodyPr>
          <a:lstStyle/>
          <a:p>
            <a:pPr algn="ctr"/>
            <a:r>
              <a:rPr lang="hr-HR" sz="2000" dirty="0" smtClean="0">
                <a:solidFill>
                  <a:srgbClr val="7030A0"/>
                </a:solidFill>
              </a:rPr>
              <a:t>Kada sam ugledala svoje </a:t>
            </a:r>
          </a:p>
          <a:p>
            <a:pPr algn="ctr"/>
            <a:r>
              <a:rPr lang="hr-HR" sz="2000" dirty="0">
                <a:solidFill>
                  <a:srgbClr val="7030A0"/>
                </a:solidFill>
              </a:rPr>
              <a:t>r</a:t>
            </a:r>
            <a:r>
              <a:rPr lang="hr-HR" sz="2000" dirty="0" smtClean="0">
                <a:solidFill>
                  <a:srgbClr val="7030A0"/>
                </a:solidFill>
              </a:rPr>
              <a:t>oditelje bila sam jako </a:t>
            </a:r>
          </a:p>
          <a:p>
            <a:pPr algn="ctr"/>
            <a:r>
              <a:rPr lang="hr-HR" sz="2000" dirty="0">
                <a:solidFill>
                  <a:srgbClr val="7030A0"/>
                </a:solidFill>
              </a:rPr>
              <a:t>s</a:t>
            </a:r>
            <a:r>
              <a:rPr lang="hr-HR" sz="2000" dirty="0" smtClean="0">
                <a:solidFill>
                  <a:srgbClr val="7030A0"/>
                </a:solidFill>
              </a:rPr>
              <a:t>retna</a:t>
            </a:r>
            <a:r>
              <a:rPr lang="hr-HR" sz="2000" dirty="0" smtClean="0">
                <a:solidFill>
                  <a:srgbClr val="7030A0"/>
                </a:solidFill>
              </a:rPr>
              <a:t>, ali su mi </a:t>
            </a:r>
          </a:p>
          <a:p>
            <a:pPr algn="ctr"/>
            <a:r>
              <a:rPr lang="hr-HR" sz="2000" dirty="0" err="1" smtClean="0">
                <a:solidFill>
                  <a:srgbClr val="7030A0"/>
                </a:solidFill>
              </a:rPr>
              <a:t>Fužine</a:t>
            </a:r>
            <a:r>
              <a:rPr lang="hr-HR" sz="2000" dirty="0" smtClean="0">
                <a:solidFill>
                  <a:srgbClr val="7030A0"/>
                </a:solidFill>
              </a:rPr>
              <a:t> već nedostajale.</a:t>
            </a:r>
          </a:p>
          <a:p>
            <a:pPr algn="ctr"/>
            <a:r>
              <a:rPr lang="hr-HR" sz="2000" dirty="0" smtClean="0">
                <a:solidFill>
                  <a:srgbClr val="7030A0"/>
                </a:solidFill>
              </a:rPr>
              <a:t>Ušla sam u svoju sobu. </a:t>
            </a:r>
          </a:p>
          <a:p>
            <a:pPr algn="ctr"/>
            <a:r>
              <a:rPr lang="hr-HR" sz="2000" dirty="0" smtClean="0">
                <a:solidFill>
                  <a:srgbClr val="7030A0"/>
                </a:solidFill>
              </a:rPr>
              <a:t>Bila sam sretna jer</a:t>
            </a:r>
          </a:p>
          <a:p>
            <a:pPr algn="ctr"/>
            <a:r>
              <a:rPr lang="hr-HR" sz="2000" dirty="0" smtClean="0">
                <a:solidFill>
                  <a:srgbClr val="7030A0"/>
                </a:solidFill>
              </a:rPr>
              <a:t> sam u svom kutku. </a:t>
            </a:r>
          </a:p>
          <a:p>
            <a:pPr algn="ctr"/>
            <a:r>
              <a:rPr lang="hr-HR" sz="2000" dirty="0" smtClean="0">
                <a:solidFill>
                  <a:srgbClr val="7030A0"/>
                </a:solidFill>
              </a:rPr>
              <a:t>U </a:t>
            </a:r>
            <a:r>
              <a:rPr lang="hr-HR" sz="2000" dirty="0" err="1" smtClean="0">
                <a:solidFill>
                  <a:srgbClr val="7030A0"/>
                </a:solidFill>
              </a:rPr>
              <a:t>Fužinama</a:t>
            </a:r>
            <a:r>
              <a:rPr lang="hr-HR" sz="2000" dirty="0" smtClean="0">
                <a:solidFill>
                  <a:srgbClr val="7030A0"/>
                </a:solidFill>
              </a:rPr>
              <a:t> je bilo prelijepo, ali ipak,</a:t>
            </a:r>
          </a:p>
          <a:p>
            <a:pPr algn="ctr"/>
            <a:r>
              <a:rPr lang="hr-HR" sz="2000" dirty="0" smtClean="0">
                <a:solidFill>
                  <a:srgbClr val="7030A0"/>
                </a:solidFill>
              </a:rPr>
              <a:t> kod kuće je najljepše.</a:t>
            </a:r>
          </a:p>
          <a:p>
            <a:pPr algn="r"/>
            <a:r>
              <a:rPr lang="hr-HR" sz="2000" dirty="0" smtClean="0">
                <a:solidFill>
                  <a:srgbClr val="7030A0"/>
                </a:solidFill>
              </a:rPr>
              <a:t>Matea</a:t>
            </a:r>
          </a:p>
          <a:p>
            <a:endParaRPr lang="hr-HR" sz="2000" dirty="0">
              <a:solidFill>
                <a:srgbClr val="FF0000"/>
              </a:solidFill>
            </a:endParaRPr>
          </a:p>
        </p:txBody>
      </p:sp>
      <p:pic>
        <p:nvPicPr>
          <p:cNvPr id="3074" name="Picture 2" descr="C:\Documents and Settings\VesnaB\Local Settings\Temporary Internet Files\Content.IE5\PK6OCGML\large-TV-Television-Cartoon-166.6-4426[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9996" y="4437112"/>
            <a:ext cx="1836184" cy="2016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7915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5000"/>
                                  </p:iterate>
                                  <p:childTnLst>
                                    <p:animMotion origin="layout" path="M 0.0 0.0 L 0.0 -0.07213" pathEditMode="relative" ptsTypes="">
                                      <p:cBhvr>
                                        <p:cTn id="6" dur="500" accel="50000" decel="50000" autoRev="1" fill="hold">
                                          <p:stCondLst>
                                            <p:cond delay="0"/>
                                          </p:stCondLst>
                                        </p:cTn>
                                        <p:tgtEl>
                                          <p:spTgt spid="3">
                                            <p:txEl>
                                              <p:pRg st="0" end="0"/>
                                            </p:txEl>
                                          </p:spTgt>
                                        </p:tgtEl>
                                        <p:attrNameLst>
                                          <p:attrName>ppt_x</p:attrName>
                                          <p:attrName>ppt_y</p:attrName>
                                        </p:attrNameLst>
                                      </p:cBhvr>
                                    </p:animMotion>
                                    <p:animRot by="1500000">
                                      <p:cBhvr>
                                        <p:cTn id="7" dur="250" fill="hold">
                                          <p:stCondLst>
                                            <p:cond delay="0"/>
                                          </p:stCondLst>
                                        </p:cTn>
                                        <p:tgtEl>
                                          <p:spTgt spid="3">
                                            <p:txEl>
                                              <p:pRg st="0" end="0"/>
                                            </p:txEl>
                                          </p:spTgt>
                                        </p:tgtEl>
                                        <p:attrNameLst>
                                          <p:attrName>r</p:attrName>
                                        </p:attrNameLst>
                                      </p:cBhvr>
                                    </p:animRot>
                                    <p:animRot by="-1500000">
                                      <p:cBhvr>
                                        <p:cTn id="8" dur="250" fill="hold">
                                          <p:stCondLst>
                                            <p:cond delay="250"/>
                                          </p:stCondLst>
                                        </p:cTn>
                                        <p:tgtEl>
                                          <p:spTgt spid="3">
                                            <p:txEl>
                                              <p:pRg st="0" end="0"/>
                                            </p:txEl>
                                          </p:spTgt>
                                        </p:tgtEl>
                                        <p:attrNameLst>
                                          <p:attrName>r</p:attrName>
                                        </p:attrNameLst>
                                      </p:cBhvr>
                                    </p:animRot>
                                    <p:animRot by="-1500000">
                                      <p:cBhvr>
                                        <p:cTn id="9" dur="250" fill="hold">
                                          <p:stCondLst>
                                            <p:cond delay="500"/>
                                          </p:stCondLst>
                                        </p:cTn>
                                        <p:tgtEl>
                                          <p:spTgt spid="3">
                                            <p:txEl>
                                              <p:pRg st="0" end="0"/>
                                            </p:txEl>
                                          </p:spTgt>
                                        </p:tgtEl>
                                        <p:attrNameLst>
                                          <p:attrName>r</p:attrName>
                                        </p:attrNameLst>
                                      </p:cBhvr>
                                    </p:animRot>
                                    <p:animRot by="1500000">
                                      <p:cBhvr>
                                        <p:cTn id="10" dur="250" fill="hold">
                                          <p:stCondLst>
                                            <p:cond delay="750"/>
                                          </p:stCondLst>
                                        </p:cTn>
                                        <p:tgtEl>
                                          <p:spTgt spid="3">
                                            <p:txEl>
                                              <p:pRg st="0" end="0"/>
                                            </p:txEl>
                                          </p:spTgt>
                                        </p:tgtEl>
                                        <p:attrNameLst>
                                          <p:attrName>r</p:attrName>
                                        </p:attrNameLst>
                                      </p:cBhvr>
                                    </p:animRot>
                                  </p:childTnLst>
                                </p:cTn>
                              </p:par>
                              <p:par>
                                <p:cTn id="11" presetID="34" presetClass="emph" presetSubtype="0" fill="hold" grpId="0" nodeType="withEffect">
                                  <p:stCondLst>
                                    <p:cond delay="0"/>
                                  </p:stCondLst>
                                  <p:iterate type="lt">
                                    <p:tmPct val="10000"/>
                                  </p:iterate>
                                  <p:childTnLst>
                                    <p:animMotion origin="layout" path="M 0.0 0.0 L 0.0 -0.07213" pathEditMode="relative" ptsTypes="">
                                      <p:cBhvr>
                                        <p:cTn id="12" dur="1000" accel="50000" decel="50000" autoRev="1" fill="hold">
                                          <p:stCondLst>
                                            <p:cond delay="0"/>
                                          </p:stCondLst>
                                        </p:cTn>
                                        <p:tgtEl>
                                          <p:spTgt spid="3">
                                            <p:txEl>
                                              <p:pRg st="1" end="1"/>
                                            </p:txEl>
                                          </p:spTgt>
                                        </p:tgtEl>
                                        <p:attrNameLst>
                                          <p:attrName>ppt_x</p:attrName>
                                          <p:attrName>ppt_y</p:attrName>
                                        </p:attrNameLst>
                                      </p:cBhvr>
                                    </p:animMotion>
                                    <p:animRot by="1500000">
                                      <p:cBhvr>
                                        <p:cTn id="13" dur="500" fill="hold">
                                          <p:stCondLst>
                                            <p:cond delay="0"/>
                                          </p:stCondLst>
                                        </p:cTn>
                                        <p:tgtEl>
                                          <p:spTgt spid="3">
                                            <p:txEl>
                                              <p:pRg st="1" end="1"/>
                                            </p:txEl>
                                          </p:spTgt>
                                        </p:tgtEl>
                                        <p:attrNameLst>
                                          <p:attrName>r</p:attrName>
                                        </p:attrNameLst>
                                      </p:cBhvr>
                                    </p:animRot>
                                    <p:animRot by="-1500000">
                                      <p:cBhvr>
                                        <p:cTn id="14" dur="500" fill="hold">
                                          <p:stCondLst>
                                            <p:cond delay="500"/>
                                          </p:stCondLst>
                                        </p:cTn>
                                        <p:tgtEl>
                                          <p:spTgt spid="3">
                                            <p:txEl>
                                              <p:pRg st="1" end="1"/>
                                            </p:txEl>
                                          </p:spTgt>
                                        </p:tgtEl>
                                        <p:attrNameLst>
                                          <p:attrName>r</p:attrName>
                                        </p:attrNameLst>
                                      </p:cBhvr>
                                    </p:animRot>
                                    <p:animRot by="-1500000">
                                      <p:cBhvr>
                                        <p:cTn id="15" dur="500" fill="hold">
                                          <p:stCondLst>
                                            <p:cond delay="1000"/>
                                          </p:stCondLst>
                                        </p:cTn>
                                        <p:tgtEl>
                                          <p:spTgt spid="3">
                                            <p:txEl>
                                              <p:pRg st="1" end="1"/>
                                            </p:txEl>
                                          </p:spTgt>
                                        </p:tgtEl>
                                        <p:attrNameLst>
                                          <p:attrName>r</p:attrName>
                                        </p:attrNameLst>
                                      </p:cBhvr>
                                    </p:animRot>
                                    <p:animRot by="1500000">
                                      <p:cBhvr>
                                        <p:cTn id="16" dur="500" fill="hold">
                                          <p:stCondLst>
                                            <p:cond delay="150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31" presetClass="exit" presetSubtype="0" fill="hold" grpId="0" nodeType="clickEffect">
                                  <p:stCondLst>
                                    <p:cond delay="0"/>
                                  </p:stCondLst>
                                  <p:childTnLst>
                                    <p:anim calcmode="lin" valueType="num">
                                      <p:cBhvr>
                                        <p:cTn id="20" dur="1000"/>
                                        <p:tgtEl>
                                          <p:spTgt spid="4"/>
                                        </p:tgtEl>
                                        <p:attrNameLst>
                                          <p:attrName>ppt_w</p:attrName>
                                        </p:attrNameLst>
                                      </p:cBhvr>
                                      <p:tavLst>
                                        <p:tav tm="0">
                                          <p:val>
                                            <p:strVal val="ppt_w"/>
                                          </p:val>
                                        </p:tav>
                                        <p:tav tm="100000">
                                          <p:val>
                                            <p:fltVal val="0"/>
                                          </p:val>
                                        </p:tav>
                                      </p:tavLst>
                                    </p:anim>
                                    <p:anim calcmode="lin" valueType="num">
                                      <p:cBhvr>
                                        <p:cTn id="21" dur="1000"/>
                                        <p:tgtEl>
                                          <p:spTgt spid="4"/>
                                        </p:tgtEl>
                                        <p:attrNameLst>
                                          <p:attrName>ppt_h</p:attrName>
                                        </p:attrNameLst>
                                      </p:cBhvr>
                                      <p:tavLst>
                                        <p:tav tm="0">
                                          <p:val>
                                            <p:strVal val="ppt_h"/>
                                          </p:val>
                                        </p:tav>
                                        <p:tav tm="100000">
                                          <p:val>
                                            <p:fltVal val="0"/>
                                          </p:val>
                                        </p:tav>
                                      </p:tavLst>
                                    </p:anim>
                                    <p:anim calcmode="lin" valueType="num">
                                      <p:cBhvr>
                                        <p:cTn id="22" dur="1000"/>
                                        <p:tgtEl>
                                          <p:spTgt spid="4"/>
                                        </p:tgtEl>
                                        <p:attrNameLst>
                                          <p:attrName>style.rotation</p:attrName>
                                        </p:attrNameLst>
                                      </p:cBhvr>
                                      <p:tavLst>
                                        <p:tav tm="0">
                                          <p:val>
                                            <p:fltVal val="0"/>
                                          </p:val>
                                        </p:tav>
                                        <p:tav tm="100000">
                                          <p:val>
                                            <p:fltVal val="90"/>
                                          </p:val>
                                        </p:tav>
                                      </p:tavLst>
                                    </p:anim>
                                    <p:animEffect transition="out" filter="fade">
                                      <p:cBhvr>
                                        <p:cTn id="23" dur="1000"/>
                                        <p:tgtEl>
                                          <p:spTgt spid="4"/>
                                        </p:tgtEl>
                                      </p:cBhvr>
                                    </p:animEffect>
                                    <p:set>
                                      <p:cBhvr>
                                        <p:cTn id="24" dur="1" fill="hold">
                                          <p:stCondLst>
                                            <p:cond delay="999"/>
                                          </p:stCondLst>
                                        </p:cTn>
                                        <p:tgtEl>
                                          <p:spTgt spid="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074"/>
                                        </p:tgtEl>
                                        <p:attrNameLst>
                                          <p:attrName>style.visibility</p:attrName>
                                        </p:attrNameLst>
                                      </p:cBhvr>
                                      <p:to>
                                        <p:strVal val="visible"/>
                                      </p:to>
                                    </p:set>
                                    <p:anim calcmode="lin" valueType="num">
                                      <p:cBhvr additive="base">
                                        <p:cTn id="29" dur="500" fill="hold"/>
                                        <p:tgtEl>
                                          <p:spTgt spid="3074"/>
                                        </p:tgtEl>
                                        <p:attrNameLst>
                                          <p:attrName>ppt_x</p:attrName>
                                        </p:attrNameLst>
                                      </p:cBhvr>
                                      <p:tavLst>
                                        <p:tav tm="0">
                                          <p:val>
                                            <p:strVal val="#ppt_x"/>
                                          </p:val>
                                        </p:tav>
                                        <p:tav tm="100000">
                                          <p:val>
                                            <p:strVal val="#ppt_x"/>
                                          </p:val>
                                        </p:tav>
                                      </p:tavLst>
                                    </p:anim>
                                    <p:anim calcmode="lin" valueType="num">
                                      <p:cBhvr additive="base">
                                        <p:cTn id="30"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4176464" cy="5760640"/>
          </a:xfrm>
        </p:spPr>
        <p:txBody>
          <a:bodyPr>
            <a:noAutofit/>
          </a:bodyPr>
          <a:lstStyle/>
          <a:p>
            <a:pPr algn="ctr"/>
            <a:r>
              <a:rPr lang="hr-HR" sz="2000" b="0" dirty="0" smtClean="0">
                <a:solidFill>
                  <a:srgbClr val="7030A0"/>
                </a:solidFill>
              </a:rPr>
              <a:t>Bila sam žalosna što moramo ići kući. Kratko je trajalo. Putovali smo skoro dva sata. Cijelim putem sam se smijala zbog jučerašnjih padova na skijanju. Na autocesti smo ugledali </a:t>
            </a:r>
            <a:r>
              <a:rPr lang="hr-HR" sz="2000" b="0" dirty="0" err="1" smtClean="0">
                <a:solidFill>
                  <a:srgbClr val="7030A0"/>
                </a:solidFill>
              </a:rPr>
              <a:t>Marsche</a:t>
            </a:r>
            <a:r>
              <a:rPr lang="hr-HR" sz="2000" b="0" dirty="0" smtClean="0">
                <a:solidFill>
                  <a:srgbClr val="7030A0"/>
                </a:solidFill>
              </a:rPr>
              <a:t> i išli ručati. Razmišljala sam o školi. Ne mogu vjerovati da je vrijeme tako brzo prošlo i da ću opet vidjeti svoj razred. Tako smo nastavili put. Stigli smo na Drenovu. Nedostajao mi je dom jer svakome je svoj dom najljepši. Bila sam umorna i zaspala sam. A prije toga razmišljala sam kako mi je bilo lijepo, zauvijek ću pamtiti ta smiješne dane.</a:t>
            </a:r>
          </a:p>
          <a:p>
            <a:pPr algn="r"/>
            <a:r>
              <a:rPr lang="hr-HR" sz="2000" b="0" dirty="0" smtClean="0">
                <a:solidFill>
                  <a:srgbClr val="7030A0"/>
                </a:solidFill>
              </a:rPr>
              <a:t>Karol</a:t>
            </a:r>
          </a:p>
          <a:p>
            <a:endParaRPr lang="hr-HR" sz="2000" b="0" dirty="0"/>
          </a:p>
        </p:txBody>
      </p:sp>
      <p:sp>
        <p:nvSpPr>
          <p:cNvPr id="4" name="TextBox 3"/>
          <p:cNvSpPr txBox="1"/>
          <p:nvPr/>
        </p:nvSpPr>
        <p:spPr>
          <a:xfrm>
            <a:off x="5508104" y="692696"/>
            <a:ext cx="2736304" cy="3693319"/>
          </a:xfrm>
          <a:prstGeom prst="rect">
            <a:avLst/>
          </a:prstGeom>
          <a:noFill/>
        </p:spPr>
        <p:txBody>
          <a:bodyPr wrap="square" rtlCol="0">
            <a:spAutoFit/>
          </a:bodyPr>
          <a:lstStyle/>
          <a:p>
            <a:pPr algn="ctr"/>
            <a:r>
              <a:rPr lang="hr-HR" dirty="0" smtClean="0">
                <a:solidFill>
                  <a:srgbClr val="00B0F0"/>
                </a:solidFill>
              </a:rPr>
              <a:t>Kad sam se vratio kući, bio sam</a:t>
            </a:r>
          </a:p>
          <a:p>
            <a:pPr algn="ctr"/>
            <a:r>
              <a:rPr lang="hr-HR" dirty="0" smtClean="0">
                <a:solidFill>
                  <a:srgbClr val="00B0F0"/>
                </a:solidFill>
              </a:rPr>
              <a:t>tužan jer sam cijelo vrijeme proveo razmišljajući o tih pet kratkotrajnih dana. Tamo sam stekao nove prijatelje i prijateljice. Ludo sam se zabavio. Igrao sam se i plesao. To je bilo pet najboljih dana u mom životu. </a:t>
            </a:r>
          </a:p>
          <a:p>
            <a:pPr algn="r"/>
            <a:r>
              <a:rPr lang="hr-HR" dirty="0" smtClean="0">
                <a:solidFill>
                  <a:srgbClr val="00B0F0"/>
                </a:solidFill>
              </a:rPr>
              <a:t>Danijel</a:t>
            </a:r>
          </a:p>
        </p:txBody>
      </p:sp>
      <p:pic>
        <p:nvPicPr>
          <p:cNvPr id="4098" name="Picture 2" descr="C:\Documents and Settings\VesnaB\Local Settings\Temporary Internet Files\Content.IE5\HTJ5R4IK\316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386015"/>
            <a:ext cx="2088232"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8730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80">
                                          <p:stCondLst>
                                            <p:cond delay="0"/>
                                          </p:stCondLst>
                                        </p:cTn>
                                        <p:tgtEl>
                                          <p:spTgt spid="4"/>
                                        </p:tgtEl>
                                      </p:cBhvr>
                                    </p:animEffect>
                                    <p:anim calcmode="lin" valueType="num">
                                      <p:cBhvr>
                                        <p:cTn id="2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gtEl>
                                      </p:cBhvr>
                                      <p:to x="100000" y="60000"/>
                                    </p:animScale>
                                    <p:animScale>
                                      <p:cBhvr>
                                        <p:cTn id="26" dur="166" decel="50000">
                                          <p:stCondLst>
                                            <p:cond delay="676"/>
                                          </p:stCondLst>
                                        </p:cTn>
                                        <p:tgtEl>
                                          <p:spTgt spid="4"/>
                                        </p:tgtEl>
                                      </p:cBhvr>
                                      <p:to x="100000" y="100000"/>
                                    </p:animScale>
                                    <p:animScale>
                                      <p:cBhvr>
                                        <p:cTn id="27" dur="26">
                                          <p:stCondLst>
                                            <p:cond delay="1312"/>
                                          </p:stCondLst>
                                        </p:cTn>
                                        <p:tgtEl>
                                          <p:spTgt spid="4"/>
                                        </p:tgtEl>
                                      </p:cBhvr>
                                      <p:to x="100000" y="80000"/>
                                    </p:animScale>
                                    <p:animScale>
                                      <p:cBhvr>
                                        <p:cTn id="28" dur="166" decel="50000">
                                          <p:stCondLst>
                                            <p:cond delay="1338"/>
                                          </p:stCondLst>
                                        </p:cTn>
                                        <p:tgtEl>
                                          <p:spTgt spid="4"/>
                                        </p:tgtEl>
                                      </p:cBhvr>
                                      <p:to x="100000" y="100000"/>
                                    </p:animScale>
                                    <p:animScale>
                                      <p:cBhvr>
                                        <p:cTn id="29" dur="26">
                                          <p:stCondLst>
                                            <p:cond delay="1642"/>
                                          </p:stCondLst>
                                        </p:cTn>
                                        <p:tgtEl>
                                          <p:spTgt spid="4"/>
                                        </p:tgtEl>
                                      </p:cBhvr>
                                      <p:to x="100000" y="90000"/>
                                    </p:animScale>
                                    <p:animScale>
                                      <p:cBhvr>
                                        <p:cTn id="30" dur="166" decel="50000">
                                          <p:stCondLst>
                                            <p:cond delay="1668"/>
                                          </p:stCondLst>
                                        </p:cTn>
                                        <p:tgtEl>
                                          <p:spTgt spid="4"/>
                                        </p:tgtEl>
                                      </p:cBhvr>
                                      <p:to x="100000" y="100000"/>
                                    </p:animScale>
                                    <p:animScale>
                                      <p:cBhvr>
                                        <p:cTn id="31" dur="26">
                                          <p:stCondLst>
                                            <p:cond delay="1808"/>
                                          </p:stCondLst>
                                        </p:cTn>
                                        <p:tgtEl>
                                          <p:spTgt spid="4"/>
                                        </p:tgtEl>
                                      </p:cBhvr>
                                      <p:to x="100000" y="95000"/>
                                    </p:animScale>
                                    <p:animScale>
                                      <p:cBhvr>
                                        <p:cTn id="32" dur="166" decel="50000">
                                          <p:stCondLst>
                                            <p:cond delay="1834"/>
                                          </p:stCondLst>
                                        </p:cTn>
                                        <p:tgtEl>
                                          <p:spTgt spid="4"/>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45" presetClass="exit" presetSubtype="0" fill="hold" nodeType="clickEffect">
                                  <p:stCondLst>
                                    <p:cond delay="0"/>
                                  </p:stCondLst>
                                  <p:childTnLst>
                                    <p:animEffect transition="out" filter="fade">
                                      <p:cBhvr>
                                        <p:cTn id="36" dur="2000"/>
                                        <p:tgtEl>
                                          <p:spTgt spid="4">
                                            <p:txEl>
                                              <p:pRg st="0" end="0"/>
                                            </p:txEl>
                                          </p:spTgt>
                                        </p:tgtEl>
                                      </p:cBhvr>
                                    </p:animEffect>
                                    <p:anim calcmode="lin" valueType="num">
                                      <p:cBhvr>
                                        <p:cTn id="37" dur="2000"/>
                                        <p:tgtEl>
                                          <p:spTgt spid="4">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8" dur="2000"/>
                                        <p:tgtEl>
                                          <p:spTgt spid="4">
                                            <p:txEl>
                                              <p:pRg st="0" end="0"/>
                                            </p:txEl>
                                          </p:spTgt>
                                        </p:tgtEl>
                                        <p:attrNameLst>
                                          <p:attrName>ppt_h</p:attrName>
                                        </p:attrNameLst>
                                      </p:cBhvr>
                                      <p:tavLst>
                                        <p:tav tm="0">
                                          <p:val>
                                            <p:strVal val="ppt_h"/>
                                          </p:val>
                                        </p:tav>
                                        <p:tav tm="100000">
                                          <p:val>
                                            <p:strVal val="ppt_h"/>
                                          </p:val>
                                        </p:tav>
                                      </p:tavLst>
                                    </p:anim>
                                    <p:set>
                                      <p:cBhvr>
                                        <p:cTn id="39" dur="1" fill="hold">
                                          <p:stCondLst>
                                            <p:cond delay="1999"/>
                                          </p:stCondLst>
                                        </p:cTn>
                                        <p:tgtEl>
                                          <p:spTgt spid="4">
                                            <p:txEl>
                                              <p:pRg st="0" end="0"/>
                                            </p:txEl>
                                          </p:spTgt>
                                        </p:tgtEl>
                                        <p:attrNameLst>
                                          <p:attrName>style.visibility</p:attrName>
                                        </p:attrNameLst>
                                      </p:cBhvr>
                                      <p:to>
                                        <p:strVal val="hidden"/>
                                      </p:to>
                                    </p:set>
                                  </p:childTnLst>
                                </p:cTn>
                              </p:par>
                              <p:par>
                                <p:cTn id="40" presetID="45" presetClass="exit" presetSubtype="0" fill="hold" nodeType="withEffect">
                                  <p:stCondLst>
                                    <p:cond delay="0"/>
                                  </p:stCondLst>
                                  <p:childTnLst>
                                    <p:animEffect transition="out" filter="fade">
                                      <p:cBhvr>
                                        <p:cTn id="41" dur="2000"/>
                                        <p:tgtEl>
                                          <p:spTgt spid="4">
                                            <p:txEl>
                                              <p:pRg st="1" end="1"/>
                                            </p:txEl>
                                          </p:spTgt>
                                        </p:tgtEl>
                                      </p:cBhvr>
                                    </p:animEffect>
                                    <p:anim calcmode="lin" valueType="num">
                                      <p:cBhvr>
                                        <p:cTn id="42" dur="2000"/>
                                        <p:tgtEl>
                                          <p:spTgt spid="4">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4">
                                            <p:txEl>
                                              <p:pRg st="1" end="1"/>
                                            </p:txEl>
                                          </p:spTgt>
                                        </p:tgtEl>
                                        <p:attrNameLst>
                                          <p:attrName>ppt_h</p:attrName>
                                        </p:attrNameLst>
                                      </p:cBhvr>
                                      <p:tavLst>
                                        <p:tav tm="0">
                                          <p:val>
                                            <p:strVal val="ppt_h"/>
                                          </p:val>
                                        </p:tav>
                                        <p:tav tm="100000">
                                          <p:val>
                                            <p:strVal val="ppt_h"/>
                                          </p:val>
                                        </p:tav>
                                      </p:tavLst>
                                    </p:anim>
                                    <p:set>
                                      <p:cBhvr>
                                        <p:cTn id="44" dur="1" fill="hold">
                                          <p:stCondLst>
                                            <p:cond delay="1999"/>
                                          </p:stCondLst>
                                        </p:cTn>
                                        <p:tgtEl>
                                          <p:spTgt spid="4">
                                            <p:txEl>
                                              <p:pRg st="1" end="1"/>
                                            </p:txEl>
                                          </p:spTgt>
                                        </p:tgtEl>
                                        <p:attrNameLst>
                                          <p:attrName>style.visibility</p:attrName>
                                        </p:attrNameLst>
                                      </p:cBhvr>
                                      <p:to>
                                        <p:strVal val="hidden"/>
                                      </p:to>
                                    </p:set>
                                  </p:childTnLst>
                                </p:cTn>
                              </p:par>
                              <p:par>
                                <p:cTn id="45" presetID="45" presetClass="exit" presetSubtype="0" fill="hold" nodeType="withEffect">
                                  <p:stCondLst>
                                    <p:cond delay="0"/>
                                  </p:stCondLst>
                                  <p:childTnLst>
                                    <p:animEffect transition="out" filter="fade">
                                      <p:cBhvr>
                                        <p:cTn id="46" dur="2000"/>
                                        <p:tgtEl>
                                          <p:spTgt spid="4">
                                            <p:txEl>
                                              <p:pRg st="2" end="2"/>
                                            </p:txEl>
                                          </p:spTgt>
                                        </p:tgtEl>
                                      </p:cBhvr>
                                    </p:animEffect>
                                    <p:anim calcmode="lin" valueType="num">
                                      <p:cBhvr>
                                        <p:cTn id="47" dur="2000"/>
                                        <p:tgtEl>
                                          <p:spTgt spid="4">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8" dur="2000"/>
                                        <p:tgtEl>
                                          <p:spTgt spid="4">
                                            <p:txEl>
                                              <p:pRg st="2" end="2"/>
                                            </p:txEl>
                                          </p:spTgt>
                                        </p:tgtEl>
                                        <p:attrNameLst>
                                          <p:attrName>ppt_h</p:attrName>
                                        </p:attrNameLst>
                                      </p:cBhvr>
                                      <p:tavLst>
                                        <p:tav tm="0">
                                          <p:val>
                                            <p:strVal val="ppt_h"/>
                                          </p:val>
                                        </p:tav>
                                        <p:tav tm="100000">
                                          <p:val>
                                            <p:strVal val="ppt_h"/>
                                          </p:val>
                                        </p:tav>
                                      </p:tavLst>
                                    </p:anim>
                                    <p:set>
                                      <p:cBhvr>
                                        <p:cTn id="49" dur="1" fill="hold">
                                          <p:stCondLst>
                                            <p:cond delay="1999"/>
                                          </p:stCondLst>
                                        </p:cTn>
                                        <p:tgtEl>
                                          <p:spTgt spid="4">
                                            <p:txEl>
                                              <p:pRg st="2" end="2"/>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 presetClass="exit" presetSubtype="4" fill="hold" nodeType="clickEffect">
                                  <p:stCondLst>
                                    <p:cond delay="0"/>
                                  </p:stCondLst>
                                  <p:childTnLst>
                                    <p:anim calcmode="lin" valueType="num">
                                      <p:cBhvr additive="base">
                                        <p:cTn id="53" dur="500"/>
                                        <p:tgtEl>
                                          <p:spTgt spid="4098"/>
                                        </p:tgtEl>
                                        <p:attrNameLst>
                                          <p:attrName>ppt_x</p:attrName>
                                        </p:attrNameLst>
                                      </p:cBhvr>
                                      <p:tavLst>
                                        <p:tav tm="0">
                                          <p:val>
                                            <p:strVal val="ppt_x"/>
                                          </p:val>
                                        </p:tav>
                                        <p:tav tm="100000">
                                          <p:val>
                                            <p:strVal val="ppt_x"/>
                                          </p:val>
                                        </p:tav>
                                      </p:tavLst>
                                    </p:anim>
                                    <p:anim calcmode="lin" valueType="num">
                                      <p:cBhvr additive="base">
                                        <p:cTn id="54" dur="500"/>
                                        <p:tgtEl>
                                          <p:spTgt spid="4098"/>
                                        </p:tgtEl>
                                        <p:attrNameLst>
                                          <p:attrName>ppt_y</p:attrName>
                                        </p:attrNameLst>
                                      </p:cBhvr>
                                      <p:tavLst>
                                        <p:tav tm="0">
                                          <p:val>
                                            <p:strVal val="ppt_y"/>
                                          </p:val>
                                        </p:tav>
                                        <p:tav tm="100000">
                                          <p:val>
                                            <p:strVal val="1+ppt_h/2"/>
                                          </p:val>
                                        </p:tav>
                                      </p:tavLst>
                                    </p:anim>
                                    <p:set>
                                      <p:cBhvr>
                                        <p:cTn id="55" dur="1" fill="hold">
                                          <p:stCondLst>
                                            <p:cond delay="499"/>
                                          </p:stCondLst>
                                        </p:cTn>
                                        <p:tgtEl>
                                          <p:spTgt spid="40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4248472" cy="6081316"/>
          </a:xfrm>
        </p:spPr>
        <p:txBody>
          <a:bodyPr>
            <a:noAutofit/>
          </a:bodyPr>
          <a:lstStyle/>
          <a:p>
            <a:pPr algn="ctr"/>
            <a:r>
              <a:rPr lang="hr-HR" sz="2000" b="0" dirty="0" smtClean="0">
                <a:solidFill>
                  <a:srgbClr val="7030A0"/>
                </a:solidFill>
              </a:rPr>
              <a:t>Kada je došao petak bila sam malo tužna ali i sretna. Tužna jer je izlet završio, a sretna jer ću ponovno vidjeti svoju obitelj. Spakirala sam se i učiteljica je rekla da krećemo. Autobusi su došli po nas i odvezli  do Rijeke.</a:t>
            </a:r>
          </a:p>
          <a:p>
            <a:pPr algn="ctr"/>
            <a:r>
              <a:rPr lang="hr-HR" sz="2000" b="0" dirty="0" smtClean="0">
                <a:solidFill>
                  <a:srgbClr val="7030A0"/>
                </a:solidFill>
              </a:rPr>
              <a:t>Kada smo došli tata me je sretno dočekao. I ja sam bila sretna. Pozdravili smo se sa svima i krenuli kući. Čim sam došla, vidjela sam baku i svoju bolesnu mamu. Bila sam sretna što ih vidim. Mama me udobno smjestila, i tako sam se odmarala.</a:t>
            </a:r>
            <a:endParaRPr lang="hr-HR" sz="2000" b="0" dirty="0">
              <a:solidFill>
                <a:srgbClr val="7030A0"/>
              </a:solidFill>
            </a:endParaRPr>
          </a:p>
          <a:p>
            <a:pPr algn="r"/>
            <a:r>
              <a:rPr lang="hr-HR" sz="2000" b="0" dirty="0" smtClean="0">
                <a:solidFill>
                  <a:srgbClr val="7030A0"/>
                </a:solidFill>
              </a:rPr>
              <a:t>Leona</a:t>
            </a:r>
          </a:p>
        </p:txBody>
      </p:sp>
      <p:sp>
        <p:nvSpPr>
          <p:cNvPr id="4" name="TextBox 3"/>
          <p:cNvSpPr txBox="1"/>
          <p:nvPr/>
        </p:nvSpPr>
        <p:spPr>
          <a:xfrm>
            <a:off x="4716016" y="1628799"/>
            <a:ext cx="3960440" cy="3139321"/>
          </a:xfrm>
          <a:prstGeom prst="rect">
            <a:avLst/>
          </a:prstGeom>
          <a:noFill/>
        </p:spPr>
        <p:txBody>
          <a:bodyPr wrap="square" rtlCol="0">
            <a:spAutoFit/>
          </a:bodyPr>
          <a:lstStyle/>
          <a:p>
            <a:pPr algn="ctr"/>
            <a:r>
              <a:rPr lang="hr-HR" dirty="0" smtClean="0">
                <a:solidFill>
                  <a:srgbClr val="7030A0"/>
                </a:solidFill>
              </a:rPr>
              <a:t>Kada je došao petak, dan kada idemo kući, spakirala sam sve u moj kofer. A još sam imala i ruksak. Kofer je bio jako težak, kao i prije. Krenuli smo. Za četrdeset minuta došli smo na Drenovu. Onda me je tata odvezao kući. Vidjela sam mamu i bracu. Bila sam sretna. Sjela sam na krevet i razmišljala o igri u hostelu. Bilo je jako zabavno i kratkotrajno.</a:t>
            </a:r>
          </a:p>
          <a:p>
            <a:pPr algn="r"/>
            <a:r>
              <a:rPr lang="hr-HR" dirty="0" smtClean="0">
                <a:solidFill>
                  <a:srgbClr val="7030A0"/>
                </a:solidFill>
              </a:rPr>
              <a:t>Dunja</a:t>
            </a:r>
            <a:endParaRPr lang="hr-HR" dirty="0">
              <a:solidFill>
                <a:srgbClr val="7030A0"/>
              </a:solidFill>
            </a:endParaRPr>
          </a:p>
        </p:txBody>
      </p:sp>
      <p:pic>
        <p:nvPicPr>
          <p:cNvPr id="5124" name="Picture 4" descr="C:\Documents and Settings\VesnaB\Local Settings\Temporary Internet Files\Content.IE5\6ZH8FLIN\ME_YOU[1].jpg"/>
          <p:cNvPicPr>
            <a:picLocks noChangeAspect="1" noChangeArrowheads="1"/>
          </p:cNvPicPr>
          <p:nvPr/>
        </p:nvPicPr>
        <p:blipFill rotWithShape="1">
          <a:blip r:embed="rId2">
            <a:extLst>
              <a:ext uri="{28A0092B-C50C-407E-A947-70E740481C1C}">
                <a14:useLocalDpi xmlns:a14="http://schemas.microsoft.com/office/drawing/2010/main" val="0"/>
              </a:ext>
            </a:extLst>
          </a:blip>
          <a:srcRect r="21155" b="36845"/>
          <a:stretch/>
        </p:blipFill>
        <p:spPr bwMode="auto">
          <a:xfrm>
            <a:off x="5148064" y="4768120"/>
            <a:ext cx="2244786" cy="1717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04937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124"/>
                                        </p:tgtEl>
                                        <p:attrNameLst>
                                          <p:attrName>style.visibility</p:attrName>
                                        </p:attrNameLst>
                                      </p:cBhvr>
                                      <p:to>
                                        <p:strVal val="visible"/>
                                      </p:to>
                                    </p:set>
                                    <p:animEffect transition="in" filter="fade">
                                      <p:cBhvr>
                                        <p:cTn id="30" dur="1000"/>
                                        <p:tgtEl>
                                          <p:spTgt spid="5124"/>
                                        </p:tgtEl>
                                      </p:cBhvr>
                                    </p:animEffect>
                                    <p:anim calcmode="lin" valueType="num">
                                      <p:cBhvr>
                                        <p:cTn id="31" dur="1000" fill="hold"/>
                                        <p:tgtEl>
                                          <p:spTgt spid="5124"/>
                                        </p:tgtEl>
                                        <p:attrNameLst>
                                          <p:attrName>ppt_x</p:attrName>
                                        </p:attrNameLst>
                                      </p:cBhvr>
                                      <p:tavLst>
                                        <p:tav tm="0">
                                          <p:val>
                                            <p:strVal val="#ppt_x"/>
                                          </p:val>
                                        </p:tav>
                                        <p:tav tm="100000">
                                          <p:val>
                                            <p:strVal val="#ppt_x"/>
                                          </p:val>
                                        </p:tav>
                                      </p:tavLst>
                                    </p:anim>
                                    <p:anim calcmode="lin" valueType="num">
                                      <p:cBhvr>
                                        <p:cTn id="32" dur="1000" fill="hold"/>
                                        <p:tgtEl>
                                          <p:spTgt spid="51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344</TotalTime>
  <Words>1262</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Povratak  kući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Povratak kući</dc:title>
  <dc:creator>VesnaB</dc:creator>
  <cp:lastModifiedBy>Vesna Božinović</cp:lastModifiedBy>
  <cp:revision>70</cp:revision>
  <dcterms:created xsi:type="dcterms:W3CDTF">2016-03-03T06:23:59Z</dcterms:created>
  <dcterms:modified xsi:type="dcterms:W3CDTF">2016-03-04T16:09:52Z</dcterms:modified>
</cp:coreProperties>
</file>