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C50ADBF-64AF-44DC-818D-D569C833458A}" type="datetimeFigureOut">
              <a:rPr lang="hr-HR" smtClean="0"/>
              <a:t>4.3.2016.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7A9843B-161E-4308-8557-20254551947B}" type="slidenum">
              <a:rPr lang="hr-HR" smtClean="0"/>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50ADBF-64AF-44DC-818D-D569C833458A}" type="datetimeFigureOut">
              <a:rPr lang="hr-HR" smtClean="0"/>
              <a:t>4.3.2016.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7A9843B-161E-4308-8557-20254551947B}" type="slidenum">
              <a:rPr lang="hr-HR" smtClean="0"/>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50ADBF-64AF-44DC-818D-D569C833458A}" type="datetimeFigureOut">
              <a:rPr lang="hr-HR" smtClean="0"/>
              <a:t>4.3.2016.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7A9843B-161E-4308-8557-20254551947B}" type="slidenum">
              <a:rPr lang="hr-HR" smtClean="0"/>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50ADBF-64AF-44DC-818D-D569C833458A}" type="datetimeFigureOut">
              <a:rPr lang="hr-HR" smtClean="0"/>
              <a:t>4.3.2016.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7A9843B-161E-4308-8557-20254551947B}" type="slidenum">
              <a:rPr lang="hr-HR" smtClean="0"/>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9C50ADBF-64AF-44DC-818D-D569C833458A}" type="datetimeFigureOut">
              <a:rPr lang="hr-HR" smtClean="0"/>
              <a:t>4.3.2016.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7A9843B-161E-4308-8557-20254551947B}" type="slidenum">
              <a:rPr lang="hr-HR" smtClean="0"/>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C50ADBF-64AF-44DC-818D-D569C833458A}" type="datetimeFigureOut">
              <a:rPr lang="hr-HR" smtClean="0"/>
              <a:t>4.3.2016.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E7A9843B-161E-4308-8557-20254551947B}" type="slidenum">
              <a:rPr lang="hr-HR" smtClean="0"/>
              <a:t>‹#›</a:t>
            </a:fld>
            <a:endParaRPr lang="hr-HR"/>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C50ADBF-64AF-44DC-818D-D569C833458A}" type="datetimeFigureOut">
              <a:rPr lang="hr-HR" smtClean="0"/>
              <a:t>4.3.2016.</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E7A9843B-161E-4308-8557-20254551947B}" type="slidenum">
              <a:rPr lang="hr-HR" smtClean="0"/>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50ADBF-64AF-44DC-818D-D569C833458A}" type="datetimeFigureOut">
              <a:rPr lang="hr-HR" smtClean="0"/>
              <a:t>4.3.2016.</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E7A9843B-161E-4308-8557-20254551947B}" type="slidenum">
              <a:rPr lang="hr-HR" smtClean="0"/>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50ADBF-64AF-44DC-818D-D569C833458A}" type="datetimeFigureOut">
              <a:rPr lang="hr-HR" smtClean="0"/>
              <a:t>4.3.2016.</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E7A9843B-161E-4308-8557-20254551947B}" type="slidenum">
              <a:rPr lang="hr-HR" smtClean="0"/>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9C50ADBF-64AF-44DC-818D-D569C833458A}" type="datetimeFigureOut">
              <a:rPr lang="hr-HR" smtClean="0"/>
              <a:t>4.3.2016.</a:t>
            </a:fld>
            <a:endParaRPr lang="hr-H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hr-H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7A9843B-161E-4308-8557-20254551947B}" type="slidenum">
              <a:rPr lang="hr-HR" smtClean="0"/>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50ADBF-64AF-44DC-818D-D569C833458A}" type="datetimeFigureOut">
              <a:rPr lang="hr-HR" smtClean="0"/>
              <a:t>4.3.2016.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E7A9843B-161E-4308-8557-20254551947B}" type="slidenum">
              <a:rPr lang="hr-HR" smtClean="0"/>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C50ADBF-64AF-44DC-818D-D569C833458A}" type="datetimeFigureOut">
              <a:rPr lang="hr-HR" smtClean="0"/>
              <a:t>4.3.2016.</a:t>
            </a:fld>
            <a:endParaRPr lang="hr-H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hr-H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E7A9843B-161E-4308-8557-20254551947B}" type="slidenum">
              <a:rPr lang="hr-HR" smtClean="0"/>
              <a:t>‹#›</a:t>
            </a:fld>
            <a:endParaRPr lang="hr-H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sz="4800" dirty="0" smtClean="0">
                <a:solidFill>
                  <a:srgbClr val="0070C0"/>
                </a:solidFill>
                <a:effectLst>
                  <a:outerShdw blurRad="38100" dist="38100" dir="2700000" algn="tl">
                    <a:srgbClr val="000000">
                      <a:alpha val="43137"/>
                    </a:srgbClr>
                  </a:outerShdw>
                </a:effectLst>
                <a:latin typeface="Algerian" panose="04020705040A02060702" pitchFamily="82" charset="0"/>
              </a:rPr>
              <a:t>Povratak</a:t>
            </a:r>
            <a:r>
              <a:rPr lang="hr-HR" dirty="0" smtClean="0">
                <a:solidFill>
                  <a:srgbClr val="0070C0"/>
                </a:solidFill>
                <a:effectLst>
                  <a:outerShdw blurRad="38100" dist="38100" dir="2700000" algn="tl">
                    <a:srgbClr val="000000">
                      <a:alpha val="43137"/>
                    </a:srgbClr>
                  </a:outerShdw>
                </a:effectLst>
                <a:latin typeface="Algerian" panose="04020705040A02060702" pitchFamily="82" charset="0"/>
              </a:rPr>
              <a:t>  </a:t>
            </a:r>
            <a:r>
              <a:rPr lang="hr-HR" sz="4800" dirty="0" smtClean="0">
                <a:solidFill>
                  <a:srgbClr val="0070C0"/>
                </a:solidFill>
                <a:effectLst>
                  <a:outerShdw blurRad="38100" dist="38100" dir="2700000" algn="tl">
                    <a:srgbClr val="000000">
                      <a:alpha val="43137"/>
                    </a:srgbClr>
                  </a:outerShdw>
                </a:effectLst>
                <a:latin typeface="Algerian" panose="04020705040A02060702" pitchFamily="82" charset="0"/>
              </a:rPr>
              <a:t>kući</a:t>
            </a:r>
            <a:endParaRPr lang="hr-HR" dirty="0">
              <a:solidFill>
                <a:srgbClr val="0070C0"/>
              </a:solidFill>
              <a:effectLst>
                <a:outerShdw blurRad="38100" dist="38100" dir="2700000" algn="tl">
                  <a:srgbClr val="000000">
                    <a:alpha val="43137"/>
                  </a:srgbClr>
                </a:outerShdw>
              </a:effectLst>
              <a:latin typeface="Algerian" panose="04020705040A02060702" pitchFamily="82" charset="0"/>
            </a:endParaRPr>
          </a:p>
        </p:txBody>
      </p:sp>
    </p:spTree>
    <p:extLst>
      <p:ext uri="{BB962C8B-B14F-4D97-AF65-F5344CB8AC3E}">
        <p14:creationId xmlns:p14="http://schemas.microsoft.com/office/powerpoint/2010/main" val="36836203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ppt_x"/>
                                          </p:val>
                                        </p:tav>
                                      </p:tavLst>
                                    </p:anim>
                                    <p:anim calcmode="lin" valueType="num">
                                      <p:cBhvr additive="base">
                                        <p:cTn id="7" dur="500"/>
                                        <p:tgtEl>
                                          <p:spTgt spid="2"/>
                                        </p:tgtEl>
                                        <p:attrNameLst>
                                          <p:attrName>ppt_y</p:attrName>
                                        </p:attrNameLst>
                                      </p:cBhvr>
                                      <p:tavLst>
                                        <p:tav tm="0">
                                          <p:val>
                                            <p:strVal val="ppt_y"/>
                                          </p:val>
                                        </p:tav>
                                        <p:tav tm="100000">
                                          <p:val>
                                            <p:strVal val="1+ppt_h/2"/>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76672"/>
            <a:ext cx="3316992" cy="3696524"/>
          </a:xfrm>
        </p:spPr>
        <p:txBody>
          <a:bodyPr>
            <a:normAutofit/>
          </a:bodyPr>
          <a:lstStyle/>
          <a:p>
            <a:pPr algn="ctr"/>
            <a:r>
              <a:rPr lang="hr-HR" sz="2000" b="0" dirty="0" smtClean="0">
                <a:solidFill>
                  <a:srgbClr val="7030A0"/>
                </a:solidFill>
              </a:rPr>
              <a:t>Kada samo se vratili vidjela sam roditelje. </a:t>
            </a:r>
            <a:r>
              <a:rPr lang="hr-HR" sz="2000" b="0" dirty="0">
                <a:solidFill>
                  <a:srgbClr val="7030A0"/>
                </a:solidFill>
              </a:rPr>
              <a:t>B</a:t>
            </a:r>
            <a:r>
              <a:rPr lang="hr-HR" sz="2000" b="0" dirty="0" smtClean="0">
                <a:solidFill>
                  <a:srgbClr val="7030A0"/>
                </a:solidFill>
              </a:rPr>
              <a:t>ila sam sretna. Odmah sam legla na krevet, jer mi je jako nedostajala njegova udobnost. Nakon toga sam se dobro odmorila od putovanja. Cijelu sam večer provela s obitelji.</a:t>
            </a:r>
          </a:p>
          <a:p>
            <a:pPr algn="r"/>
            <a:r>
              <a:rPr lang="hr-HR" sz="2000" b="0" dirty="0" err="1" smtClean="0">
                <a:solidFill>
                  <a:srgbClr val="7030A0"/>
                </a:solidFill>
              </a:rPr>
              <a:t>Antea</a:t>
            </a:r>
            <a:endParaRPr lang="hr-HR" sz="2000" b="0" dirty="0" smtClean="0">
              <a:solidFill>
                <a:srgbClr val="7030A0"/>
              </a:solidFill>
            </a:endParaRPr>
          </a:p>
          <a:p>
            <a:pPr algn="ctr"/>
            <a:endParaRPr lang="hr-HR" sz="2000" b="0" dirty="0">
              <a:solidFill>
                <a:srgbClr val="7030A0"/>
              </a:solidFill>
            </a:endParaRPr>
          </a:p>
        </p:txBody>
      </p:sp>
      <p:sp>
        <p:nvSpPr>
          <p:cNvPr id="4" name="TextBox 3"/>
          <p:cNvSpPr txBox="1"/>
          <p:nvPr/>
        </p:nvSpPr>
        <p:spPr>
          <a:xfrm>
            <a:off x="4788024" y="548680"/>
            <a:ext cx="4139952" cy="3139321"/>
          </a:xfrm>
          <a:prstGeom prst="rect">
            <a:avLst/>
          </a:prstGeom>
          <a:noFill/>
        </p:spPr>
        <p:txBody>
          <a:bodyPr wrap="square" rtlCol="0">
            <a:spAutoFit/>
          </a:bodyPr>
          <a:lstStyle/>
          <a:p>
            <a:pPr algn="ctr"/>
            <a:r>
              <a:rPr lang="hr-HR" dirty="0" smtClean="0">
                <a:solidFill>
                  <a:srgbClr val="00B0F0"/>
                </a:solidFill>
              </a:rPr>
              <a:t>Vraćali smo se kući iz </a:t>
            </a:r>
            <a:r>
              <a:rPr lang="hr-HR" dirty="0" err="1" smtClean="0">
                <a:solidFill>
                  <a:srgbClr val="00B0F0"/>
                </a:solidFill>
              </a:rPr>
              <a:t>Fužina</a:t>
            </a:r>
            <a:r>
              <a:rPr lang="hr-HR" dirty="0" smtClean="0">
                <a:solidFill>
                  <a:srgbClr val="00B0F0"/>
                </a:solidFill>
              </a:rPr>
              <a:t>. Bio sam malo tužan i malo sretan. Niko i ja smo sjedili zajedno. Pokušao sam zaspati ali nisam mogao. Jako smo brzo došli u Rijeku. Sjetio sam se kad sam nosio torbu do autobusa. Bilo mi je jako teško pustiti je, zato nam je učiteljica svima olakšala i rekla da nam roditelji nose kofere. Jedva sam čekao vidjeti moju obitelj.</a:t>
            </a:r>
          </a:p>
          <a:p>
            <a:pPr algn="r"/>
            <a:r>
              <a:rPr lang="hr-HR" dirty="0" smtClean="0">
                <a:solidFill>
                  <a:srgbClr val="00B0F0"/>
                </a:solidFill>
              </a:rPr>
              <a:t>Petar Š.</a:t>
            </a:r>
            <a:endParaRPr lang="hr-HR" dirty="0">
              <a:solidFill>
                <a:srgbClr val="00B0F0"/>
              </a:solidFill>
            </a:endParaRPr>
          </a:p>
        </p:txBody>
      </p:sp>
      <p:pic>
        <p:nvPicPr>
          <p:cNvPr id="6147" name="Picture 3" descr="C:\Documents and Settings\VesnaB\Local Settings\Temporary Internet Files\Content.IE5\P3NS2VWF\a_Koffer_3[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4365104"/>
            <a:ext cx="2286000"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431205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3">
                                            <p:txEl>
                                              <p:pRg st="0" end="0"/>
                                            </p:txEl>
                                          </p:spTgt>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10" dur="2000" fill="hold"/>
                                        <p:tgtEl>
                                          <p:spTgt spid="3">
                                            <p:txEl>
                                              <p:pRg st="1" end="1"/>
                                            </p:txEl>
                                          </p:spTgt>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0 0 L 0 0.25 E" pathEditMode="relative" ptsTypes="">
                                      <p:cBhvr>
                                        <p:cTn id="14" dur="2000" fill="hold"/>
                                        <p:tgtEl>
                                          <p:spTgt spid="4"/>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1" presetClass="path" presetSubtype="0" accel="50000" decel="50000" fill="hold" nodeType="clickEffect">
                                  <p:stCondLst>
                                    <p:cond delay="0"/>
                                  </p:stCondLst>
                                  <p:childTnLst>
                                    <p:animMotion origin="layout" path="M 0 0 C 0.069 0 0.125 0.056 0.125 0.125 C 0.125 0.194 0.069 0.25 0 0.25 C -0.069 0.25 -0.125 0.194 -0.125 0.125 C -0.125 0.056 -0.069 0 0 0 Z" pathEditMode="relative" ptsTypes="">
                                      <p:cBhvr>
                                        <p:cTn id="18" dur="2000" fill="hold"/>
                                        <p:tgtEl>
                                          <p:spTgt spid="614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3316992" cy="4248472"/>
          </a:xfrm>
        </p:spPr>
        <p:txBody>
          <a:bodyPr>
            <a:normAutofit lnSpcReduction="10000"/>
          </a:bodyPr>
          <a:lstStyle/>
          <a:p>
            <a:pPr algn="ctr"/>
            <a:r>
              <a:rPr lang="hr-HR" sz="2000" b="0" dirty="0" smtClean="0">
                <a:solidFill>
                  <a:srgbClr val="7030A0"/>
                </a:solidFill>
              </a:rPr>
              <a:t>Izašla sam iz autobusa, dočekali su me baka i djed. U kući sve mi je bilo malo čudno, jer sam se privikla na raspored u </a:t>
            </a:r>
            <a:r>
              <a:rPr lang="hr-HR" sz="2000" b="0" dirty="0" err="1" smtClean="0">
                <a:solidFill>
                  <a:srgbClr val="7030A0"/>
                </a:solidFill>
              </a:rPr>
              <a:t>Fužinarskoj</a:t>
            </a:r>
            <a:r>
              <a:rPr lang="hr-HR" sz="2000" b="0" dirty="0" smtClean="0">
                <a:solidFill>
                  <a:srgbClr val="7030A0"/>
                </a:solidFill>
              </a:rPr>
              <a:t> kući. Pojela sam i na brzinu napisala ono malo zadaće. Do kraja dana sam se zabavljala, bila sam sretna, jer: </a:t>
            </a:r>
            <a:r>
              <a:rPr lang="hr-HR" sz="2000" b="0" i="1" dirty="0" smtClean="0">
                <a:solidFill>
                  <a:srgbClr val="7030A0"/>
                </a:solidFill>
              </a:rPr>
              <a:t>svugdje je lijepo, al’ kod kuće je najljepše</a:t>
            </a:r>
            <a:r>
              <a:rPr lang="hr-HR" sz="2000" b="0" dirty="0" smtClean="0">
                <a:solidFill>
                  <a:srgbClr val="7030A0"/>
                </a:solidFill>
              </a:rPr>
              <a:t>.</a:t>
            </a:r>
          </a:p>
          <a:p>
            <a:pPr algn="r"/>
            <a:r>
              <a:rPr lang="hr-HR" sz="2000" b="0" dirty="0" smtClean="0">
                <a:solidFill>
                  <a:srgbClr val="7030A0"/>
                </a:solidFill>
              </a:rPr>
              <a:t>Ema</a:t>
            </a:r>
            <a:endParaRPr lang="hr-HR" sz="2000" b="0" dirty="0">
              <a:solidFill>
                <a:srgbClr val="7030A0"/>
              </a:solidFill>
            </a:endParaRPr>
          </a:p>
        </p:txBody>
      </p:sp>
      <p:sp>
        <p:nvSpPr>
          <p:cNvPr id="4" name="TextBox 3"/>
          <p:cNvSpPr txBox="1"/>
          <p:nvPr/>
        </p:nvSpPr>
        <p:spPr>
          <a:xfrm>
            <a:off x="4427984" y="1628800"/>
            <a:ext cx="4104456" cy="2246769"/>
          </a:xfrm>
          <a:prstGeom prst="rect">
            <a:avLst/>
          </a:prstGeom>
          <a:noFill/>
        </p:spPr>
        <p:txBody>
          <a:bodyPr wrap="square" rtlCol="0">
            <a:spAutoFit/>
          </a:bodyPr>
          <a:lstStyle/>
          <a:p>
            <a:pPr algn="ctr"/>
            <a:r>
              <a:rPr lang="hr-HR" sz="2000" dirty="0" smtClean="0">
                <a:solidFill>
                  <a:srgbClr val="7030A0"/>
                </a:solidFill>
              </a:rPr>
              <a:t>Kada sam došla pred školu vidjela sam tatu i čvrsto sam ga zagrlila. Bila sam toliko sretna što će moja obitelj opet biti na okupu. </a:t>
            </a:r>
            <a:r>
              <a:rPr lang="hr-HR" sz="2000" dirty="0" err="1" smtClean="0">
                <a:solidFill>
                  <a:srgbClr val="7030A0"/>
                </a:solidFill>
              </a:rPr>
              <a:t>Fužine</a:t>
            </a:r>
            <a:r>
              <a:rPr lang="hr-HR" sz="2000" dirty="0" smtClean="0">
                <a:solidFill>
                  <a:srgbClr val="7030A0"/>
                </a:solidFill>
              </a:rPr>
              <a:t> će mi jako nedostajati, ali u srcu ću znati kako mi je bilo lijepo!</a:t>
            </a:r>
          </a:p>
          <a:p>
            <a:pPr algn="r"/>
            <a:r>
              <a:rPr lang="hr-HR" sz="2000" dirty="0" smtClean="0">
                <a:solidFill>
                  <a:srgbClr val="7030A0"/>
                </a:solidFill>
              </a:rPr>
              <a:t>Lena</a:t>
            </a:r>
            <a:endParaRPr lang="hr-HR" sz="2000" dirty="0">
              <a:solidFill>
                <a:srgbClr val="7030A0"/>
              </a:solidFill>
            </a:endParaRPr>
          </a:p>
        </p:txBody>
      </p:sp>
      <p:pic>
        <p:nvPicPr>
          <p:cNvPr id="7171" name="Picture 3" descr="C:\Documents and Settings\VesnaB\Local Settings\Temporary Internet Files\Content.IE5\AYKR0QLT\Copy_of_home_sweet_home.2451702[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4149080"/>
            <a:ext cx="2286000" cy="2154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370634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4">
                                            <p:txEl>
                                              <p:pRg st="0" end="0"/>
                                            </p:txEl>
                                          </p:spTgt>
                                        </p:tgtEl>
                                        <p:attrNameLst>
                                          <p:attrName>style.visibility</p:attrName>
                                        </p:attrNameLst>
                                      </p:cBhvr>
                                      <p:to>
                                        <p:strVal val="visible"/>
                                      </p:to>
                                    </p:set>
                                    <p:animEffect transition="in" filter="wipe(down)">
                                      <p:cBhvr>
                                        <p:cTn id="41" dur="580">
                                          <p:stCondLst>
                                            <p:cond delay="0"/>
                                          </p:stCondLst>
                                        </p:cTn>
                                        <p:tgtEl>
                                          <p:spTgt spid="4">
                                            <p:txEl>
                                              <p:pRg st="0" end="0"/>
                                            </p:txEl>
                                          </p:spTgt>
                                        </p:tgtEl>
                                      </p:cBhvr>
                                    </p:animEffect>
                                    <p:anim calcmode="lin" valueType="num">
                                      <p:cBhvr>
                                        <p:cTn id="42"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4">
                                            <p:txEl>
                                              <p:pRg st="0" end="0"/>
                                            </p:txEl>
                                          </p:spTgt>
                                        </p:tgtEl>
                                      </p:cBhvr>
                                      <p:to x="100000" y="60000"/>
                                    </p:animScale>
                                    <p:animScale>
                                      <p:cBhvr>
                                        <p:cTn id="48" dur="166" decel="50000">
                                          <p:stCondLst>
                                            <p:cond delay="676"/>
                                          </p:stCondLst>
                                        </p:cTn>
                                        <p:tgtEl>
                                          <p:spTgt spid="4">
                                            <p:txEl>
                                              <p:pRg st="0" end="0"/>
                                            </p:txEl>
                                          </p:spTgt>
                                        </p:tgtEl>
                                      </p:cBhvr>
                                      <p:to x="100000" y="100000"/>
                                    </p:animScale>
                                    <p:animScale>
                                      <p:cBhvr>
                                        <p:cTn id="49" dur="26">
                                          <p:stCondLst>
                                            <p:cond delay="1312"/>
                                          </p:stCondLst>
                                        </p:cTn>
                                        <p:tgtEl>
                                          <p:spTgt spid="4">
                                            <p:txEl>
                                              <p:pRg st="0" end="0"/>
                                            </p:txEl>
                                          </p:spTgt>
                                        </p:tgtEl>
                                      </p:cBhvr>
                                      <p:to x="100000" y="80000"/>
                                    </p:animScale>
                                    <p:animScale>
                                      <p:cBhvr>
                                        <p:cTn id="50" dur="166" decel="50000">
                                          <p:stCondLst>
                                            <p:cond delay="1338"/>
                                          </p:stCondLst>
                                        </p:cTn>
                                        <p:tgtEl>
                                          <p:spTgt spid="4">
                                            <p:txEl>
                                              <p:pRg st="0" end="0"/>
                                            </p:txEl>
                                          </p:spTgt>
                                        </p:tgtEl>
                                      </p:cBhvr>
                                      <p:to x="100000" y="100000"/>
                                    </p:animScale>
                                    <p:animScale>
                                      <p:cBhvr>
                                        <p:cTn id="51" dur="26">
                                          <p:stCondLst>
                                            <p:cond delay="1642"/>
                                          </p:stCondLst>
                                        </p:cTn>
                                        <p:tgtEl>
                                          <p:spTgt spid="4">
                                            <p:txEl>
                                              <p:pRg st="0" end="0"/>
                                            </p:txEl>
                                          </p:spTgt>
                                        </p:tgtEl>
                                      </p:cBhvr>
                                      <p:to x="100000" y="90000"/>
                                    </p:animScale>
                                    <p:animScale>
                                      <p:cBhvr>
                                        <p:cTn id="52" dur="166" decel="50000">
                                          <p:stCondLst>
                                            <p:cond delay="1668"/>
                                          </p:stCondLst>
                                        </p:cTn>
                                        <p:tgtEl>
                                          <p:spTgt spid="4">
                                            <p:txEl>
                                              <p:pRg st="0" end="0"/>
                                            </p:txEl>
                                          </p:spTgt>
                                        </p:tgtEl>
                                      </p:cBhvr>
                                      <p:to x="100000" y="100000"/>
                                    </p:animScale>
                                    <p:animScale>
                                      <p:cBhvr>
                                        <p:cTn id="53" dur="26">
                                          <p:stCondLst>
                                            <p:cond delay="1808"/>
                                          </p:stCondLst>
                                        </p:cTn>
                                        <p:tgtEl>
                                          <p:spTgt spid="4">
                                            <p:txEl>
                                              <p:pRg st="0" end="0"/>
                                            </p:txEl>
                                          </p:spTgt>
                                        </p:tgtEl>
                                      </p:cBhvr>
                                      <p:to x="100000" y="95000"/>
                                    </p:animScale>
                                    <p:animScale>
                                      <p:cBhvr>
                                        <p:cTn id="54" dur="166" decel="50000">
                                          <p:stCondLst>
                                            <p:cond delay="1834"/>
                                          </p:stCondLst>
                                        </p:cTn>
                                        <p:tgtEl>
                                          <p:spTgt spid="4">
                                            <p:txEl>
                                              <p:pRg st="0" end="0"/>
                                            </p:txEl>
                                          </p:spTgt>
                                        </p:tgtEl>
                                      </p:cBhvr>
                                      <p:to x="100000" y="100000"/>
                                    </p:animScale>
                                  </p:childTnLst>
                                </p:cTn>
                              </p:par>
                              <p:par>
                                <p:cTn id="55" presetID="26" presetClass="entr" presetSubtype="0" fill="hold" nodeType="withEffect">
                                  <p:stCondLst>
                                    <p:cond delay="0"/>
                                  </p:stCondLst>
                                  <p:childTnLst>
                                    <p:set>
                                      <p:cBhvr>
                                        <p:cTn id="56" dur="1" fill="hold">
                                          <p:stCondLst>
                                            <p:cond delay="0"/>
                                          </p:stCondLst>
                                        </p:cTn>
                                        <p:tgtEl>
                                          <p:spTgt spid="4">
                                            <p:txEl>
                                              <p:pRg st="1" end="1"/>
                                            </p:txEl>
                                          </p:spTgt>
                                        </p:tgtEl>
                                        <p:attrNameLst>
                                          <p:attrName>style.visibility</p:attrName>
                                        </p:attrNameLst>
                                      </p:cBhvr>
                                      <p:to>
                                        <p:strVal val="visible"/>
                                      </p:to>
                                    </p:set>
                                    <p:animEffect transition="in" filter="wipe(down)">
                                      <p:cBhvr>
                                        <p:cTn id="57" dur="580">
                                          <p:stCondLst>
                                            <p:cond delay="0"/>
                                          </p:stCondLst>
                                        </p:cTn>
                                        <p:tgtEl>
                                          <p:spTgt spid="4">
                                            <p:txEl>
                                              <p:pRg st="1" end="1"/>
                                            </p:txEl>
                                          </p:spTgt>
                                        </p:tgtEl>
                                      </p:cBhvr>
                                    </p:animEffect>
                                    <p:anim calcmode="lin" valueType="num">
                                      <p:cBhvr>
                                        <p:cTn id="58"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4">
                                            <p:txEl>
                                              <p:pRg st="1" end="1"/>
                                            </p:txEl>
                                          </p:spTgt>
                                        </p:tgtEl>
                                      </p:cBhvr>
                                      <p:to x="100000" y="60000"/>
                                    </p:animScale>
                                    <p:animScale>
                                      <p:cBhvr>
                                        <p:cTn id="64" dur="166" decel="50000">
                                          <p:stCondLst>
                                            <p:cond delay="676"/>
                                          </p:stCondLst>
                                        </p:cTn>
                                        <p:tgtEl>
                                          <p:spTgt spid="4">
                                            <p:txEl>
                                              <p:pRg st="1" end="1"/>
                                            </p:txEl>
                                          </p:spTgt>
                                        </p:tgtEl>
                                      </p:cBhvr>
                                      <p:to x="100000" y="100000"/>
                                    </p:animScale>
                                    <p:animScale>
                                      <p:cBhvr>
                                        <p:cTn id="65" dur="26">
                                          <p:stCondLst>
                                            <p:cond delay="1312"/>
                                          </p:stCondLst>
                                        </p:cTn>
                                        <p:tgtEl>
                                          <p:spTgt spid="4">
                                            <p:txEl>
                                              <p:pRg st="1" end="1"/>
                                            </p:txEl>
                                          </p:spTgt>
                                        </p:tgtEl>
                                      </p:cBhvr>
                                      <p:to x="100000" y="80000"/>
                                    </p:animScale>
                                    <p:animScale>
                                      <p:cBhvr>
                                        <p:cTn id="66" dur="166" decel="50000">
                                          <p:stCondLst>
                                            <p:cond delay="1338"/>
                                          </p:stCondLst>
                                        </p:cTn>
                                        <p:tgtEl>
                                          <p:spTgt spid="4">
                                            <p:txEl>
                                              <p:pRg st="1" end="1"/>
                                            </p:txEl>
                                          </p:spTgt>
                                        </p:tgtEl>
                                      </p:cBhvr>
                                      <p:to x="100000" y="100000"/>
                                    </p:animScale>
                                    <p:animScale>
                                      <p:cBhvr>
                                        <p:cTn id="67" dur="26">
                                          <p:stCondLst>
                                            <p:cond delay="1642"/>
                                          </p:stCondLst>
                                        </p:cTn>
                                        <p:tgtEl>
                                          <p:spTgt spid="4">
                                            <p:txEl>
                                              <p:pRg st="1" end="1"/>
                                            </p:txEl>
                                          </p:spTgt>
                                        </p:tgtEl>
                                      </p:cBhvr>
                                      <p:to x="100000" y="90000"/>
                                    </p:animScale>
                                    <p:animScale>
                                      <p:cBhvr>
                                        <p:cTn id="68" dur="166" decel="50000">
                                          <p:stCondLst>
                                            <p:cond delay="1668"/>
                                          </p:stCondLst>
                                        </p:cTn>
                                        <p:tgtEl>
                                          <p:spTgt spid="4">
                                            <p:txEl>
                                              <p:pRg st="1" end="1"/>
                                            </p:txEl>
                                          </p:spTgt>
                                        </p:tgtEl>
                                      </p:cBhvr>
                                      <p:to x="100000" y="100000"/>
                                    </p:animScale>
                                    <p:animScale>
                                      <p:cBhvr>
                                        <p:cTn id="69" dur="26">
                                          <p:stCondLst>
                                            <p:cond delay="1808"/>
                                          </p:stCondLst>
                                        </p:cTn>
                                        <p:tgtEl>
                                          <p:spTgt spid="4">
                                            <p:txEl>
                                              <p:pRg st="1" end="1"/>
                                            </p:txEl>
                                          </p:spTgt>
                                        </p:tgtEl>
                                      </p:cBhvr>
                                      <p:to x="100000" y="95000"/>
                                    </p:animScale>
                                    <p:animScale>
                                      <p:cBhvr>
                                        <p:cTn id="70" dur="166" decel="50000">
                                          <p:stCondLst>
                                            <p:cond delay="1834"/>
                                          </p:stCondLst>
                                        </p:cTn>
                                        <p:tgtEl>
                                          <p:spTgt spid="4">
                                            <p:txEl>
                                              <p:pRg st="1" end="1"/>
                                            </p:txEl>
                                          </p:spTgt>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nodeType="clickEffect">
                                  <p:stCondLst>
                                    <p:cond delay="0"/>
                                  </p:stCondLst>
                                  <p:childTnLst>
                                    <p:set>
                                      <p:cBhvr>
                                        <p:cTn id="74" dur="1" fill="hold">
                                          <p:stCondLst>
                                            <p:cond delay="0"/>
                                          </p:stCondLst>
                                        </p:cTn>
                                        <p:tgtEl>
                                          <p:spTgt spid="7171"/>
                                        </p:tgtEl>
                                        <p:attrNameLst>
                                          <p:attrName>style.visibility</p:attrName>
                                        </p:attrNameLst>
                                      </p:cBhvr>
                                      <p:to>
                                        <p:strVal val="visible"/>
                                      </p:to>
                                    </p:set>
                                    <p:anim calcmode="lin" valueType="num">
                                      <p:cBhvr>
                                        <p:cTn id="75" dur="500" fill="hold"/>
                                        <p:tgtEl>
                                          <p:spTgt spid="7171"/>
                                        </p:tgtEl>
                                        <p:attrNameLst>
                                          <p:attrName>ppt_w</p:attrName>
                                        </p:attrNameLst>
                                      </p:cBhvr>
                                      <p:tavLst>
                                        <p:tav tm="0">
                                          <p:val>
                                            <p:fltVal val="0"/>
                                          </p:val>
                                        </p:tav>
                                        <p:tav tm="100000">
                                          <p:val>
                                            <p:strVal val="#ppt_w"/>
                                          </p:val>
                                        </p:tav>
                                      </p:tavLst>
                                    </p:anim>
                                    <p:anim calcmode="lin" valueType="num">
                                      <p:cBhvr>
                                        <p:cTn id="76" dur="500" fill="hold"/>
                                        <p:tgtEl>
                                          <p:spTgt spid="7171"/>
                                        </p:tgtEl>
                                        <p:attrNameLst>
                                          <p:attrName>ppt_h</p:attrName>
                                        </p:attrNameLst>
                                      </p:cBhvr>
                                      <p:tavLst>
                                        <p:tav tm="0">
                                          <p:val>
                                            <p:fltVal val="0"/>
                                          </p:val>
                                        </p:tav>
                                        <p:tav tm="100000">
                                          <p:val>
                                            <p:strVal val="#ppt_h"/>
                                          </p:val>
                                        </p:tav>
                                      </p:tavLst>
                                    </p:anim>
                                    <p:animEffect transition="in" filter="fade">
                                      <p:cBhvr>
                                        <p:cTn id="77"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9872" y="4077072"/>
            <a:ext cx="5477232" cy="1008112"/>
          </a:xfrm>
        </p:spPr>
        <p:txBody>
          <a:bodyPr>
            <a:normAutofit fontScale="92500" lnSpcReduction="20000"/>
          </a:bodyPr>
          <a:lstStyle/>
          <a:p>
            <a:r>
              <a:rPr lang="hr-HR" sz="3200" dirty="0" smtClean="0">
                <a:solidFill>
                  <a:srgbClr val="0000CC"/>
                </a:solidFill>
              </a:rPr>
              <a:t>Pripremile: Klara, Ema i Lena</a:t>
            </a:r>
          </a:p>
          <a:p>
            <a:r>
              <a:rPr lang="hr-HR" sz="3200" dirty="0" smtClean="0">
                <a:solidFill>
                  <a:srgbClr val="0000CC"/>
                </a:solidFill>
              </a:rPr>
              <a:t>Ožujak 2016.</a:t>
            </a:r>
            <a:endParaRPr lang="hr-HR" sz="3200" dirty="0">
              <a:solidFill>
                <a:srgbClr val="0000CC"/>
              </a:solidFill>
            </a:endParaRPr>
          </a:p>
        </p:txBody>
      </p:sp>
      <p:pic>
        <p:nvPicPr>
          <p:cNvPr id="8194" name="Picture 2" descr="C:\Documents and Settings\VesnaB\Local Settings\Temporary Internet Files\Content.IE5\0NNVG2PK\smesko-i-srce[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268760"/>
            <a:ext cx="3558312" cy="2397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1929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476672"/>
            <a:ext cx="3749040" cy="4608512"/>
          </a:xfrm>
        </p:spPr>
        <p:txBody>
          <a:bodyPr>
            <a:normAutofit/>
          </a:bodyPr>
          <a:lstStyle/>
          <a:p>
            <a:r>
              <a:rPr lang="hr-HR" sz="2000" b="0" dirty="0" smtClean="0">
                <a:solidFill>
                  <a:srgbClr val="7030A0"/>
                </a:solidFill>
              </a:rPr>
              <a:t>Kofer je bio težak. Čekala sam da moja mama dođe. Kada sam je ugledala bila sam jako sretna. Izvana se to nije vidjelo, ali iznutra sam skakala od sreće. Kada sam napokon otvorila vrata stana u kojem živim, prvo što sam primijetila je kauč na razvlačenje. Jako širok. Bacila sam se na njega i počela razmišljati o svemu što sam proživjela u zadnjih pet dana.</a:t>
            </a:r>
          </a:p>
          <a:p>
            <a:pPr algn="r"/>
            <a:r>
              <a:rPr lang="hr-HR" sz="2000" b="0" dirty="0" smtClean="0">
                <a:solidFill>
                  <a:srgbClr val="7030A0"/>
                </a:solidFill>
              </a:rPr>
              <a:t>Klara</a:t>
            </a:r>
            <a:endParaRPr lang="hr-HR" sz="2000" b="0" dirty="0">
              <a:solidFill>
                <a:srgbClr val="7030A0"/>
              </a:solidFill>
            </a:endParaRPr>
          </a:p>
        </p:txBody>
      </p:sp>
      <p:sp>
        <p:nvSpPr>
          <p:cNvPr id="4" name="TextBox 3"/>
          <p:cNvSpPr txBox="1"/>
          <p:nvPr/>
        </p:nvSpPr>
        <p:spPr>
          <a:xfrm>
            <a:off x="4788024" y="577938"/>
            <a:ext cx="3528392" cy="2862322"/>
          </a:xfrm>
          <a:prstGeom prst="rect">
            <a:avLst/>
          </a:prstGeom>
          <a:noFill/>
        </p:spPr>
        <p:txBody>
          <a:bodyPr wrap="square" rtlCol="0">
            <a:spAutoFit/>
          </a:bodyPr>
          <a:lstStyle/>
          <a:p>
            <a:pPr algn="ctr"/>
            <a:r>
              <a:rPr lang="hr-HR" dirty="0" smtClean="0">
                <a:solidFill>
                  <a:srgbClr val="7030A0"/>
                </a:solidFill>
              </a:rPr>
              <a:t>Kada sam došla doma bila sam smirena. Znala sam da će mi nedostajati zabava iz </a:t>
            </a:r>
            <a:r>
              <a:rPr lang="hr-HR" dirty="0" err="1" smtClean="0">
                <a:solidFill>
                  <a:srgbClr val="7030A0"/>
                </a:solidFill>
              </a:rPr>
              <a:t>Fužinarske</a:t>
            </a:r>
            <a:r>
              <a:rPr lang="hr-HR" dirty="0" smtClean="0">
                <a:solidFill>
                  <a:srgbClr val="7030A0"/>
                </a:solidFill>
              </a:rPr>
              <a:t> kuće, ali sad imam svoj mir u sobi. Kad sam ušla u sobu bila je uredna i pospremljena. U sobi je stajala velika Dorina čokolada, za dobrodošlicu. Bila sam jako sretna.</a:t>
            </a:r>
          </a:p>
          <a:p>
            <a:pPr algn="r"/>
            <a:r>
              <a:rPr lang="hr-HR" dirty="0" smtClean="0">
                <a:solidFill>
                  <a:srgbClr val="7030A0"/>
                </a:solidFill>
              </a:rPr>
              <a:t>Ana</a:t>
            </a:r>
            <a:endParaRPr lang="hr-HR" dirty="0">
              <a:solidFill>
                <a:srgbClr val="7030A0"/>
              </a:solidFill>
            </a:endParaRPr>
          </a:p>
        </p:txBody>
      </p:sp>
      <p:pic>
        <p:nvPicPr>
          <p:cNvPr id="1026" name="Picture 2" descr="C:\Documents and Settings\VesnaB\Local Settings\Temporary Internet Files\Content.IE5\6ZH8FLIN\chocolate-keyboard[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28606">
            <a:off x="5470785" y="2836358"/>
            <a:ext cx="2674677" cy="1983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80267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txEl>
                                              <p:pRg st="1" end="1"/>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0 0 L 0 0.25 E" pathEditMode="relative" ptsTypes="">
                                      <p:cBhvr>
                                        <p:cTn id="14" dur="2000" fill="hold"/>
                                        <p:tgtEl>
                                          <p:spTgt spid="4"/>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nodeType="clickEffect">
                                  <p:stCondLst>
                                    <p:cond delay="0"/>
                                  </p:stCondLst>
                                  <p:childTnLst>
                                    <p:animMotion origin="layout" path="M 0 0 L 0 0.25 E" pathEditMode="relative" ptsTypes="">
                                      <p:cBhvr>
                                        <p:cTn id="18" dur="2000" fill="hold"/>
                                        <p:tgtEl>
                                          <p:spTgt spid="102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520" y="375039"/>
            <a:ext cx="4901168" cy="4536504"/>
          </a:xfrm>
        </p:spPr>
        <p:txBody>
          <a:bodyPr>
            <a:normAutofit/>
          </a:bodyPr>
          <a:lstStyle/>
          <a:p>
            <a:pPr algn="ctr"/>
            <a:r>
              <a:rPr lang="hr-HR" sz="2000" b="0" dirty="0" smtClean="0">
                <a:solidFill>
                  <a:schemeClr val="accent2">
                    <a:lumMod val="60000"/>
                    <a:lumOff val="40000"/>
                  </a:schemeClr>
                </a:solidFill>
              </a:rPr>
              <a:t>Bilo je vrijeme za polazak. Krenuli smo u 10h. Put je počeo. Sjedio sam sa Sarom, igrali smo igrice na mobitelu, pričali o zanimljivim stvarima. Kad sam dignuo pogled s mobitela, vidio sam grad Rijeku i jedva sam čekao doći. Bio sam toliko sretan jer ću ponovno vidjeti mamu i tatu, te mnoge druge. Došli smo pred školu gdje je bilo </a:t>
            </a:r>
            <a:r>
              <a:rPr lang="hr-HR" sz="2000" b="0" dirty="0">
                <a:solidFill>
                  <a:schemeClr val="accent2">
                    <a:lumMod val="60000"/>
                    <a:lumOff val="40000"/>
                  </a:schemeClr>
                </a:solidFill>
              </a:rPr>
              <a:t>p</a:t>
            </a:r>
            <a:r>
              <a:rPr lang="hr-HR" sz="2000" b="0" dirty="0" smtClean="0">
                <a:solidFill>
                  <a:schemeClr val="accent2">
                    <a:lumMod val="60000"/>
                    <a:lumOff val="40000"/>
                  </a:schemeClr>
                </a:solidFill>
              </a:rPr>
              <a:t>uno roditelja. Čim sam izašao iz autobusa, zagrlio sam je i izljubio. Prvi su me dočekali. Pričao sam im što smo sve radili. </a:t>
            </a:r>
            <a:r>
              <a:rPr lang="hr-HR" sz="2000" b="0" dirty="0" smtClean="0">
                <a:solidFill>
                  <a:schemeClr val="accent2">
                    <a:lumMod val="60000"/>
                    <a:lumOff val="40000"/>
                  </a:schemeClr>
                </a:solidFill>
              </a:rPr>
              <a:t>Najljepše </a:t>
            </a:r>
            <a:r>
              <a:rPr lang="hr-HR" sz="2000" b="0" dirty="0" smtClean="0">
                <a:solidFill>
                  <a:schemeClr val="accent2">
                    <a:lumMod val="60000"/>
                    <a:lumOff val="40000"/>
                  </a:schemeClr>
                </a:solidFill>
              </a:rPr>
              <a:t>je kod kuće.</a:t>
            </a:r>
          </a:p>
          <a:p>
            <a:pPr algn="r"/>
            <a:r>
              <a:rPr lang="hr-HR" sz="2000" b="0" dirty="0" smtClean="0">
                <a:solidFill>
                  <a:schemeClr val="accent2">
                    <a:lumMod val="60000"/>
                    <a:lumOff val="40000"/>
                  </a:schemeClr>
                </a:solidFill>
              </a:rPr>
              <a:t>Petar K.</a:t>
            </a:r>
          </a:p>
          <a:p>
            <a:pPr algn="ctr"/>
            <a:endParaRPr lang="hr-HR" sz="2000" b="0" dirty="0">
              <a:solidFill>
                <a:schemeClr val="accent2">
                  <a:lumMod val="60000"/>
                  <a:lumOff val="40000"/>
                </a:schemeClr>
              </a:solidFill>
            </a:endParaRPr>
          </a:p>
        </p:txBody>
      </p:sp>
      <p:sp>
        <p:nvSpPr>
          <p:cNvPr id="4" name="TextBox 3"/>
          <p:cNvSpPr txBox="1"/>
          <p:nvPr/>
        </p:nvSpPr>
        <p:spPr>
          <a:xfrm>
            <a:off x="6300192" y="332656"/>
            <a:ext cx="2592288" cy="4708981"/>
          </a:xfrm>
          <a:prstGeom prst="rect">
            <a:avLst/>
          </a:prstGeom>
          <a:noFill/>
        </p:spPr>
        <p:txBody>
          <a:bodyPr wrap="square" rtlCol="0">
            <a:spAutoFit/>
          </a:bodyPr>
          <a:lstStyle/>
          <a:p>
            <a:pPr algn="ctr"/>
            <a:r>
              <a:rPr lang="hr-HR" sz="2000" dirty="0" smtClean="0">
                <a:solidFill>
                  <a:schemeClr val="accent2">
                    <a:lumMod val="60000"/>
                    <a:lumOff val="40000"/>
                  </a:schemeClr>
                </a:solidFill>
              </a:rPr>
              <a:t>Evo je, moje carstvo, moje sve, moja kuća. Bio sam </a:t>
            </a:r>
            <a:r>
              <a:rPr lang="hr-HR" sz="2000" dirty="0" smtClean="0">
                <a:solidFill>
                  <a:schemeClr val="accent2">
                    <a:lumMod val="60000"/>
                    <a:lumOff val="40000"/>
                  </a:schemeClr>
                </a:solidFill>
              </a:rPr>
              <a:t>zabezeknut</a:t>
            </a:r>
            <a:r>
              <a:rPr lang="hr-HR" sz="2000" dirty="0" smtClean="0">
                <a:solidFill>
                  <a:schemeClr val="accent2">
                    <a:lumMod val="60000"/>
                    <a:lumOff val="40000"/>
                  </a:schemeClr>
                </a:solidFill>
              </a:rPr>
              <a:t>, širom sam otvorio usta od uzbuđenja, to nije bila </a:t>
            </a:r>
            <a:r>
              <a:rPr lang="hr-HR" sz="2000" dirty="0" err="1" smtClean="0">
                <a:solidFill>
                  <a:schemeClr val="accent2">
                    <a:lumMod val="60000"/>
                    <a:lumOff val="40000"/>
                  </a:schemeClr>
                </a:solidFill>
              </a:rPr>
              <a:t>Fužinarska</a:t>
            </a:r>
            <a:r>
              <a:rPr lang="hr-HR" sz="2000" dirty="0" smtClean="0">
                <a:solidFill>
                  <a:schemeClr val="accent2">
                    <a:lumMod val="60000"/>
                    <a:lumOff val="40000"/>
                  </a:schemeClr>
                </a:solidFill>
              </a:rPr>
              <a:t> kuća, to je bila moja kuća, trube su mi svirale u ušima, leptirići su plesali. Ušao sam kroz vrata mog stana i vidio cijelu moju obitelj. Bio sam jako sretan.</a:t>
            </a:r>
          </a:p>
          <a:p>
            <a:pPr algn="r"/>
            <a:r>
              <a:rPr lang="hr-HR" sz="2000" dirty="0" smtClean="0">
                <a:solidFill>
                  <a:schemeClr val="accent2">
                    <a:lumMod val="60000"/>
                    <a:lumOff val="40000"/>
                  </a:schemeClr>
                </a:solidFill>
              </a:rPr>
              <a:t>David</a:t>
            </a:r>
            <a:endParaRPr lang="hr-HR" sz="2000" dirty="0">
              <a:solidFill>
                <a:schemeClr val="accent2">
                  <a:lumMod val="60000"/>
                  <a:lumOff val="40000"/>
                </a:schemeClr>
              </a:solidFill>
            </a:endParaRPr>
          </a:p>
        </p:txBody>
      </p:sp>
      <p:pic>
        <p:nvPicPr>
          <p:cNvPr id="2050" name="Picture 2" descr="C:\Documents and Settings\VesnaB\Local Settings\Temporary Internet Files\Content.IE5\6ZH8FLIN\Flintstone-Rubble-familia-70824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7481" y="4653136"/>
            <a:ext cx="2808312" cy="2106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9697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80">
                                          <p:stCondLst>
                                            <p:cond delay="0"/>
                                          </p:stCondLst>
                                        </p:cTn>
                                        <p:tgtEl>
                                          <p:spTgt spid="4"/>
                                        </p:tgtEl>
                                      </p:cBhvr>
                                    </p:animEffect>
                                    <p:anim calcmode="lin" valueType="num">
                                      <p:cBhvr>
                                        <p:cTn id="2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gtEl>
                                      </p:cBhvr>
                                      <p:to x="100000" y="60000"/>
                                    </p:animScale>
                                    <p:animScale>
                                      <p:cBhvr>
                                        <p:cTn id="30" dur="166" decel="50000">
                                          <p:stCondLst>
                                            <p:cond delay="676"/>
                                          </p:stCondLst>
                                        </p:cTn>
                                        <p:tgtEl>
                                          <p:spTgt spid="4"/>
                                        </p:tgtEl>
                                      </p:cBhvr>
                                      <p:to x="100000" y="100000"/>
                                    </p:animScale>
                                    <p:animScale>
                                      <p:cBhvr>
                                        <p:cTn id="31" dur="26">
                                          <p:stCondLst>
                                            <p:cond delay="1312"/>
                                          </p:stCondLst>
                                        </p:cTn>
                                        <p:tgtEl>
                                          <p:spTgt spid="4"/>
                                        </p:tgtEl>
                                      </p:cBhvr>
                                      <p:to x="100000" y="80000"/>
                                    </p:animScale>
                                    <p:animScale>
                                      <p:cBhvr>
                                        <p:cTn id="32" dur="166" decel="50000">
                                          <p:stCondLst>
                                            <p:cond delay="1338"/>
                                          </p:stCondLst>
                                        </p:cTn>
                                        <p:tgtEl>
                                          <p:spTgt spid="4"/>
                                        </p:tgtEl>
                                      </p:cBhvr>
                                      <p:to x="100000" y="100000"/>
                                    </p:animScale>
                                    <p:animScale>
                                      <p:cBhvr>
                                        <p:cTn id="33" dur="26">
                                          <p:stCondLst>
                                            <p:cond delay="1642"/>
                                          </p:stCondLst>
                                        </p:cTn>
                                        <p:tgtEl>
                                          <p:spTgt spid="4"/>
                                        </p:tgtEl>
                                      </p:cBhvr>
                                      <p:to x="100000" y="90000"/>
                                    </p:animScale>
                                    <p:animScale>
                                      <p:cBhvr>
                                        <p:cTn id="34" dur="166" decel="50000">
                                          <p:stCondLst>
                                            <p:cond delay="1668"/>
                                          </p:stCondLst>
                                        </p:cTn>
                                        <p:tgtEl>
                                          <p:spTgt spid="4"/>
                                        </p:tgtEl>
                                      </p:cBhvr>
                                      <p:to x="100000" y="100000"/>
                                    </p:animScale>
                                    <p:animScale>
                                      <p:cBhvr>
                                        <p:cTn id="35" dur="26">
                                          <p:stCondLst>
                                            <p:cond delay="1808"/>
                                          </p:stCondLst>
                                        </p:cTn>
                                        <p:tgtEl>
                                          <p:spTgt spid="4"/>
                                        </p:tgtEl>
                                      </p:cBhvr>
                                      <p:to x="100000" y="95000"/>
                                    </p:animScale>
                                    <p:animScale>
                                      <p:cBhvr>
                                        <p:cTn id="36" dur="166" decel="50000">
                                          <p:stCondLst>
                                            <p:cond delay="1834"/>
                                          </p:stCondLst>
                                        </p:cTn>
                                        <p:tgtEl>
                                          <p:spTgt spid="4"/>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2050"/>
                                        </p:tgtEl>
                                        <p:attrNameLst>
                                          <p:attrName>style.visibility</p:attrName>
                                        </p:attrNameLst>
                                      </p:cBhvr>
                                      <p:to>
                                        <p:strVal val="visible"/>
                                      </p:to>
                                    </p:set>
                                    <p:animEffect transition="in" filter="wipe(down)">
                                      <p:cBhvr>
                                        <p:cTn id="41" dur="580">
                                          <p:stCondLst>
                                            <p:cond delay="0"/>
                                          </p:stCondLst>
                                        </p:cTn>
                                        <p:tgtEl>
                                          <p:spTgt spid="2050"/>
                                        </p:tgtEl>
                                      </p:cBhvr>
                                    </p:animEffect>
                                    <p:anim calcmode="lin" valueType="num">
                                      <p:cBhvr>
                                        <p:cTn id="42" dur="1822" tmFilter="0,0; 0.14,0.36; 0.43,0.73; 0.71,0.91; 1.0,1.0">
                                          <p:stCondLst>
                                            <p:cond delay="0"/>
                                          </p:stCondLst>
                                        </p:cTn>
                                        <p:tgtEl>
                                          <p:spTgt spid="2050"/>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050"/>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050"/>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050"/>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050"/>
                                        </p:tgtEl>
                                        <p:attrNameLst>
                                          <p:attrName>ppt_y</p:attrName>
                                        </p:attrNameLst>
                                      </p:cBhvr>
                                      <p:tavLst>
                                        <p:tav tm="0" fmla="#ppt_y-sin(pi*$)/81">
                                          <p:val>
                                            <p:fltVal val="0"/>
                                          </p:val>
                                        </p:tav>
                                        <p:tav tm="100000">
                                          <p:val>
                                            <p:fltVal val="1"/>
                                          </p:val>
                                        </p:tav>
                                      </p:tavLst>
                                    </p:anim>
                                    <p:animScale>
                                      <p:cBhvr>
                                        <p:cTn id="47" dur="26">
                                          <p:stCondLst>
                                            <p:cond delay="650"/>
                                          </p:stCondLst>
                                        </p:cTn>
                                        <p:tgtEl>
                                          <p:spTgt spid="2050"/>
                                        </p:tgtEl>
                                      </p:cBhvr>
                                      <p:to x="100000" y="60000"/>
                                    </p:animScale>
                                    <p:animScale>
                                      <p:cBhvr>
                                        <p:cTn id="48" dur="166" decel="50000">
                                          <p:stCondLst>
                                            <p:cond delay="676"/>
                                          </p:stCondLst>
                                        </p:cTn>
                                        <p:tgtEl>
                                          <p:spTgt spid="2050"/>
                                        </p:tgtEl>
                                      </p:cBhvr>
                                      <p:to x="100000" y="100000"/>
                                    </p:animScale>
                                    <p:animScale>
                                      <p:cBhvr>
                                        <p:cTn id="49" dur="26">
                                          <p:stCondLst>
                                            <p:cond delay="1312"/>
                                          </p:stCondLst>
                                        </p:cTn>
                                        <p:tgtEl>
                                          <p:spTgt spid="2050"/>
                                        </p:tgtEl>
                                      </p:cBhvr>
                                      <p:to x="100000" y="80000"/>
                                    </p:animScale>
                                    <p:animScale>
                                      <p:cBhvr>
                                        <p:cTn id="50" dur="166" decel="50000">
                                          <p:stCondLst>
                                            <p:cond delay="1338"/>
                                          </p:stCondLst>
                                        </p:cTn>
                                        <p:tgtEl>
                                          <p:spTgt spid="2050"/>
                                        </p:tgtEl>
                                      </p:cBhvr>
                                      <p:to x="100000" y="100000"/>
                                    </p:animScale>
                                    <p:animScale>
                                      <p:cBhvr>
                                        <p:cTn id="51" dur="26">
                                          <p:stCondLst>
                                            <p:cond delay="1642"/>
                                          </p:stCondLst>
                                        </p:cTn>
                                        <p:tgtEl>
                                          <p:spTgt spid="2050"/>
                                        </p:tgtEl>
                                      </p:cBhvr>
                                      <p:to x="100000" y="90000"/>
                                    </p:animScale>
                                    <p:animScale>
                                      <p:cBhvr>
                                        <p:cTn id="52" dur="166" decel="50000">
                                          <p:stCondLst>
                                            <p:cond delay="1668"/>
                                          </p:stCondLst>
                                        </p:cTn>
                                        <p:tgtEl>
                                          <p:spTgt spid="2050"/>
                                        </p:tgtEl>
                                      </p:cBhvr>
                                      <p:to x="100000" y="100000"/>
                                    </p:animScale>
                                    <p:animScale>
                                      <p:cBhvr>
                                        <p:cTn id="53" dur="26">
                                          <p:stCondLst>
                                            <p:cond delay="1808"/>
                                          </p:stCondLst>
                                        </p:cTn>
                                        <p:tgtEl>
                                          <p:spTgt spid="2050"/>
                                        </p:tgtEl>
                                      </p:cBhvr>
                                      <p:to x="100000" y="95000"/>
                                    </p:animScale>
                                    <p:animScale>
                                      <p:cBhvr>
                                        <p:cTn id="54" dur="166" decel="50000">
                                          <p:stCondLst>
                                            <p:cond delay="1834"/>
                                          </p:stCondLst>
                                        </p:cTn>
                                        <p:tgtEl>
                                          <p:spTgt spid="205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8"/>
            <a:ext cx="3389000" cy="4488612"/>
          </a:xfrm>
        </p:spPr>
        <p:txBody>
          <a:bodyPr>
            <a:normAutofit/>
          </a:bodyPr>
          <a:lstStyle/>
          <a:p>
            <a:pPr algn="ctr"/>
            <a:r>
              <a:rPr lang="hr-HR" sz="2000" b="0" dirty="0" smtClean="0">
                <a:solidFill>
                  <a:srgbClr val="00B0F0"/>
                </a:solidFill>
              </a:rPr>
              <a:t>Dočekao sam tatu raširenih ruku, sa slušalicama u ušima. Izašao sam iz autobusa i tata je odnio kofer. Ušli smo u auto puni dojmova. Kad sam došao kući vidio sam svoju sobu u kojoj nema ocjenjivanja i raspakirao se te legao na krevet. Tako, kako dođe, tako prođe!</a:t>
            </a:r>
          </a:p>
          <a:p>
            <a:pPr algn="r"/>
            <a:r>
              <a:rPr lang="hr-HR" sz="2000" b="0" dirty="0" smtClean="0">
                <a:solidFill>
                  <a:srgbClr val="00B0F0"/>
                </a:solidFill>
              </a:rPr>
              <a:t>Fabijan</a:t>
            </a:r>
            <a:endParaRPr lang="hr-HR" sz="2000" b="0" dirty="0">
              <a:solidFill>
                <a:srgbClr val="00B0F0"/>
              </a:solidFill>
            </a:endParaRPr>
          </a:p>
        </p:txBody>
      </p:sp>
      <p:sp>
        <p:nvSpPr>
          <p:cNvPr id="4" name="TextBox 3"/>
          <p:cNvSpPr txBox="1"/>
          <p:nvPr/>
        </p:nvSpPr>
        <p:spPr>
          <a:xfrm>
            <a:off x="5114872" y="1700808"/>
            <a:ext cx="3600400" cy="2031325"/>
          </a:xfrm>
          <a:prstGeom prst="rect">
            <a:avLst/>
          </a:prstGeom>
          <a:noFill/>
        </p:spPr>
        <p:txBody>
          <a:bodyPr wrap="square" rtlCol="0">
            <a:spAutoFit/>
          </a:bodyPr>
          <a:lstStyle/>
          <a:p>
            <a:pPr algn="ctr"/>
            <a:r>
              <a:rPr lang="hr-HR" dirty="0" smtClean="0">
                <a:solidFill>
                  <a:srgbClr val="7030A0"/>
                </a:solidFill>
              </a:rPr>
              <a:t>Došla sam u kuću. Dočekale su me sestra i mama. Odlučila sam se raspremiti u sobu, ali kad sam ušla dočekao me nered, koji sam trebala umjesto brata pospremiti. </a:t>
            </a:r>
            <a:r>
              <a:rPr lang="hr-HR" dirty="0" err="1" smtClean="0">
                <a:solidFill>
                  <a:srgbClr val="7030A0"/>
                </a:solidFill>
              </a:rPr>
              <a:t>Fužine</a:t>
            </a:r>
            <a:r>
              <a:rPr lang="hr-HR" dirty="0" smtClean="0">
                <a:solidFill>
                  <a:srgbClr val="7030A0"/>
                </a:solidFill>
              </a:rPr>
              <a:t> mi još nedostaju.</a:t>
            </a:r>
          </a:p>
          <a:p>
            <a:pPr algn="r"/>
            <a:r>
              <a:rPr lang="hr-HR" dirty="0" smtClean="0">
                <a:solidFill>
                  <a:srgbClr val="7030A0"/>
                </a:solidFill>
              </a:rPr>
              <a:t>Sara</a:t>
            </a:r>
            <a:endParaRPr lang="hr-HR" dirty="0">
              <a:solidFill>
                <a:srgbClr val="7030A0"/>
              </a:solidFill>
            </a:endParaRPr>
          </a:p>
        </p:txBody>
      </p:sp>
      <p:pic>
        <p:nvPicPr>
          <p:cNvPr id="1028" name="Picture 4" descr="C:\Documents and Settings\VesnaB\Local Settings\Temporary Internet Files\Content.IE5\PK6OCGML\MP3 SPC Internet 821 2gb azul frontal_m[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9934" y="3212976"/>
            <a:ext cx="2809875"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153697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1028"/>
                                        </p:tgtEl>
                                        <p:attrNameLst>
                                          <p:attrName>style.visibility</p:attrName>
                                        </p:attrNameLst>
                                      </p:cBhvr>
                                      <p:to>
                                        <p:strVal val="visible"/>
                                      </p:to>
                                    </p:set>
                                    <p:animEffect transition="in" filter="wheel(1)">
                                      <p:cBhvr>
                                        <p:cTn id="23" dur="2000"/>
                                        <p:tgtEl>
                                          <p:spTgt spid="1028"/>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randombar(horizontal)">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8"/>
            <a:ext cx="2884944" cy="3984556"/>
          </a:xfrm>
        </p:spPr>
        <p:txBody>
          <a:bodyPr>
            <a:noAutofit/>
          </a:bodyPr>
          <a:lstStyle/>
          <a:p>
            <a:pPr algn="ctr"/>
            <a:r>
              <a:rPr lang="hr-HR" sz="2000" b="0" dirty="0" smtClean="0">
                <a:solidFill>
                  <a:srgbClr val="00B0F0"/>
                </a:solidFill>
              </a:rPr>
              <a:t>Kada sam došao ispred škole bilo mi je jako lijepo. Jedva sam čekao vidjeti svoje mjesto, kuću, roditelje i svoju sobu. Uživao sam, mada su mi nedostajale </a:t>
            </a:r>
            <a:r>
              <a:rPr lang="hr-HR" sz="2000" b="0" dirty="0" err="1" smtClean="0">
                <a:solidFill>
                  <a:srgbClr val="00B0F0"/>
                </a:solidFill>
              </a:rPr>
              <a:t>Fužine</a:t>
            </a:r>
            <a:r>
              <a:rPr lang="hr-HR" sz="2000" b="0" dirty="0" smtClean="0">
                <a:solidFill>
                  <a:srgbClr val="00B0F0"/>
                </a:solidFill>
              </a:rPr>
              <a:t>. Ali nisu mi toliko nedostajale kao roditelji.</a:t>
            </a:r>
          </a:p>
          <a:p>
            <a:pPr algn="r"/>
            <a:r>
              <a:rPr lang="hr-HR" sz="2000" b="0" dirty="0" err="1" smtClean="0">
                <a:solidFill>
                  <a:srgbClr val="00B0F0"/>
                </a:solidFill>
              </a:rPr>
              <a:t>Stefan</a:t>
            </a:r>
            <a:endParaRPr lang="hr-HR" sz="2000" b="0" dirty="0">
              <a:solidFill>
                <a:srgbClr val="00B0F0"/>
              </a:solidFill>
            </a:endParaRPr>
          </a:p>
        </p:txBody>
      </p:sp>
      <p:sp>
        <p:nvSpPr>
          <p:cNvPr id="6" name="TextBox 5"/>
          <p:cNvSpPr txBox="1"/>
          <p:nvPr/>
        </p:nvSpPr>
        <p:spPr>
          <a:xfrm>
            <a:off x="4747992" y="2020362"/>
            <a:ext cx="2808312" cy="2585323"/>
          </a:xfrm>
          <a:prstGeom prst="rect">
            <a:avLst/>
          </a:prstGeom>
          <a:noFill/>
        </p:spPr>
        <p:txBody>
          <a:bodyPr wrap="square" rtlCol="0">
            <a:spAutoFit/>
          </a:bodyPr>
          <a:lstStyle/>
          <a:p>
            <a:pPr algn="ctr"/>
            <a:r>
              <a:rPr lang="hr-HR" dirty="0" smtClean="0">
                <a:solidFill>
                  <a:srgbClr val="7030A0"/>
                </a:solidFill>
              </a:rPr>
              <a:t>Otvorila sam vrata kuće i viknula:,,Dome, slatki dome!’’ Pozdravila sam svoje kućne ljubimce i bacila se na trosjed. Bila sam presretna. Zatim sam se igrala sa svojim roditeljima i sestrom.</a:t>
            </a:r>
          </a:p>
          <a:p>
            <a:pPr algn="r"/>
            <a:r>
              <a:rPr lang="hr-HR" dirty="0" err="1" smtClean="0">
                <a:solidFill>
                  <a:srgbClr val="7030A0"/>
                </a:solidFill>
              </a:rPr>
              <a:t>Emili</a:t>
            </a:r>
            <a:r>
              <a:rPr lang="hr-HR" dirty="0" smtClean="0">
                <a:solidFill>
                  <a:srgbClr val="7030A0"/>
                </a:solidFill>
              </a:rPr>
              <a:t> </a:t>
            </a:r>
            <a:endParaRPr lang="hr-HR" dirty="0">
              <a:solidFill>
                <a:srgbClr val="7030A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4797153"/>
            <a:ext cx="1566192" cy="1566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86960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0"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3">
                                            <p:txEl>
                                              <p:pRg st="1" end="1"/>
                                            </p:txEl>
                                          </p:spTgt>
                                        </p:tgtEl>
                                        <p:attrNameLst>
                                          <p:attrName>ppt_x</p:attrName>
                                          <p:attrName>ppt_y</p:attrName>
                                        </p:attrNameLst>
                                      </p:cBhvr>
                                    </p:animMotion>
                                    <p:animRot by="1500000">
                                      <p:cBhvr>
                                        <p:cTn id="15" dur="125" fill="hold">
                                          <p:stCondLst>
                                            <p:cond delay="0"/>
                                          </p:stCondLst>
                                        </p:cTn>
                                        <p:tgtEl>
                                          <p:spTgt spid="3">
                                            <p:txEl>
                                              <p:pRg st="1" end="1"/>
                                            </p:txEl>
                                          </p:spTgt>
                                        </p:tgtEl>
                                        <p:attrNameLst>
                                          <p:attrName>r</p:attrName>
                                        </p:attrNameLst>
                                      </p:cBhvr>
                                    </p:animRot>
                                    <p:animRot by="-1500000">
                                      <p:cBhvr>
                                        <p:cTn id="16" dur="125" fill="hold">
                                          <p:stCondLst>
                                            <p:cond delay="125"/>
                                          </p:stCondLst>
                                        </p:cTn>
                                        <p:tgtEl>
                                          <p:spTgt spid="3">
                                            <p:txEl>
                                              <p:pRg st="1" end="1"/>
                                            </p:txEl>
                                          </p:spTgt>
                                        </p:tgtEl>
                                        <p:attrNameLst>
                                          <p:attrName>r</p:attrName>
                                        </p:attrNameLst>
                                      </p:cBhvr>
                                    </p:animRot>
                                    <p:animRot by="-1500000">
                                      <p:cBhvr>
                                        <p:cTn id="17" dur="125" fill="hold">
                                          <p:stCondLst>
                                            <p:cond delay="250"/>
                                          </p:stCondLst>
                                        </p:cTn>
                                        <p:tgtEl>
                                          <p:spTgt spid="3">
                                            <p:txEl>
                                              <p:pRg st="1" end="1"/>
                                            </p:txEl>
                                          </p:spTgt>
                                        </p:tgtEl>
                                        <p:attrNameLst>
                                          <p:attrName>r</p:attrName>
                                        </p:attrNameLst>
                                      </p:cBhvr>
                                    </p:animRot>
                                    <p:animRot by="1500000">
                                      <p:cBhvr>
                                        <p:cTn id="18" dur="125" fill="hold">
                                          <p:stCondLst>
                                            <p:cond delay="375"/>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7" presetClass="path" presetSubtype="0" accel="50000" decel="50000" fill="hold" nodeType="clickEffect">
                                  <p:stCondLst>
                                    <p:cond delay="0"/>
                                  </p:stCondLst>
                                  <p:childTnLst>
                                    <p:animMotion origin="layout" path="M 0 0 L 0.067 0.04 C 0.081 0.049 0.102 0.054 0.124 0.054 C 0.149 0.054 0.169 0.049 0.183 0.04 L 0.25 0 E" pathEditMode="relative" ptsTypes="">
                                      <p:cBhvr>
                                        <p:cTn id="29" dur="2000" fill="hold"/>
                                        <p:tgtEl>
                                          <p:spTgt spid="102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8"/>
            <a:ext cx="3461008" cy="2616404"/>
          </a:xfrm>
        </p:spPr>
        <p:txBody>
          <a:bodyPr>
            <a:normAutofit/>
          </a:bodyPr>
          <a:lstStyle/>
          <a:p>
            <a:pPr algn="ctr"/>
            <a:r>
              <a:rPr lang="hr-HR" sz="2000" b="0" dirty="0" smtClean="0">
                <a:solidFill>
                  <a:srgbClr val="00B0F0"/>
                </a:solidFill>
              </a:rPr>
              <a:t>Kada sam došao doma napokon sam mogao na Internet. Zaželio sam se svoje sobe i svojeg kreveta. Volio bih još ostati u </a:t>
            </a:r>
            <a:r>
              <a:rPr lang="hr-HR" sz="2000" b="0" dirty="0" err="1" smtClean="0">
                <a:solidFill>
                  <a:srgbClr val="00B0F0"/>
                </a:solidFill>
              </a:rPr>
              <a:t>Fužinama</a:t>
            </a:r>
            <a:r>
              <a:rPr lang="hr-HR" sz="2000" b="0" dirty="0" smtClean="0">
                <a:solidFill>
                  <a:srgbClr val="00B0F0"/>
                </a:solidFill>
              </a:rPr>
              <a:t>.</a:t>
            </a:r>
          </a:p>
          <a:p>
            <a:pPr algn="r"/>
            <a:r>
              <a:rPr lang="hr-HR" sz="2000" b="0" dirty="0" smtClean="0">
                <a:solidFill>
                  <a:srgbClr val="00B0F0"/>
                </a:solidFill>
              </a:rPr>
              <a:t>Niko</a:t>
            </a:r>
            <a:endParaRPr lang="hr-HR" sz="2000" b="0" dirty="0">
              <a:solidFill>
                <a:srgbClr val="00B0F0"/>
              </a:solidFill>
            </a:endParaRPr>
          </a:p>
        </p:txBody>
      </p:sp>
      <p:sp>
        <p:nvSpPr>
          <p:cNvPr id="4" name="TextBox 3"/>
          <p:cNvSpPr txBox="1"/>
          <p:nvPr/>
        </p:nvSpPr>
        <p:spPr>
          <a:xfrm>
            <a:off x="5436096" y="764704"/>
            <a:ext cx="2515887" cy="4524315"/>
          </a:xfrm>
          <a:prstGeom prst="rect">
            <a:avLst/>
          </a:prstGeom>
          <a:noFill/>
        </p:spPr>
        <p:txBody>
          <a:bodyPr wrap="square" rtlCol="0">
            <a:spAutoFit/>
          </a:bodyPr>
          <a:lstStyle/>
          <a:p>
            <a:pPr algn="ctr"/>
            <a:r>
              <a:rPr lang="hr-HR" dirty="0" smtClean="0">
                <a:solidFill>
                  <a:srgbClr val="7030A0"/>
                </a:solidFill>
              </a:rPr>
              <a:t>Vratila sam se, toploj kući, mome domu. Prvi su me dočekali baka i stric. Ostali su došli kasnije. Mama mi je napravila kolač. Bila sam uzbuđena. Došla je noć. Morali smo poći spavati. Bacila sam se na krevet i lagano tonula u san. Sanjajući što sam sve prošla u </a:t>
            </a:r>
            <a:r>
              <a:rPr lang="hr-HR" dirty="0" err="1" smtClean="0">
                <a:solidFill>
                  <a:srgbClr val="7030A0"/>
                </a:solidFill>
              </a:rPr>
              <a:t>Fužinama</a:t>
            </a:r>
            <a:r>
              <a:rPr lang="hr-HR" dirty="0" smtClean="0">
                <a:solidFill>
                  <a:srgbClr val="7030A0"/>
                </a:solidFill>
              </a:rPr>
              <a:t>. Lijepe uspomene ostat će mi u glavi.</a:t>
            </a:r>
          </a:p>
          <a:p>
            <a:pPr algn="r"/>
            <a:r>
              <a:rPr lang="hr-HR" dirty="0" smtClean="0">
                <a:solidFill>
                  <a:srgbClr val="7030A0"/>
                </a:solidFill>
              </a:rPr>
              <a:t>Tara</a:t>
            </a:r>
            <a:endParaRPr lang="hr-HR" dirty="0">
              <a:solidFill>
                <a:srgbClr val="7030A0"/>
              </a:solidFill>
            </a:endParaRPr>
          </a:p>
        </p:txBody>
      </p:sp>
      <p:pic>
        <p:nvPicPr>
          <p:cNvPr id="2050" name="Picture 2" descr="C:\Documents and Settings\VesnaB\Local Settings\Temporary Internet Files\Content.IE5\PK6OCGML\Clipart-CampingScouts-150x15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4077072"/>
            <a:ext cx="2010519" cy="2010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58377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1)">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Effect transition="in" filter="barn(inVertical)">
                                      <p:cBhvr>
                                        <p:cTn id="2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332656"/>
            <a:ext cx="2740928" cy="5064676"/>
          </a:xfrm>
        </p:spPr>
        <p:txBody>
          <a:bodyPr>
            <a:normAutofit/>
          </a:bodyPr>
          <a:lstStyle/>
          <a:p>
            <a:pPr algn="ctr"/>
            <a:r>
              <a:rPr lang="hr-HR" sz="2000" b="0" dirty="0" smtClean="0">
                <a:solidFill>
                  <a:srgbClr val="00B0F0"/>
                </a:solidFill>
              </a:rPr>
              <a:t>Nakon izleta u </a:t>
            </a:r>
            <a:r>
              <a:rPr lang="hr-HR" sz="2000" b="0" dirty="0" err="1" smtClean="0">
                <a:solidFill>
                  <a:srgbClr val="00B0F0"/>
                </a:solidFill>
              </a:rPr>
              <a:t>Fužine</a:t>
            </a:r>
            <a:r>
              <a:rPr lang="hr-HR" sz="2000" b="0" dirty="0" smtClean="0">
                <a:solidFill>
                  <a:srgbClr val="00B0F0"/>
                </a:solidFill>
              </a:rPr>
              <a:t> s pet dana odmora vratili smo se na Drenovu. Bio sam uzbuđen i radostan jer ću napokon moći gledati crtane filmove na televizoru i zaleći se na kauč, ali i vidjeti svoje roditelje. U </a:t>
            </a:r>
            <a:r>
              <a:rPr lang="hr-HR" sz="2000" b="0" dirty="0" err="1" smtClean="0">
                <a:solidFill>
                  <a:srgbClr val="00B0F0"/>
                </a:solidFill>
              </a:rPr>
              <a:t>Fužinama</a:t>
            </a:r>
            <a:r>
              <a:rPr lang="hr-HR" sz="2000" b="0" dirty="0" smtClean="0">
                <a:solidFill>
                  <a:srgbClr val="00B0F0"/>
                </a:solidFill>
              </a:rPr>
              <a:t> je bilo super, ali kući je najljepše.</a:t>
            </a:r>
          </a:p>
          <a:p>
            <a:pPr algn="r"/>
            <a:r>
              <a:rPr lang="hr-HR" sz="2000" b="0" dirty="0" smtClean="0">
                <a:solidFill>
                  <a:srgbClr val="00B0F0"/>
                </a:solidFill>
              </a:rPr>
              <a:t>Simon</a:t>
            </a:r>
            <a:endParaRPr lang="hr-HR" sz="2000" b="0" dirty="0">
              <a:solidFill>
                <a:srgbClr val="00B0F0"/>
              </a:solidFill>
            </a:endParaRPr>
          </a:p>
        </p:txBody>
      </p:sp>
      <p:sp>
        <p:nvSpPr>
          <p:cNvPr id="4" name="TextBox 3"/>
          <p:cNvSpPr txBox="1"/>
          <p:nvPr/>
        </p:nvSpPr>
        <p:spPr>
          <a:xfrm>
            <a:off x="5436096" y="1412776"/>
            <a:ext cx="3168352" cy="3785652"/>
          </a:xfrm>
          <a:prstGeom prst="rect">
            <a:avLst/>
          </a:prstGeom>
          <a:noFill/>
        </p:spPr>
        <p:txBody>
          <a:bodyPr wrap="square" rtlCol="0">
            <a:spAutoFit/>
          </a:bodyPr>
          <a:lstStyle/>
          <a:p>
            <a:pPr algn="ctr"/>
            <a:r>
              <a:rPr lang="hr-HR" sz="2000" dirty="0" smtClean="0">
                <a:solidFill>
                  <a:srgbClr val="7030A0"/>
                </a:solidFill>
              </a:rPr>
              <a:t>Kada sam ugledala svoje </a:t>
            </a:r>
          </a:p>
          <a:p>
            <a:pPr algn="ctr"/>
            <a:r>
              <a:rPr lang="hr-HR" sz="2000" dirty="0">
                <a:solidFill>
                  <a:srgbClr val="7030A0"/>
                </a:solidFill>
              </a:rPr>
              <a:t>r</a:t>
            </a:r>
            <a:r>
              <a:rPr lang="hr-HR" sz="2000" dirty="0" smtClean="0">
                <a:solidFill>
                  <a:srgbClr val="7030A0"/>
                </a:solidFill>
              </a:rPr>
              <a:t>oditelje bila sam jako </a:t>
            </a:r>
          </a:p>
          <a:p>
            <a:pPr algn="ctr"/>
            <a:r>
              <a:rPr lang="hr-HR" sz="2000" dirty="0">
                <a:solidFill>
                  <a:srgbClr val="7030A0"/>
                </a:solidFill>
              </a:rPr>
              <a:t>s</a:t>
            </a:r>
            <a:r>
              <a:rPr lang="hr-HR" sz="2000" dirty="0" smtClean="0">
                <a:solidFill>
                  <a:srgbClr val="7030A0"/>
                </a:solidFill>
              </a:rPr>
              <a:t>retna</a:t>
            </a:r>
            <a:r>
              <a:rPr lang="hr-HR" sz="2000" dirty="0" smtClean="0">
                <a:solidFill>
                  <a:srgbClr val="7030A0"/>
                </a:solidFill>
              </a:rPr>
              <a:t>, ali su mi </a:t>
            </a:r>
          </a:p>
          <a:p>
            <a:pPr algn="ctr"/>
            <a:r>
              <a:rPr lang="hr-HR" sz="2000" dirty="0" err="1" smtClean="0">
                <a:solidFill>
                  <a:srgbClr val="7030A0"/>
                </a:solidFill>
              </a:rPr>
              <a:t>Fužine</a:t>
            </a:r>
            <a:r>
              <a:rPr lang="hr-HR" sz="2000" dirty="0" smtClean="0">
                <a:solidFill>
                  <a:srgbClr val="7030A0"/>
                </a:solidFill>
              </a:rPr>
              <a:t> već nedostajale.</a:t>
            </a:r>
          </a:p>
          <a:p>
            <a:pPr algn="ctr"/>
            <a:r>
              <a:rPr lang="hr-HR" sz="2000" dirty="0" smtClean="0">
                <a:solidFill>
                  <a:srgbClr val="7030A0"/>
                </a:solidFill>
              </a:rPr>
              <a:t>Ušla sam u svoju sobu. </a:t>
            </a:r>
          </a:p>
          <a:p>
            <a:pPr algn="ctr"/>
            <a:r>
              <a:rPr lang="hr-HR" sz="2000" dirty="0" smtClean="0">
                <a:solidFill>
                  <a:srgbClr val="7030A0"/>
                </a:solidFill>
              </a:rPr>
              <a:t>Bila sam sretna jer</a:t>
            </a:r>
          </a:p>
          <a:p>
            <a:pPr algn="ctr"/>
            <a:r>
              <a:rPr lang="hr-HR" sz="2000" dirty="0" smtClean="0">
                <a:solidFill>
                  <a:srgbClr val="7030A0"/>
                </a:solidFill>
              </a:rPr>
              <a:t> sam u svom kutku. </a:t>
            </a:r>
          </a:p>
          <a:p>
            <a:pPr algn="ctr"/>
            <a:r>
              <a:rPr lang="hr-HR" sz="2000" dirty="0" smtClean="0">
                <a:solidFill>
                  <a:srgbClr val="7030A0"/>
                </a:solidFill>
              </a:rPr>
              <a:t>U </a:t>
            </a:r>
            <a:r>
              <a:rPr lang="hr-HR" sz="2000" dirty="0" err="1" smtClean="0">
                <a:solidFill>
                  <a:srgbClr val="7030A0"/>
                </a:solidFill>
              </a:rPr>
              <a:t>Fužinama</a:t>
            </a:r>
            <a:r>
              <a:rPr lang="hr-HR" sz="2000" dirty="0" smtClean="0">
                <a:solidFill>
                  <a:srgbClr val="7030A0"/>
                </a:solidFill>
              </a:rPr>
              <a:t> je bilo prelijepo, ali ipak,</a:t>
            </a:r>
          </a:p>
          <a:p>
            <a:pPr algn="ctr"/>
            <a:r>
              <a:rPr lang="hr-HR" sz="2000" dirty="0" smtClean="0">
                <a:solidFill>
                  <a:srgbClr val="7030A0"/>
                </a:solidFill>
              </a:rPr>
              <a:t> kod kuće je najljepše.</a:t>
            </a:r>
          </a:p>
          <a:p>
            <a:pPr algn="r"/>
            <a:r>
              <a:rPr lang="hr-HR" sz="2000" dirty="0" smtClean="0">
                <a:solidFill>
                  <a:srgbClr val="7030A0"/>
                </a:solidFill>
              </a:rPr>
              <a:t>Matea</a:t>
            </a:r>
          </a:p>
          <a:p>
            <a:endParaRPr lang="hr-HR" sz="2000" dirty="0">
              <a:solidFill>
                <a:srgbClr val="FF0000"/>
              </a:solidFill>
            </a:endParaRPr>
          </a:p>
        </p:txBody>
      </p:sp>
      <p:pic>
        <p:nvPicPr>
          <p:cNvPr id="3074" name="Picture 2" descr="C:\Documents and Settings\VesnaB\Local Settings\Temporary Internet Files\Content.IE5\PK6OCGML\large-TV-Television-Cartoon-166.6-4426[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89996" y="4437112"/>
            <a:ext cx="1836184" cy="2016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97915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5000"/>
                                  </p:iterate>
                                  <p:childTnLst>
                                    <p:animMotion origin="layout" path="M 0.0 0.0 L 0.0 -0.07213" pathEditMode="relative" ptsTypes="">
                                      <p:cBhvr>
                                        <p:cTn id="6" dur="500" accel="50000" decel="50000" autoRev="1" fill="hold">
                                          <p:stCondLst>
                                            <p:cond delay="0"/>
                                          </p:stCondLst>
                                        </p:cTn>
                                        <p:tgtEl>
                                          <p:spTgt spid="3">
                                            <p:txEl>
                                              <p:pRg st="0" end="0"/>
                                            </p:txEl>
                                          </p:spTgt>
                                        </p:tgtEl>
                                        <p:attrNameLst>
                                          <p:attrName>ppt_x</p:attrName>
                                          <p:attrName>ppt_y</p:attrName>
                                        </p:attrNameLst>
                                      </p:cBhvr>
                                    </p:animMotion>
                                    <p:animRot by="1500000">
                                      <p:cBhvr>
                                        <p:cTn id="7" dur="250" fill="hold">
                                          <p:stCondLst>
                                            <p:cond delay="0"/>
                                          </p:stCondLst>
                                        </p:cTn>
                                        <p:tgtEl>
                                          <p:spTgt spid="3">
                                            <p:txEl>
                                              <p:pRg st="0" end="0"/>
                                            </p:txEl>
                                          </p:spTgt>
                                        </p:tgtEl>
                                        <p:attrNameLst>
                                          <p:attrName>r</p:attrName>
                                        </p:attrNameLst>
                                      </p:cBhvr>
                                    </p:animRot>
                                    <p:animRot by="-1500000">
                                      <p:cBhvr>
                                        <p:cTn id="8" dur="250" fill="hold">
                                          <p:stCondLst>
                                            <p:cond delay="250"/>
                                          </p:stCondLst>
                                        </p:cTn>
                                        <p:tgtEl>
                                          <p:spTgt spid="3">
                                            <p:txEl>
                                              <p:pRg st="0" end="0"/>
                                            </p:txEl>
                                          </p:spTgt>
                                        </p:tgtEl>
                                        <p:attrNameLst>
                                          <p:attrName>r</p:attrName>
                                        </p:attrNameLst>
                                      </p:cBhvr>
                                    </p:animRot>
                                    <p:animRot by="-1500000">
                                      <p:cBhvr>
                                        <p:cTn id="9" dur="250" fill="hold">
                                          <p:stCondLst>
                                            <p:cond delay="500"/>
                                          </p:stCondLst>
                                        </p:cTn>
                                        <p:tgtEl>
                                          <p:spTgt spid="3">
                                            <p:txEl>
                                              <p:pRg st="0" end="0"/>
                                            </p:txEl>
                                          </p:spTgt>
                                        </p:tgtEl>
                                        <p:attrNameLst>
                                          <p:attrName>r</p:attrName>
                                        </p:attrNameLst>
                                      </p:cBhvr>
                                    </p:animRot>
                                    <p:animRot by="1500000">
                                      <p:cBhvr>
                                        <p:cTn id="10" dur="250" fill="hold">
                                          <p:stCondLst>
                                            <p:cond delay="750"/>
                                          </p:stCondLst>
                                        </p:cTn>
                                        <p:tgtEl>
                                          <p:spTgt spid="3">
                                            <p:txEl>
                                              <p:pRg st="0" end="0"/>
                                            </p:txEl>
                                          </p:spTgt>
                                        </p:tgtEl>
                                        <p:attrNameLst>
                                          <p:attrName>r</p:attrName>
                                        </p:attrNameLst>
                                      </p:cBhvr>
                                    </p:animRot>
                                  </p:childTnLst>
                                </p:cTn>
                              </p:par>
                              <p:par>
                                <p:cTn id="11" presetID="34" presetClass="emph" presetSubtype="0" fill="hold" grpId="0" nodeType="withEffect">
                                  <p:stCondLst>
                                    <p:cond delay="0"/>
                                  </p:stCondLst>
                                  <p:iterate type="lt">
                                    <p:tmPct val="10000"/>
                                  </p:iterate>
                                  <p:childTnLst>
                                    <p:animMotion origin="layout" path="M 0.0 0.0 L 0.0 -0.07213" pathEditMode="relative" ptsTypes="">
                                      <p:cBhvr>
                                        <p:cTn id="12" dur="1000" accel="50000" decel="50000" autoRev="1" fill="hold">
                                          <p:stCondLst>
                                            <p:cond delay="0"/>
                                          </p:stCondLst>
                                        </p:cTn>
                                        <p:tgtEl>
                                          <p:spTgt spid="3">
                                            <p:txEl>
                                              <p:pRg st="1" end="1"/>
                                            </p:txEl>
                                          </p:spTgt>
                                        </p:tgtEl>
                                        <p:attrNameLst>
                                          <p:attrName>ppt_x</p:attrName>
                                          <p:attrName>ppt_y</p:attrName>
                                        </p:attrNameLst>
                                      </p:cBhvr>
                                    </p:animMotion>
                                    <p:animRot by="1500000">
                                      <p:cBhvr>
                                        <p:cTn id="13" dur="500" fill="hold">
                                          <p:stCondLst>
                                            <p:cond delay="0"/>
                                          </p:stCondLst>
                                        </p:cTn>
                                        <p:tgtEl>
                                          <p:spTgt spid="3">
                                            <p:txEl>
                                              <p:pRg st="1" end="1"/>
                                            </p:txEl>
                                          </p:spTgt>
                                        </p:tgtEl>
                                        <p:attrNameLst>
                                          <p:attrName>r</p:attrName>
                                        </p:attrNameLst>
                                      </p:cBhvr>
                                    </p:animRot>
                                    <p:animRot by="-1500000">
                                      <p:cBhvr>
                                        <p:cTn id="14" dur="500" fill="hold">
                                          <p:stCondLst>
                                            <p:cond delay="500"/>
                                          </p:stCondLst>
                                        </p:cTn>
                                        <p:tgtEl>
                                          <p:spTgt spid="3">
                                            <p:txEl>
                                              <p:pRg st="1" end="1"/>
                                            </p:txEl>
                                          </p:spTgt>
                                        </p:tgtEl>
                                        <p:attrNameLst>
                                          <p:attrName>r</p:attrName>
                                        </p:attrNameLst>
                                      </p:cBhvr>
                                    </p:animRot>
                                    <p:animRot by="-1500000">
                                      <p:cBhvr>
                                        <p:cTn id="15" dur="500" fill="hold">
                                          <p:stCondLst>
                                            <p:cond delay="1000"/>
                                          </p:stCondLst>
                                        </p:cTn>
                                        <p:tgtEl>
                                          <p:spTgt spid="3">
                                            <p:txEl>
                                              <p:pRg st="1" end="1"/>
                                            </p:txEl>
                                          </p:spTgt>
                                        </p:tgtEl>
                                        <p:attrNameLst>
                                          <p:attrName>r</p:attrName>
                                        </p:attrNameLst>
                                      </p:cBhvr>
                                    </p:animRot>
                                    <p:animRot by="1500000">
                                      <p:cBhvr>
                                        <p:cTn id="16" dur="500" fill="hold">
                                          <p:stCondLst>
                                            <p:cond delay="1500"/>
                                          </p:stCondLst>
                                        </p:cTn>
                                        <p:tgtEl>
                                          <p:spTgt spid="3">
                                            <p:txEl>
                                              <p:pRg st="1" end="1"/>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31" presetClass="exit" presetSubtype="0" fill="hold" grpId="0" nodeType="clickEffect">
                                  <p:stCondLst>
                                    <p:cond delay="0"/>
                                  </p:stCondLst>
                                  <p:childTnLst>
                                    <p:anim calcmode="lin" valueType="num">
                                      <p:cBhvr>
                                        <p:cTn id="20" dur="1000"/>
                                        <p:tgtEl>
                                          <p:spTgt spid="4"/>
                                        </p:tgtEl>
                                        <p:attrNameLst>
                                          <p:attrName>ppt_w</p:attrName>
                                        </p:attrNameLst>
                                      </p:cBhvr>
                                      <p:tavLst>
                                        <p:tav tm="0">
                                          <p:val>
                                            <p:strVal val="ppt_w"/>
                                          </p:val>
                                        </p:tav>
                                        <p:tav tm="100000">
                                          <p:val>
                                            <p:fltVal val="0"/>
                                          </p:val>
                                        </p:tav>
                                      </p:tavLst>
                                    </p:anim>
                                    <p:anim calcmode="lin" valueType="num">
                                      <p:cBhvr>
                                        <p:cTn id="21" dur="1000"/>
                                        <p:tgtEl>
                                          <p:spTgt spid="4"/>
                                        </p:tgtEl>
                                        <p:attrNameLst>
                                          <p:attrName>ppt_h</p:attrName>
                                        </p:attrNameLst>
                                      </p:cBhvr>
                                      <p:tavLst>
                                        <p:tav tm="0">
                                          <p:val>
                                            <p:strVal val="ppt_h"/>
                                          </p:val>
                                        </p:tav>
                                        <p:tav tm="100000">
                                          <p:val>
                                            <p:fltVal val="0"/>
                                          </p:val>
                                        </p:tav>
                                      </p:tavLst>
                                    </p:anim>
                                    <p:anim calcmode="lin" valueType="num">
                                      <p:cBhvr>
                                        <p:cTn id="22" dur="1000"/>
                                        <p:tgtEl>
                                          <p:spTgt spid="4"/>
                                        </p:tgtEl>
                                        <p:attrNameLst>
                                          <p:attrName>style.rotation</p:attrName>
                                        </p:attrNameLst>
                                      </p:cBhvr>
                                      <p:tavLst>
                                        <p:tav tm="0">
                                          <p:val>
                                            <p:fltVal val="0"/>
                                          </p:val>
                                        </p:tav>
                                        <p:tav tm="100000">
                                          <p:val>
                                            <p:fltVal val="90"/>
                                          </p:val>
                                        </p:tav>
                                      </p:tavLst>
                                    </p:anim>
                                    <p:animEffect transition="out" filter="fade">
                                      <p:cBhvr>
                                        <p:cTn id="23" dur="1000"/>
                                        <p:tgtEl>
                                          <p:spTgt spid="4"/>
                                        </p:tgtEl>
                                      </p:cBhvr>
                                    </p:animEffect>
                                    <p:set>
                                      <p:cBhvr>
                                        <p:cTn id="24" dur="1" fill="hold">
                                          <p:stCondLst>
                                            <p:cond delay="999"/>
                                          </p:stCondLst>
                                        </p:cTn>
                                        <p:tgtEl>
                                          <p:spTgt spid="4"/>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074"/>
                                        </p:tgtEl>
                                        <p:attrNameLst>
                                          <p:attrName>style.visibility</p:attrName>
                                        </p:attrNameLst>
                                      </p:cBhvr>
                                      <p:to>
                                        <p:strVal val="visible"/>
                                      </p:to>
                                    </p:set>
                                    <p:anim calcmode="lin" valueType="num">
                                      <p:cBhvr additive="base">
                                        <p:cTn id="29" dur="500" fill="hold"/>
                                        <p:tgtEl>
                                          <p:spTgt spid="3074"/>
                                        </p:tgtEl>
                                        <p:attrNameLst>
                                          <p:attrName>ppt_x</p:attrName>
                                        </p:attrNameLst>
                                      </p:cBhvr>
                                      <p:tavLst>
                                        <p:tav tm="0">
                                          <p:val>
                                            <p:strVal val="#ppt_x"/>
                                          </p:val>
                                        </p:tav>
                                        <p:tav tm="100000">
                                          <p:val>
                                            <p:strVal val="#ppt_x"/>
                                          </p:val>
                                        </p:tav>
                                      </p:tavLst>
                                    </p:anim>
                                    <p:anim calcmode="lin" valueType="num">
                                      <p:cBhvr additive="base">
                                        <p:cTn id="30"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4176464" cy="5760640"/>
          </a:xfrm>
        </p:spPr>
        <p:txBody>
          <a:bodyPr>
            <a:noAutofit/>
          </a:bodyPr>
          <a:lstStyle/>
          <a:p>
            <a:pPr algn="ctr"/>
            <a:r>
              <a:rPr lang="hr-HR" sz="2000" b="0" dirty="0" smtClean="0">
                <a:solidFill>
                  <a:srgbClr val="7030A0"/>
                </a:solidFill>
              </a:rPr>
              <a:t>Bila sam žalosna što moramo ići kući. Kratko je trajalo. Putovali smo skoro dva sata. Cijelim putem sam se smijala zbog jučerašnjih padova na skijanju. Na autocesti smo ugledali </a:t>
            </a:r>
            <a:r>
              <a:rPr lang="hr-HR" sz="2000" b="0" dirty="0" err="1" smtClean="0">
                <a:solidFill>
                  <a:srgbClr val="7030A0"/>
                </a:solidFill>
              </a:rPr>
              <a:t>Marsche</a:t>
            </a:r>
            <a:r>
              <a:rPr lang="hr-HR" sz="2000" b="0" dirty="0" smtClean="0">
                <a:solidFill>
                  <a:srgbClr val="7030A0"/>
                </a:solidFill>
              </a:rPr>
              <a:t> i išli ručati. Razmišljala sam o školi. Ne mogu vjerovati da je vrijeme tako brzo prošlo i da ću opet vidjeti svoj razred. Tako smo nastavili put. Stigli smo na Drenovu. Nedostajao mi je dom jer svakome je svoj dom najljepši. Bila sam umorna i zaspala sam. A prije toga razmišljala sam kako mi je bilo lijepo, zauvijek ću pamtiti ta smiješne dane.</a:t>
            </a:r>
          </a:p>
          <a:p>
            <a:pPr algn="r"/>
            <a:r>
              <a:rPr lang="hr-HR" sz="2000" b="0" dirty="0" smtClean="0">
                <a:solidFill>
                  <a:srgbClr val="7030A0"/>
                </a:solidFill>
              </a:rPr>
              <a:t>Karol</a:t>
            </a:r>
          </a:p>
          <a:p>
            <a:endParaRPr lang="hr-HR" sz="2000" b="0" dirty="0"/>
          </a:p>
        </p:txBody>
      </p:sp>
      <p:sp>
        <p:nvSpPr>
          <p:cNvPr id="4" name="TextBox 3"/>
          <p:cNvSpPr txBox="1"/>
          <p:nvPr/>
        </p:nvSpPr>
        <p:spPr>
          <a:xfrm>
            <a:off x="5508104" y="692696"/>
            <a:ext cx="2736304" cy="3693319"/>
          </a:xfrm>
          <a:prstGeom prst="rect">
            <a:avLst/>
          </a:prstGeom>
          <a:noFill/>
        </p:spPr>
        <p:txBody>
          <a:bodyPr wrap="square" rtlCol="0">
            <a:spAutoFit/>
          </a:bodyPr>
          <a:lstStyle/>
          <a:p>
            <a:pPr algn="ctr"/>
            <a:r>
              <a:rPr lang="hr-HR" dirty="0" smtClean="0">
                <a:solidFill>
                  <a:srgbClr val="00B0F0"/>
                </a:solidFill>
              </a:rPr>
              <a:t>Kad sam se vratio kući, bio sam</a:t>
            </a:r>
          </a:p>
          <a:p>
            <a:pPr algn="ctr"/>
            <a:r>
              <a:rPr lang="hr-HR" dirty="0" smtClean="0">
                <a:solidFill>
                  <a:srgbClr val="00B0F0"/>
                </a:solidFill>
              </a:rPr>
              <a:t>tužan jer sam cijelo vrijeme proveo razmišljajući o tih pet kratkotrajnih dana. Tamo sam stekao nove prijatelje i prijateljice. Ludo sam se zabavio. Igrao sam se i plesao. To je bilo pet najboljih dana u mom životu. </a:t>
            </a:r>
          </a:p>
          <a:p>
            <a:pPr algn="r"/>
            <a:r>
              <a:rPr lang="hr-HR" dirty="0" smtClean="0">
                <a:solidFill>
                  <a:srgbClr val="00B0F0"/>
                </a:solidFill>
              </a:rPr>
              <a:t>Danijel</a:t>
            </a:r>
          </a:p>
        </p:txBody>
      </p:sp>
      <p:pic>
        <p:nvPicPr>
          <p:cNvPr id="4098" name="Picture 2" descr="C:\Documents and Settings\VesnaB\Local Settings\Temporary Internet Files\Content.IE5\HTJ5R4IK\316_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4386015"/>
            <a:ext cx="2088232"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8730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80">
                                          <p:stCondLst>
                                            <p:cond delay="0"/>
                                          </p:stCondLst>
                                        </p:cTn>
                                        <p:tgtEl>
                                          <p:spTgt spid="4"/>
                                        </p:tgtEl>
                                      </p:cBhvr>
                                    </p:animEffect>
                                    <p:anim calcmode="lin" valueType="num">
                                      <p:cBhvr>
                                        <p:cTn id="20"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5" dur="26">
                                          <p:stCondLst>
                                            <p:cond delay="650"/>
                                          </p:stCondLst>
                                        </p:cTn>
                                        <p:tgtEl>
                                          <p:spTgt spid="4"/>
                                        </p:tgtEl>
                                      </p:cBhvr>
                                      <p:to x="100000" y="60000"/>
                                    </p:animScale>
                                    <p:animScale>
                                      <p:cBhvr>
                                        <p:cTn id="26" dur="166" decel="50000">
                                          <p:stCondLst>
                                            <p:cond delay="676"/>
                                          </p:stCondLst>
                                        </p:cTn>
                                        <p:tgtEl>
                                          <p:spTgt spid="4"/>
                                        </p:tgtEl>
                                      </p:cBhvr>
                                      <p:to x="100000" y="100000"/>
                                    </p:animScale>
                                    <p:animScale>
                                      <p:cBhvr>
                                        <p:cTn id="27" dur="26">
                                          <p:stCondLst>
                                            <p:cond delay="1312"/>
                                          </p:stCondLst>
                                        </p:cTn>
                                        <p:tgtEl>
                                          <p:spTgt spid="4"/>
                                        </p:tgtEl>
                                      </p:cBhvr>
                                      <p:to x="100000" y="80000"/>
                                    </p:animScale>
                                    <p:animScale>
                                      <p:cBhvr>
                                        <p:cTn id="28" dur="166" decel="50000">
                                          <p:stCondLst>
                                            <p:cond delay="1338"/>
                                          </p:stCondLst>
                                        </p:cTn>
                                        <p:tgtEl>
                                          <p:spTgt spid="4"/>
                                        </p:tgtEl>
                                      </p:cBhvr>
                                      <p:to x="100000" y="100000"/>
                                    </p:animScale>
                                    <p:animScale>
                                      <p:cBhvr>
                                        <p:cTn id="29" dur="26">
                                          <p:stCondLst>
                                            <p:cond delay="1642"/>
                                          </p:stCondLst>
                                        </p:cTn>
                                        <p:tgtEl>
                                          <p:spTgt spid="4"/>
                                        </p:tgtEl>
                                      </p:cBhvr>
                                      <p:to x="100000" y="90000"/>
                                    </p:animScale>
                                    <p:animScale>
                                      <p:cBhvr>
                                        <p:cTn id="30" dur="166" decel="50000">
                                          <p:stCondLst>
                                            <p:cond delay="1668"/>
                                          </p:stCondLst>
                                        </p:cTn>
                                        <p:tgtEl>
                                          <p:spTgt spid="4"/>
                                        </p:tgtEl>
                                      </p:cBhvr>
                                      <p:to x="100000" y="100000"/>
                                    </p:animScale>
                                    <p:animScale>
                                      <p:cBhvr>
                                        <p:cTn id="31" dur="26">
                                          <p:stCondLst>
                                            <p:cond delay="1808"/>
                                          </p:stCondLst>
                                        </p:cTn>
                                        <p:tgtEl>
                                          <p:spTgt spid="4"/>
                                        </p:tgtEl>
                                      </p:cBhvr>
                                      <p:to x="100000" y="95000"/>
                                    </p:animScale>
                                    <p:animScale>
                                      <p:cBhvr>
                                        <p:cTn id="32" dur="166" decel="50000">
                                          <p:stCondLst>
                                            <p:cond delay="1834"/>
                                          </p:stCondLst>
                                        </p:cTn>
                                        <p:tgtEl>
                                          <p:spTgt spid="4"/>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45" presetClass="exit" presetSubtype="0" fill="hold" nodeType="clickEffect">
                                  <p:stCondLst>
                                    <p:cond delay="0"/>
                                  </p:stCondLst>
                                  <p:childTnLst>
                                    <p:animEffect transition="out" filter="fade">
                                      <p:cBhvr>
                                        <p:cTn id="36" dur="2000"/>
                                        <p:tgtEl>
                                          <p:spTgt spid="4">
                                            <p:txEl>
                                              <p:pRg st="0" end="0"/>
                                            </p:txEl>
                                          </p:spTgt>
                                        </p:tgtEl>
                                      </p:cBhvr>
                                    </p:animEffect>
                                    <p:anim calcmode="lin" valueType="num">
                                      <p:cBhvr>
                                        <p:cTn id="37" dur="2000"/>
                                        <p:tgtEl>
                                          <p:spTgt spid="4">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8" dur="2000"/>
                                        <p:tgtEl>
                                          <p:spTgt spid="4">
                                            <p:txEl>
                                              <p:pRg st="0" end="0"/>
                                            </p:txEl>
                                          </p:spTgt>
                                        </p:tgtEl>
                                        <p:attrNameLst>
                                          <p:attrName>ppt_h</p:attrName>
                                        </p:attrNameLst>
                                      </p:cBhvr>
                                      <p:tavLst>
                                        <p:tav tm="0">
                                          <p:val>
                                            <p:strVal val="ppt_h"/>
                                          </p:val>
                                        </p:tav>
                                        <p:tav tm="100000">
                                          <p:val>
                                            <p:strVal val="ppt_h"/>
                                          </p:val>
                                        </p:tav>
                                      </p:tavLst>
                                    </p:anim>
                                    <p:set>
                                      <p:cBhvr>
                                        <p:cTn id="39" dur="1" fill="hold">
                                          <p:stCondLst>
                                            <p:cond delay="1999"/>
                                          </p:stCondLst>
                                        </p:cTn>
                                        <p:tgtEl>
                                          <p:spTgt spid="4">
                                            <p:txEl>
                                              <p:pRg st="0" end="0"/>
                                            </p:txEl>
                                          </p:spTgt>
                                        </p:tgtEl>
                                        <p:attrNameLst>
                                          <p:attrName>style.visibility</p:attrName>
                                        </p:attrNameLst>
                                      </p:cBhvr>
                                      <p:to>
                                        <p:strVal val="hidden"/>
                                      </p:to>
                                    </p:set>
                                  </p:childTnLst>
                                </p:cTn>
                              </p:par>
                              <p:par>
                                <p:cTn id="40" presetID="45" presetClass="exit" presetSubtype="0" fill="hold" nodeType="withEffect">
                                  <p:stCondLst>
                                    <p:cond delay="0"/>
                                  </p:stCondLst>
                                  <p:childTnLst>
                                    <p:animEffect transition="out" filter="fade">
                                      <p:cBhvr>
                                        <p:cTn id="41" dur="2000"/>
                                        <p:tgtEl>
                                          <p:spTgt spid="4">
                                            <p:txEl>
                                              <p:pRg st="1" end="1"/>
                                            </p:txEl>
                                          </p:spTgt>
                                        </p:tgtEl>
                                      </p:cBhvr>
                                    </p:animEffect>
                                    <p:anim calcmode="lin" valueType="num">
                                      <p:cBhvr>
                                        <p:cTn id="42" dur="2000"/>
                                        <p:tgtEl>
                                          <p:spTgt spid="4">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3" dur="2000"/>
                                        <p:tgtEl>
                                          <p:spTgt spid="4">
                                            <p:txEl>
                                              <p:pRg st="1" end="1"/>
                                            </p:txEl>
                                          </p:spTgt>
                                        </p:tgtEl>
                                        <p:attrNameLst>
                                          <p:attrName>ppt_h</p:attrName>
                                        </p:attrNameLst>
                                      </p:cBhvr>
                                      <p:tavLst>
                                        <p:tav tm="0">
                                          <p:val>
                                            <p:strVal val="ppt_h"/>
                                          </p:val>
                                        </p:tav>
                                        <p:tav tm="100000">
                                          <p:val>
                                            <p:strVal val="ppt_h"/>
                                          </p:val>
                                        </p:tav>
                                      </p:tavLst>
                                    </p:anim>
                                    <p:set>
                                      <p:cBhvr>
                                        <p:cTn id="44" dur="1" fill="hold">
                                          <p:stCondLst>
                                            <p:cond delay="1999"/>
                                          </p:stCondLst>
                                        </p:cTn>
                                        <p:tgtEl>
                                          <p:spTgt spid="4">
                                            <p:txEl>
                                              <p:pRg st="1" end="1"/>
                                            </p:txEl>
                                          </p:spTgt>
                                        </p:tgtEl>
                                        <p:attrNameLst>
                                          <p:attrName>style.visibility</p:attrName>
                                        </p:attrNameLst>
                                      </p:cBhvr>
                                      <p:to>
                                        <p:strVal val="hidden"/>
                                      </p:to>
                                    </p:set>
                                  </p:childTnLst>
                                </p:cTn>
                              </p:par>
                              <p:par>
                                <p:cTn id="45" presetID="45" presetClass="exit" presetSubtype="0" fill="hold" nodeType="withEffect">
                                  <p:stCondLst>
                                    <p:cond delay="0"/>
                                  </p:stCondLst>
                                  <p:childTnLst>
                                    <p:animEffect transition="out" filter="fade">
                                      <p:cBhvr>
                                        <p:cTn id="46" dur="2000"/>
                                        <p:tgtEl>
                                          <p:spTgt spid="4">
                                            <p:txEl>
                                              <p:pRg st="2" end="2"/>
                                            </p:txEl>
                                          </p:spTgt>
                                        </p:tgtEl>
                                      </p:cBhvr>
                                    </p:animEffect>
                                    <p:anim calcmode="lin" valueType="num">
                                      <p:cBhvr>
                                        <p:cTn id="47" dur="2000"/>
                                        <p:tgtEl>
                                          <p:spTgt spid="4">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8" dur="2000"/>
                                        <p:tgtEl>
                                          <p:spTgt spid="4">
                                            <p:txEl>
                                              <p:pRg st="2" end="2"/>
                                            </p:txEl>
                                          </p:spTgt>
                                        </p:tgtEl>
                                        <p:attrNameLst>
                                          <p:attrName>ppt_h</p:attrName>
                                        </p:attrNameLst>
                                      </p:cBhvr>
                                      <p:tavLst>
                                        <p:tav tm="0">
                                          <p:val>
                                            <p:strVal val="ppt_h"/>
                                          </p:val>
                                        </p:tav>
                                        <p:tav tm="100000">
                                          <p:val>
                                            <p:strVal val="ppt_h"/>
                                          </p:val>
                                        </p:tav>
                                      </p:tavLst>
                                    </p:anim>
                                    <p:set>
                                      <p:cBhvr>
                                        <p:cTn id="49" dur="1" fill="hold">
                                          <p:stCondLst>
                                            <p:cond delay="1999"/>
                                          </p:stCondLst>
                                        </p:cTn>
                                        <p:tgtEl>
                                          <p:spTgt spid="4">
                                            <p:txEl>
                                              <p:pRg st="2" end="2"/>
                                            </p:txEl>
                                          </p:spTgt>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2" presetClass="exit" presetSubtype="4" fill="hold" nodeType="clickEffect">
                                  <p:stCondLst>
                                    <p:cond delay="0"/>
                                  </p:stCondLst>
                                  <p:childTnLst>
                                    <p:anim calcmode="lin" valueType="num">
                                      <p:cBhvr additive="base">
                                        <p:cTn id="53" dur="500"/>
                                        <p:tgtEl>
                                          <p:spTgt spid="4098"/>
                                        </p:tgtEl>
                                        <p:attrNameLst>
                                          <p:attrName>ppt_x</p:attrName>
                                        </p:attrNameLst>
                                      </p:cBhvr>
                                      <p:tavLst>
                                        <p:tav tm="0">
                                          <p:val>
                                            <p:strVal val="ppt_x"/>
                                          </p:val>
                                        </p:tav>
                                        <p:tav tm="100000">
                                          <p:val>
                                            <p:strVal val="ppt_x"/>
                                          </p:val>
                                        </p:tav>
                                      </p:tavLst>
                                    </p:anim>
                                    <p:anim calcmode="lin" valueType="num">
                                      <p:cBhvr additive="base">
                                        <p:cTn id="54" dur="500"/>
                                        <p:tgtEl>
                                          <p:spTgt spid="4098"/>
                                        </p:tgtEl>
                                        <p:attrNameLst>
                                          <p:attrName>ppt_y</p:attrName>
                                        </p:attrNameLst>
                                      </p:cBhvr>
                                      <p:tavLst>
                                        <p:tav tm="0">
                                          <p:val>
                                            <p:strVal val="ppt_y"/>
                                          </p:val>
                                        </p:tav>
                                        <p:tav tm="100000">
                                          <p:val>
                                            <p:strVal val="1+ppt_h/2"/>
                                          </p:val>
                                        </p:tav>
                                      </p:tavLst>
                                    </p:anim>
                                    <p:set>
                                      <p:cBhvr>
                                        <p:cTn id="55" dur="1" fill="hold">
                                          <p:stCondLst>
                                            <p:cond delay="499"/>
                                          </p:stCondLst>
                                        </p:cTn>
                                        <p:tgtEl>
                                          <p:spTgt spid="409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04664"/>
            <a:ext cx="4248472" cy="6081316"/>
          </a:xfrm>
        </p:spPr>
        <p:txBody>
          <a:bodyPr>
            <a:noAutofit/>
          </a:bodyPr>
          <a:lstStyle/>
          <a:p>
            <a:pPr algn="ctr"/>
            <a:r>
              <a:rPr lang="hr-HR" sz="2000" b="0" dirty="0" smtClean="0">
                <a:solidFill>
                  <a:srgbClr val="7030A0"/>
                </a:solidFill>
              </a:rPr>
              <a:t>Kada je došao petak bila sam malo tužna ali i sretna. Tužna jer je izlet završio, a sretna jer ću ponovno vidjeti svoju obitelj. Spakirala sam se i učiteljica je rekla da krećemo. Autobusi su došli po nas i odvezli  do Rijeke.</a:t>
            </a:r>
          </a:p>
          <a:p>
            <a:pPr algn="ctr"/>
            <a:r>
              <a:rPr lang="hr-HR" sz="2000" b="0" dirty="0" smtClean="0">
                <a:solidFill>
                  <a:srgbClr val="7030A0"/>
                </a:solidFill>
              </a:rPr>
              <a:t>Kada smo došli tata me je sretno dočekao. I ja sam bila sretna. Pozdravili smo se sa svima i krenuli kući. Čim sam došla, vidjela sam baku i svoju bolesnu mamu. Bila sam sretna što ih vidim. Mama me udobno smjestila, i tako sam se odmarala.</a:t>
            </a:r>
            <a:endParaRPr lang="hr-HR" sz="2000" b="0" dirty="0">
              <a:solidFill>
                <a:srgbClr val="7030A0"/>
              </a:solidFill>
            </a:endParaRPr>
          </a:p>
          <a:p>
            <a:pPr algn="r"/>
            <a:r>
              <a:rPr lang="hr-HR" sz="2000" b="0" dirty="0" smtClean="0">
                <a:solidFill>
                  <a:srgbClr val="7030A0"/>
                </a:solidFill>
              </a:rPr>
              <a:t>Leona</a:t>
            </a:r>
          </a:p>
        </p:txBody>
      </p:sp>
      <p:sp>
        <p:nvSpPr>
          <p:cNvPr id="4" name="TextBox 3"/>
          <p:cNvSpPr txBox="1"/>
          <p:nvPr/>
        </p:nvSpPr>
        <p:spPr>
          <a:xfrm>
            <a:off x="4716016" y="1628799"/>
            <a:ext cx="3960440" cy="3139321"/>
          </a:xfrm>
          <a:prstGeom prst="rect">
            <a:avLst/>
          </a:prstGeom>
          <a:noFill/>
        </p:spPr>
        <p:txBody>
          <a:bodyPr wrap="square" rtlCol="0">
            <a:spAutoFit/>
          </a:bodyPr>
          <a:lstStyle/>
          <a:p>
            <a:pPr algn="ctr"/>
            <a:r>
              <a:rPr lang="hr-HR" dirty="0" smtClean="0">
                <a:solidFill>
                  <a:srgbClr val="7030A0"/>
                </a:solidFill>
              </a:rPr>
              <a:t>Kada je došao petak, dan kada idemo kući, spakirala sam sve u moj kofer. A još sam imala i ruksak. Kofer je bio jako težak, kao i prije. Krenuli smo. Za četrdeset minuta došli smo na Drenovu. Onda me je tata odvezao kući. Vidjela sam mamu i bracu. Bila sam sretna. Sjela sam na krevet i razmišljala o igri u hostelu. Bilo je jako zabavno i kratkotrajno.</a:t>
            </a:r>
          </a:p>
          <a:p>
            <a:pPr algn="r"/>
            <a:r>
              <a:rPr lang="hr-HR" dirty="0" smtClean="0">
                <a:solidFill>
                  <a:srgbClr val="7030A0"/>
                </a:solidFill>
              </a:rPr>
              <a:t>Dunja</a:t>
            </a:r>
            <a:endParaRPr lang="hr-HR" dirty="0">
              <a:solidFill>
                <a:srgbClr val="7030A0"/>
              </a:solidFill>
            </a:endParaRPr>
          </a:p>
        </p:txBody>
      </p:sp>
      <p:pic>
        <p:nvPicPr>
          <p:cNvPr id="5124" name="Picture 4" descr="C:\Documents and Settings\VesnaB\Local Settings\Temporary Internet Files\Content.IE5\6ZH8FLIN\ME_YOU[1].jpg"/>
          <p:cNvPicPr>
            <a:picLocks noChangeAspect="1" noChangeArrowheads="1"/>
          </p:cNvPicPr>
          <p:nvPr/>
        </p:nvPicPr>
        <p:blipFill rotWithShape="1">
          <a:blip r:embed="rId2">
            <a:extLst>
              <a:ext uri="{28A0092B-C50C-407E-A947-70E740481C1C}">
                <a14:useLocalDpi xmlns:a14="http://schemas.microsoft.com/office/drawing/2010/main" val="0"/>
              </a:ext>
            </a:extLst>
          </a:blip>
          <a:srcRect r="21155" b="36845"/>
          <a:stretch/>
        </p:blipFill>
        <p:spPr bwMode="auto">
          <a:xfrm>
            <a:off x="5148064" y="4768120"/>
            <a:ext cx="2244786" cy="1717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04937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randombar(horizontal)">
                                      <p:cBhvr>
                                        <p:cTn id="25" dur="500"/>
                                        <p:tgtEl>
                                          <p:spTgt spid="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5124"/>
                                        </p:tgtEl>
                                        <p:attrNameLst>
                                          <p:attrName>style.visibility</p:attrName>
                                        </p:attrNameLst>
                                      </p:cBhvr>
                                      <p:to>
                                        <p:strVal val="visible"/>
                                      </p:to>
                                    </p:set>
                                    <p:animEffect transition="in" filter="fade">
                                      <p:cBhvr>
                                        <p:cTn id="30" dur="1000"/>
                                        <p:tgtEl>
                                          <p:spTgt spid="5124"/>
                                        </p:tgtEl>
                                      </p:cBhvr>
                                    </p:animEffect>
                                    <p:anim calcmode="lin" valueType="num">
                                      <p:cBhvr>
                                        <p:cTn id="31" dur="1000" fill="hold"/>
                                        <p:tgtEl>
                                          <p:spTgt spid="5124"/>
                                        </p:tgtEl>
                                        <p:attrNameLst>
                                          <p:attrName>ppt_x</p:attrName>
                                        </p:attrNameLst>
                                      </p:cBhvr>
                                      <p:tavLst>
                                        <p:tav tm="0">
                                          <p:val>
                                            <p:strVal val="#ppt_x"/>
                                          </p:val>
                                        </p:tav>
                                        <p:tav tm="100000">
                                          <p:val>
                                            <p:strVal val="#ppt_x"/>
                                          </p:val>
                                        </p:tav>
                                      </p:tavLst>
                                    </p:anim>
                                    <p:anim calcmode="lin" valueType="num">
                                      <p:cBhvr>
                                        <p:cTn id="32" dur="1000" fill="hold"/>
                                        <p:tgtEl>
                                          <p:spTgt spid="51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344</TotalTime>
  <Words>1262</Words>
  <Application>Microsoft Office PowerPoint</Application>
  <PresentationFormat>On-screen Show (4:3)</PresentationFormat>
  <Paragraphs>53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Angles</vt:lpstr>
      <vt:lpstr>Povratak  kući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Povratak kući</dc:title>
  <dc:creator>VesnaB</dc:creator>
  <cp:lastModifiedBy>Vesna Božinović</cp:lastModifiedBy>
  <cp:revision>70</cp:revision>
  <dcterms:created xsi:type="dcterms:W3CDTF">2016-03-03T06:23:59Z</dcterms:created>
  <dcterms:modified xsi:type="dcterms:W3CDTF">2016-03-04T16:09:52Z</dcterms:modified>
</cp:coreProperties>
</file>