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7" r:id="rId5"/>
    <p:sldId id="260" r:id="rId6"/>
    <p:sldId id="259" r:id="rId7"/>
    <p:sldId id="261" r:id="rId8"/>
    <p:sldId id="266" r:id="rId9"/>
    <p:sldId id="263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731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978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50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338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44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205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707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86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621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37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248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EB8A1-86C0-4166-B9FC-DA6F827B6FCF}" type="datetimeFigureOut">
              <a:rPr lang="hr-HR" smtClean="0"/>
              <a:t>11.5.2020.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0E786-8C49-412D-8AD8-39021A935C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168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oj.izzi.hr/DOS/106/127.html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enciklopedija.hr/natuknica.aspx?id=54672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2" y="178816"/>
            <a:ext cx="4562936" cy="243171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05388" y="424273"/>
            <a:ext cx="5878922" cy="2387600"/>
          </a:xfrm>
        </p:spPr>
        <p:txBody>
          <a:bodyPr/>
          <a:lstStyle/>
          <a:p>
            <a:r>
              <a:rPr lang="hr-HR" dirty="0"/>
              <a:t>Pisma koja su ušla u povijest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48929" y="3283975"/>
            <a:ext cx="8711381" cy="3215148"/>
          </a:xfrm>
        </p:spPr>
        <p:txBody>
          <a:bodyPr>
            <a:normAutofit/>
          </a:bodyPr>
          <a:lstStyle/>
          <a:p>
            <a:pPr algn="just"/>
            <a:r>
              <a:rPr lang="hr-HR" i="1" dirty="0">
                <a:latin typeface="Gabriola" panose="04040605051002020D02" pitchFamily="82" charset="0"/>
              </a:rPr>
              <a:t>Pisma mogu biti plemenita i </a:t>
            </a:r>
            <a:r>
              <a:rPr lang="hr-HR" i="1" dirty="0" err="1">
                <a:latin typeface="Gabriola" panose="04040605051002020D02" pitchFamily="82" charset="0"/>
              </a:rPr>
              <a:t>nadahnjujuća</a:t>
            </a:r>
            <a:r>
              <a:rPr lang="hr-HR" i="1" dirty="0">
                <a:latin typeface="Gabriola" panose="04040605051002020D02" pitchFamily="82" charset="0"/>
              </a:rPr>
              <a:t>, utjecajna, dirljiva, čak i uznemirujuća. </a:t>
            </a:r>
          </a:p>
          <a:p>
            <a:pPr algn="just"/>
            <a:r>
              <a:rPr lang="hr-HR" i="1" dirty="0">
                <a:latin typeface="Gabriola" panose="04040605051002020D02" pitchFamily="82" charset="0"/>
              </a:rPr>
              <a:t>Autor pisma u njih uvijek unosi dio sebe, bez obzira jesu li ona ljubavna, poziv na rat ili obustavu istog, imaju li svrhu pomiriti ili posvađati svijet, razjasniti ga ili prenijeti osobni doživljaj. </a:t>
            </a:r>
          </a:p>
          <a:p>
            <a:pPr algn="just"/>
            <a:r>
              <a:rPr lang="hr-HR" i="1" dirty="0">
                <a:latin typeface="Gabriola" panose="04040605051002020D02" pitchFamily="82" charset="0"/>
              </a:rPr>
              <a:t>Tijekom vremena, puno je primjera utjecajnih javnih pisama koja su se utkala u povijest. </a:t>
            </a:r>
          </a:p>
          <a:p>
            <a:pPr algn="just"/>
            <a:r>
              <a:rPr lang="hr-HR" i="1" dirty="0">
                <a:latin typeface="Gabriola" panose="04040605051002020D02" pitchFamily="82" charset="0"/>
              </a:rPr>
              <a:t>Ovdje su neki od njih. </a:t>
            </a:r>
          </a:p>
          <a:p>
            <a:pPr algn="just"/>
            <a:endParaRPr lang="hr-HR" i="1" dirty="0">
              <a:latin typeface="Gabriola" panose="04040605051002020D02" pitchFamily="82" charset="0"/>
            </a:endParaRPr>
          </a:p>
          <a:p>
            <a:pPr algn="just"/>
            <a:endParaRPr lang="hr-HR" sz="1700" i="1" dirty="0"/>
          </a:p>
        </p:txBody>
      </p:sp>
    </p:spTree>
    <p:extLst>
      <p:ext uri="{BB962C8B-B14F-4D97-AF65-F5344CB8AC3E}">
        <p14:creationId xmlns:p14="http://schemas.microsoft.com/office/powerpoint/2010/main" val="115674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Poruke svemircima – Zlatna ploča </a:t>
            </a:r>
            <a:r>
              <a:rPr lang="hr-HR" b="1" dirty="0" err="1"/>
              <a:t>Voyagera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/>
              <a:t>Od zvukova kitova pa sve do poljupca, Zlatna ploča koja je u svemir poslana 1977. imala je mnoštvo zanimljivog sadržaja.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Zlatna ploča zamišljena je kao napredna verzija ploča koje su bile montirane na letjelicama </a:t>
            </a:r>
            <a:r>
              <a:rPr lang="hr-HR" dirty="0" err="1"/>
              <a:t>Pioneer</a:t>
            </a:r>
            <a:r>
              <a:rPr lang="hr-HR" dirty="0"/>
              <a:t> 10 i 11. Ova Zlatna ploča je dio letjelica </a:t>
            </a:r>
            <a:r>
              <a:rPr lang="hr-HR" dirty="0" err="1"/>
              <a:t>Voyager</a:t>
            </a:r>
            <a:r>
              <a:rPr lang="hr-HR" dirty="0"/>
              <a:t> 1 i </a:t>
            </a:r>
            <a:r>
              <a:rPr lang="hr-HR" dirty="0" err="1"/>
              <a:t>Voyager</a:t>
            </a:r>
            <a:r>
              <a:rPr lang="hr-HR" dirty="0"/>
              <a:t> 2 koje su lansirane 1977, a služila je kao dio informacija o našoj civilizaciji ukoliko vanzemaljski život stupi u kontakt sa sondama.</a:t>
            </a:r>
          </a:p>
          <a:p>
            <a:pPr marL="0" indent="0">
              <a:buNone/>
            </a:pPr>
            <a:r>
              <a:rPr lang="hr-HR" dirty="0"/>
              <a:t>NASA je odobrila ideju i jedino pitanje je bilo što će se naći na pločama. Koji su to najveći hitovi ljudske civilizacije? Sačiniti takav zapis bio je velik izazov kojemu su pristupili Carl Sagan, </a:t>
            </a:r>
            <a:r>
              <a:rPr lang="hr-HR" dirty="0" err="1"/>
              <a:t>Drake</a:t>
            </a:r>
            <a:r>
              <a:rPr lang="hr-HR" dirty="0"/>
              <a:t>, </a:t>
            </a:r>
            <a:r>
              <a:rPr lang="hr-HR" dirty="0" err="1"/>
              <a:t>Ann</a:t>
            </a:r>
            <a:r>
              <a:rPr lang="hr-HR" dirty="0"/>
              <a:t> </a:t>
            </a:r>
            <a:r>
              <a:rPr lang="hr-HR" dirty="0" err="1"/>
              <a:t>Druyan</a:t>
            </a:r>
            <a:r>
              <a:rPr lang="hr-HR" dirty="0"/>
              <a:t>, umjetnik </a:t>
            </a:r>
            <a:r>
              <a:rPr lang="hr-HR" dirty="0" err="1"/>
              <a:t>Jon</a:t>
            </a:r>
            <a:r>
              <a:rPr lang="hr-HR" dirty="0"/>
              <a:t> </a:t>
            </a:r>
            <a:r>
              <a:rPr lang="hr-HR" dirty="0" err="1"/>
              <a:t>Lomberg</a:t>
            </a:r>
            <a:r>
              <a:rPr lang="hr-HR" dirty="0"/>
              <a:t> i </a:t>
            </a:r>
            <a:r>
              <a:rPr lang="hr-HR" dirty="0" err="1"/>
              <a:t>Ferris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/>
              <a:t>Nakon 10 mjeseci rada sačinjen je konačni izbor. Zlatna </a:t>
            </a:r>
            <a:r>
              <a:rPr lang="hr-HR"/>
              <a:t>ploča sadržava </a:t>
            </a:r>
            <a:r>
              <a:rPr lang="hr-HR" dirty="0"/>
              <a:t>115 analognih fotografija, pozdrave na 55 jezika, 12 minutnu montažu zvukova sa Zemlje i 90 minuta glazbe.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200" dirty="0"/>
              <a:t>Izvor: Globalni identitet, IZZI, Profil, 2019., </a:t>
            </a:r>
            <a:r>
              <a:rPr lang="hr-HR" sz="2200" dirty="0">
                <a:hlinkClick r:id="rId2"/>
              </a:rPr>
              <a:t>https://moj.izzi.hr/DOS/106/127.html</a:t>
            </a:r>
            <a:r>
              <a:rPr lang="hr-HR" sz="2200" dirty="0"/>
              <a:t>, posjećeno: 7. 5. 2020.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30" y="2841523"/>
            <a:ext cx="4354795" cy="24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>Pismo Alberta Einsteina kojim je započelo atomsko doba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8846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Albert Einstein postao svjestan problema nuklearne fuzije tijekom kasnih 30-ih godina. Mjesec dana prije Drugog svjetskog rata, 2. kolovoza 1939. godine, Einstein je napisao pismo predsjedniku SAD-a, Franklinu D. Rooseveltu, koji je potjerao SAD u utrku za nuklearnim naoružanjem protiv nacista. </a:t>
            </a:r>
          </a:p>
          <a:p>
            <a:pPr marL="0" indent="0">
              <a:buNone/>
            </a:pPr>
            <a:r>
              <a:rPr lang="hr-HR" sz="2000" dirty="0"/>
              <a:t>Roosevelta je upozorio da masivna nuklearna lančana reakcija uključujući uran može dovesti do izgradnje „iznimno snažne bombe novoga tipa – atomske bombe“. </a:t>
            </a:r>
          </a:p>
          <a:p>
            <a:pPr marL="0" indent="0">
              <a:buNone/>
            </a:pPr>
            <a:r>
              <a:rPr lang="hr-HR" sz="2000" dirty="0"/>
              <a:t>  Dvije godine kasnije, nakon više </a:t>
            </a:r>
            <a:r>
              <a:rPr lang="hr-HR" sz="2000" dirty="0" err="1"/>
              <a:t>Einstenovih</a:t>
            </a:r>
            <a:r>
              <a:rPr lang="hr-HR" sz="2000" dirty="0"/>
              <a:t> pisama, SAD je kreirala „</a:t>
            </a:r>
            <a:r>
              <a:rPr lang="hr-HR" sz="2000" dirty="0" err="1"/>
              <a:t>Manhattan</a:t>
            </a:r>
            <a:r>
              <a:rPr lang="hr-HR" sz="2000" dirty="0"/>
              <a:t> Projekt“, američki plan za izgradnju najrazornijeg oružja toga vremena. </a:t>
            </a:r>
          </a:p>
          <a:p>
            <a:pPr marL="0" indent="0">
              <a:buNone/>
            </a:pPr>
            <a:r>
              <a:rPr lang="hr-HR" sz="2000" dirty="0"/>
              <a:t>Iako je njegovo pismo zapravo iniciralo „Projekt </a:t>
            </a:r>
            <a:r>
              <a:rPr lang="hr-HR" sz="2000" dirty="0" err="1"/>
              <a:t>Manhattan</a:t>
            </a:r>
            <a:r>
              <a:rPr lang="hr-HR" sz="2000" dirty="0"/>
              <a:t>“, Einstein je rat smatrao jednim oblikom „bolesti“ i bio je u potpunosti protiv upotrebe atomskog oružja. 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29" y="2251587"/>
            <a:ext cx="2990807" cy="39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2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Pisma Abrahama </a:t>
            </a:r>
            <a:r>
              <a:rPr lang="hr-HR" b="1" dirty="0" err="1"/>
              <a:t>Lincona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dirty="0"/>
              <a:t>Abraham Lincoln, američki predsjednik od 1860 – 1965., napisao je pet javnih pisama koja su jačanjem s morala pomogla Uniji u pobjedi U američkom Građanskom ratu. Unija (sjevernjaci) su zabranili ropstvo, očuvali nacionalno jedinstvo i osvjedočili ideju „vladanja narodom, od strane naroda i za narod“. </a:t>
            </a:r>
          </a:p>
          <a:p>
            <a:pPr marL="0" indent="0">
              <a:buNone/>
            </a:pPr>
            <a:r>
              <a:rPr lang="hr-HR" dirty="0"/>
              <a:t>Vjerojatno najpoznatije pismo je bilo adresirano na Alberta </a:t>
            </a:r>
            <a:r>
              <a:rPr lang="hr-HR" dirty="0" err="1"/>
              <a:t>Hodgesa</a:t>
            </a:r>
            <a:r>
              <a:rPr lang="hr-HR" dirty="0"/>
              <a:t>, 4. travnja 1864. godine, u kojem je rekao: </a:t>
            </a:r>
            <a:r>
              <a:rPr lang="hr-HR" i="1" dirty="0"/>
              <a:t>„Ja sam, naravno, protiv ropstva. Ako ropstvo nije pogrešno, ništa nije pogrešno. "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48" y="2790209"/>
            <a:ext cx="3944377" cy="2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>Pismo koje je Abrahama Lincolna potaknulo da uzgaja bradu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8846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600" dirty="0"/>
              <a:t>Jedna od najpoznatijih brada u povijesti posljedica je pisma  jedanaestogodišnje djevojčice, poslanog svega nekoliko tjedana prije izbora Abrahama Lincolna za predsjednika SAD-a, 1860. godine.</a:t>
            </a:r>
          </a:p>
          <a:p>
            <a:pPr marL="0" indent="0">
              <a:buNone/>
            </a:pPr>
            <a:r>
              <a:rPr lang="hr-HR" sz="1600" dirty="0"/>
              <a:t>Mala Grace </a:t>
            </a:r>
            <a:r>
              <a:rPr lang="hr-HR" sz="1600" dirty="0" err="1"/>
              <a:t>Bedell</a:t>
            </a:r>
            <a:r>
              <a:rPr lang="hr-HR" sz="1600" dirty="0"/>
              <a:t> iz </a:t>
            </a:r>
            <a:r>
              <a:rPr lang="hr-HR" sz="1600" dirty="0" err="1"/>
              <a:t>Westfielda</a:t>
            </a:r>
            <a:r>
              <a:rPr lang="hr-HR" sz="1600" dirty="0"/>
              <a:t> u </a:t>
            </a:r>
            <a:r>
              <a:rPr lang="hr-HR" sz="1600" dirty="0" err="1"/>
              <a:t>Indijani</a:t>
            </a:r>
            <a:r>
              <a:rPr lang="hr-HR" sz="1600" dirty="0"/>
              <a:t>, promijenila je lice američke povijesti, kao i izgled novčanica od pet dolara, na kojima se pojavljuje bradati lik 16. američkog predsjednika. </a:t>
            </a:r>
          </a:p>
          <a:p>
            <a:pPr marL="0" indent="0">
              <a:buNone/>
            </a:pPr>
            <a:r>
              <a:rPr lang="hr-HR" sz="1600" dirty="0"/>
              <a:t>Dotad je Lincoln, tada 51-godišnjak, uvijek imao obrijano lice.</a:t>
            </a:r>
          </a:p>
          <a:p>
            <a:pPr marL="0" indent="0">
              <a:buNone/>
            </a:pPr>
            <a:r>
              <a:rPr lang="hr-HR" sz="1600" dirty="0"/>
              <a:t>U svojoj poruci od 15. listopada 1860., djevojčica savjetuje Lincolnu da pusti bradu kako bi se više sviđao ženama.</a:t>
            </a:r>
          </a:p>
          <a:p>
            <a:pPr marL="0" indent="0">
              <a:buNone/>
            </a:pPr>
            <a:r>
              <a:rPr lang="hr-HR" sz="1600" dirty="0"/>
              <a:t>„Vaše lice je tako mršavo. Sve žene vole bradu i one bi sigurno potakle svoje muževe da glasaju za vas i učine vas predsjednikom” – napisala je Grace.</a:t>
            </a:r>
          </a:p>
          <a:p>
            <a:pPr marL="0" indent="0">
              <a:buNone/>
            </a:pPr>
            <a:r>
              <a:rPr lang="hr-HR" sz="1600" dirty="0"/>
              <a:t>Četiri dana kasnije, stigao joj je odgovor: “Nikada nisam pustio bradu da mi izraste, zar ne mislite da bi ljudima djelovalo glupo da to sada učinim?”.</a:t>
            </a:r>
          </a:p>
          <a:p>
            <a:pPr marL="0" indent="0">
              <a:buNone/>
            </a:pPr>
            <a:r>
              <a:rPr lang="hr-HR" sz="1600" dirty="0"/>
              <a:t>Ipak, izgleda da je Lincoln poslušao savjet djevojčice, jer se mjesec dana kasnije prvi put pojavio u javnosti s bradom. I osvojio izbore.</a:t>
            </a:r>
          </a:p>
          <a:p>
            <a:pPr marL="0" indent="0">
              <a:buNone/>
            </a:pPr>
            <a:r>
              <a:rPr lang="hr-HR" sz="1600" dirty="0"/>
              <a:t>Tijekom svog inauguralnog putovanja između </a:t>
            </a:r>
            <a:r>
              <a:rPr lang="hr-HR" sz="1600" dirty="0" err="1"/>
              <a:t>Ilinoisa</a:t>
            </a:r>
            <a:r>
              <a:rPr lang="hr-HR" sz="1600" dirty="0"/>
              <a:t> i Washingtona, Lincoln je tražio da se povorka zaustavi u </a:t>
            </a:r>
            <a:r>
              <a:rPr lang="hr-HR" sz="1600" dirty="0" err="1"/>
              <a:t>Westfieldu</a:t>
            </a:r>
            <a:r>
              <a:rPr lang="hr-HR" sz="1600" dirty="0"/>
              <a:t> gdje je tražio da se sretne s Grace</a:t>
            </a:r>
          </a:p>
          <a:p>
            <a:pPr marL="0" indent="0">
              <a:buNone/>
            </a:pPr>
            <a:r>
              <a:rPr lang="hr-HR" sz="1200" dirty="0"/>
              <a:t>Izvor: https://blog.myheritage.com/2018/01/how-an-11-year-old-girl-influenced-abraham-lincoln-to-grow-his-beard</a:t>
            </a:r>
            <a:r>
              <a:rPr lang="hr-HR" sz="1600" dirty="0"/>
              <a:t>/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7" y="2436988"/>
            <a:ext cx="4456880" cy="2404169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520727" y="5132439"/>
            <a:ext cx="4456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Abraham Lincoln i Grace </a:t>
            </a:r>
            <a:r>
              <a:rPr lang="hr-HR" sz="1400" dirty="0" err="1"/>
              <a:t>Bedell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62226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Pismo vojnika </a:t>
            </a:r>
            <a:r>
              <a:rPr lang="hr-HR" b="1" dirty="0" err="1"/>
              <a:t>Siegfrieda</a:t>
            </a:r>
            <a:r>
              <a:rPr lang="hr-HR" b="1" dirty="0"/>
              <a:t> </a:t>
            </a:r>
            <a:r>
              <a:rPr lang="hr-HR" b="1" dirty="0" err="1"/>
              <a:t>Sassoona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 err="1"/>
              <a:t>Siegfried</a:t>
            </a:r>
            <a:r>
              <a:rPr lang="hr-HR" sz="2000" dirty="0"/>
              <a:t> </a:t>
            </a:r>
            <a:r>
              <a:rPr lang="hr-HR" sz="2000" dirty="0" err="1"/>
              <a:t>Sassoon</a:t>
            </a:r>
            <a:r>
              <a:rPr lang="hr-HR" sz="2000" dirty="0"/>
              <a:t>,   engleski književnik (</a:t>
            </a:r>
            <a:r>
              <a:rPr lang="hr-HR" sz="2000" dirty="0" err="1"/>
              <a:t>Brenchley</a:t>
            </a:r>
            <a:r>
              <a:rPr lang="hr-HR" sz="2000" dirty="0"/>
              <a:t>, </a:t>
            </a:r>
            <a:r>
              <a:rPr lang="hr-HR" sz="2000" dirty="0" err="1"/>
              <a:t>Kent</a:t>
            </a:r>
            <a:r>
              <a:rPr lang="hr-HR" sz="2000" dirty="0"/>
              <a:t>, 8. IX. 1886 – </a:t>
            </a:r>
            <a:r>
              <a:rPr lang="hr-HR" sz="2000" dirty="0" err="1"/>
              <a:t>Heytesbury</a:t>
            </a:r>
            <a:r>
              <a:rPr lang="hr-HR" sz="2000" dirty="0"/>
              <a:t>, </a:t>
            </a:r>
            <a:r>
              <a:rPr lang="hr-HR" sz="2000" dirty="0" err="1"/>
              <a:t>Wiltshire</a:t>
            </a:r>
            <a:r>
              <a:rPr lang="hr-HR" sz="2000" dirty="0"/>
              <a:t>, 1. IX. 1967). Studirao u </a:t>
            </a:r>
            <a:r>
              <a:rPr lang="hr-HR" sz="2000" dirty="0" err="1"/>
              <a:t>Cambridgeu</a:t>
            </a:r>
            <a:r>
              <a:rPr lang="hr-HR" sz="2000" dirty="0"/>
              <a:t>. Dragovoljac u I. svjetskom ratu; istaknuo se hrabrošću i bio odlikovan. No upoznavši prirodu ratovanja, razvio je snažno proturatno raspoloženje i pismom izrazio prosvjed protiv rata (1917), zbog čega je na kratko bio sklonjen u sanatorij. </a:t>
            </a:r>
          </a:p>
          <a:p>
            <a:pPr marL="0" indent="0">
              <a:buNone/>
            </a:pPr>
            <a:r>
              <a:rPr lang="hr-HR" sz="2000" dirty="0" err="1"/>
              <a:t>Siegfried</a:t>
            </a:r>
            <a:r>
              <a:rPr lang="hr-HR" sz="2000" dirty="0"/>
              <a:t> je bio i uzoran vojnik koji je dobio počast </a:t>
            </a:r>
            <a:r>
              <a:rPr lang="hr-HR" sz="2000" dirty="0" err="1"/>
              <a:t>Military</a:t>
            </a:r>
            <a:r>
              <a:rPr lang="hr-HR" sz="2000" dirty="0"/>
              <a:t> </a:t>
            </a:r>
            <a:r>
              <a:rPr lang="hr-HR" sz="2000" dirty="0" err="1"/>
              <a:t>Cross</a:t>
            </a:r>
            <a:r>
              <a:rPr lang="hr-HR" sz="2000" dirty="0"/>
              <a:t> te je bio dva puta ranjen zbog čega je pušten kući na oporavak. </a:t>
            </a:r>
          </a:p>
          <a:p>
            <a:pPr marL="0" indent="0">
              <a:buNone/>
            </a:pPr>
            <a:r>
              <a:rPr lang="hr-HR" sz="2000" dirty="0"/>
              <a:t>Godine 1917. napisao je pismo vođama britanske vojske nakon što je odbio ponovni poziv u vojsku. </a:t>
            </a:r>
          </a:p>
          <a:p>
            <a:pPr marL="0" indent="0">
              <a:buNone/>
            </a:pPr>
            <a:r>
              <a:rPr lang="hr-HR" sz="2000" dirty="0"/>
              <a:t>Ključna izjava u pismu jest da </a:t>
            </a:r>
            <a:r>
              <a:rPr lang="hr-HR" sz="2000" dirty="0" err="1"/>
              <a:t>Siegfried</a:t>
            </a:r>
            <a:r>
              <a:rPr lang="hr-HR" sz="2000" dirty="0"/>
              <a:t> vjeruje kako Prvi svjetski rat namjerno odugovlače oni koji imaju moć da ga zaustave.</a:t>
            </a:r>
          </a:p>
          <a:p>
            <a:pPr marL="0" indent="0">
              <a:buNone/>
            </a:pPr>
            <a:r>
              <a:rPr lang="hr-HR" sz="1300" dirty="0"/>
              <a:t>Izvor: encikopedija.hr, </a:t>
            </a:r>
            <a:r>
              <a:rPr lang="hr-HR" sz="1300" dirty="0">
                <a:hlinkClick r:id="rId2"/>
              </a:rPr>
              <a:t>https://www.enciklopedija.hr/natuknica.aspx?id=54672</a:t>
            </a:r>
            <a:r>
              <a:rPr lang="hr-HR" sz="1300" dirty="0"/>
              <a:t>, posjećeno: 8. 5. 2020.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69" y="2390006"/>
            <a:ext cx="20955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8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Pismo Marthina Luthera Kinga iz zatvora u Birminghamu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Martin Luther King </a:t>
            </a:r>
            <a:r>
              <a:rPr lang="hr-HR" sz="2000" dirty="0" err="1"/>
              <a:t>Jr</a:t>
            </a:r>
            <a:r>
              <a:rPr lang="hr-HR" sz="2000" dirty="0"/>
              <a:t>. napisao je pismo </a:t>
            </a:r>
            <a:r>
              <a:rPr lang="hr-HR" sz="2000" i="1" dirty="0"/>
              <a:t>Kolegama klericima</a:t>
            </a:r>
            <a:r>
              <a:rPr lang="hr-HR" sz="2000" dirty="0"/>
              <a:t> 1963. godine dok je bio u zatvoru u Birminghamu gdje je zatočen zbog nenasilnog prosvjeda protiv segregacije. </a:t>
            </a:r>
          </a:p>
          <a:p>
            <a:pPr marL="0" indent="0">
              <a:buNone/>
            </a:pPr>
            <a:r>
              <a:rPr lang="hr-HR" sz="2000" dirty="0"/>
              <a:t>Pismo ima jedanaest stranica te je napisano kao odgovor na izjavu klera Alabame da bi se prosvjedi protiv segregacije trebali zaustaviti, a problem bi se trebao riješiti na sudu. </a:t>
            </a:r>
          </a:p>
          <a:p>
            <a:pPr marL="0" indent="0">
              <a:buNone/>
            </a:pPr>
            <a:r>
              <a:rPr lang="hr-HR" sz="2000" dirty="0"/>
              <a:t>Ključne izjave pisma jesu da je </a:t>
            </a:r>
            <a:r>
              <a:rPr lang="hr-HR" sz="2000" i="1" dirty="0"/>
              <a:t>nepravda bilo gdje prijetnja pravdi svugdje</a:t>
            </a:r>
            <a:r>
              <a:rPr lang="hr-HR" sz="2000" dirty="0"/>
              <a:t> te da se bilo koja osoba koja živi unutar granica SAD-a ne smije smatrati ili osjećati izopćenikom.</a:t>
            </a:r>
          </a:p>
          <a:p>
            <a:pPr marL="0" indent="0">
              <a:buNone/>
            </a:pPr>
            <a:r>
              <a:rPr lang="hr-HR" sz="1200" dirty="0"/>
              <a:t>Izvor: Martin Luther King i borba za građanska prava Afroamerikanaca,  </a:t>
            </a:r>
            <a:r>
              <a:rPr lang="hr-HR" sz="1200" dirty="0" err="1"/>
              <a:t>Essehist</a:t>
            </a:r>
            <a:r>
              <a:rPr lang="hr-HR" sz="1200" dirty="0"/>
              <a:t>, Osijek, 2011., hrčak.srce.hr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057400"/>
            <a:ext cx="2822780" cy="38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5588" y="855405"/>
            <a:ext cx="3932237" cy="710381"/>
          </a:xfrm>
        </p:spPr>
        <p:txBody>
          <a:bodyPr>
            <a:normAutofit/>
          </a:bodyPr>
          <a:lstStyle/>
          <a:p>
            <a:r>
              <a:rPr lang="hr-HR" b="1" dirty="0"/>
              <a:t>Émile </a:t>
            </a:r>
            <a:r>
              <a:rPr lang="hr-HR" b="1" dirty="0" err="1"/>
              <a:t>Zola</a:t>
            </a:r>
            <a:r>
              <a:rPr lang="hr-HR" b="1" dirty="0"/>
              <a:t>: </a:t>
            </a:r>
            <a:r>
              <a:rPr lang="hr-HR" b="1" dirty="0" err="1"/>
              <a:t>J'accuse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U kasnom devetnaestom stoljeću </a:t>
            </a:r>
            <a:r>
              <a:rPr lang="hr-HR" sz="2000" dirty="0" err="1"/>
              <a:t>židov</a:t>
            </a:r>
            <a:r>
              <a:rPr lang="hr-HR" sz="2000" dirty="0"/>
              <a:t> Alfred </a:t>
            </a:r>
            <a:r>
              <a:rPr lang="hr-HR" sz="2000" dirty="0" err="1"/>
              <a:t>Dreyfus</a:t>
            </a:r>
            <a:r>
              <a:rPr lang="hr-HR" sz="2000" dirty="0"/>
              <a:t> optužen je i kažnjen u Francuskoj za izdaju pod sumnjivim okolnostima i upitnim dokazima. </a:t>
            </a:r>
          </a:p>
          <a:p>
            <a:pPr marL="0" indent="0">
              <a:buNone/>
            </a:pPr>
            <a:r>
              <a:rPr lang="hr-HR" sz="2000" dirty="0"/>
              <a:t>Kasnije istrage i dokazi utvrdili su da je Alfred zaista nevin, a počinitelj netko drugi, no sud je ignorirao dokaze i nije optužio pravog krivca. </a:t>
            </a:r>
          </a:p>
          <a:p>
            <a:pPr marL="0" indent="0">
              <a:buNone/>
            </a:pPr>
            <a:r>
              <a:rPr lang="hr-HR" sz="2000" dirty="0"/>
              <a:t>Stoga je pisac Émile </a:t>
            </a:r>
            <a:r>
              <a:rPr lang="hr-HR" sz="2000" dirty="0" err="1"/>
              <a:t>Zola</a:t>
            </a:r>
            <a:r>
              <a:rPr lang="hr-HR" sz="2000" dirty="0"/>
              <a:t> napisao pismo francuskom predsjedniku Félixu </a:t>
            </a:r>
            <a:r>
              <a:rPr lang="hr-HR" sz="2000" dirty="0" err="1"/>
              <a:t>Faureu</a:t>
            </a:r>
            <a:r>
              <a:rPr lang="hr-HR" sz="2000" dirty="0"/>
              <a:t> koje je izašlo na naslovnici francuskih novina </a:t>
            </a:r>
            <a:r>
              <a:rPr lang="hr-HR" sz="2000" dirty="0" err="1"/>
              <a:t>L'Aurore</a:t>
            </a:r>
            <a:r>
              <a:rPr lang="hr-HR" sz="2000" dirty="0"/>
              <a:t>. </a:t>
            </a:r>
          </a:p>
          <a:p>
            <a:pPr marL="0" indent="0">
              <a:buNone/>
            </a:pPr>
            <a:r>
              <a:rPr lang="hr-HR" sz="2000" dirty="0"/>
              <a:t>Pismo je imalo veliki naslov </a:t>
            </a:r>
            <a:r>
              <a:rPr lang="hr-HR" sz="2000" b="1" dirty="0" err="1"/>
              <a:t>J'accuse</a:t>
            </a:r>
            <a:r>
              <a:rPr lang="hr-HR" sz="2000" dirty="0"/>
              <a:t> što doslovno znači optužujem, a pitanje koje </a:t>
            </a:r>
            <a:r>
              <a:rPr lang="hr-HR" sz="2000" dirty="0" err="1"/>
              <a:t>Zola</a:t>
            </a:r>
            <a:r>
              <a:rPr lang="hr-HR" sz="2000" dirty="0"/>
              <a:t> postavlja jest kako se netko može nadati da će ratno vijeće poništiti nešto što je ratno vijeće napravilo. </a:t>
            </a:r>
          </a:p>
          <a:p>
            <a:pPr marL="0" indent="0">
              <a:buNone/>
            </a:pPr>
            <a:r>
              <a:rPr lang="hr-HR" sz="2000" dirty="0"/>
              <a:t>Od tada se izjava </a:t>
            </a:r>
            <a:r>
              <a:rPr lang="hr-HR" sz="2000" i="1" dirty="0" err="1"/>
              <a:t>J'accuse</a:t>
            </a:r>
            <a:r>
              <a:rPr lang="hr-HR" sz="2000" dirty="0"/>
              <a:t> koristi kao termin za ekspresiju neke velike sramote.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1300" dirty="0"/>
              <a:t>Izvor: </a:t>
            </a:r>
            <a:r>
              <a:rPr lang="hr-HR" sz="1300" dirty="0" err="1"/>
              <a:t>J'accuse</a:t>
            </a:r>
            <a:r>
              <a:rPr lang="hr-HR" sz="1300" dirty="0"/>
              <a:t>, LETTER BY ZOLA, https://www.britannica.com/topic/Jaccuse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50" y="1796845"/>
            <a:ext cx="3124932" cy="41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Hrvatska povijest sačuvana u pismima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7" y="987425"/>
            <a:ext cx="6684347" cy="52265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sz="6400" dirty="0"/>
              <a:t>Izravne državne veze Hrvata i papa možemo pratiti od polovice 9. stoljeća kroz njihovu korespondenciju, a za te je veze ključno ime pape Ivana VIII. (872–882). </a:t>
            </a:r>
          </a:p>
          <a:p>
            <a:pPr marL="0" indent="0">
              <a:buNone/>
            </a:pPr>
            <a:r>
              <a:rPr lang="hr-HR" sz="6400" dirty="0"/>
              <a:t>Trpimirov nasljednik, knez Domagoj (864–876), komunicira s potonjim papom, a iz </a:t>
            </a:r>
            <a:r>
              <a:rPr lang="hr-HR" sz="6400" dirty="0" err="1"/>
              <a:t>papina</a:t>
            </a:r>
            <a:r>
              <a:rPr lang="hr-HR" sz="6400" dirty="0"/>
              <a:t> pisma možemo razabrati kako je Domagoj očito dovoljno vojno snažan da stvara probleme Mlečanima. </a:t>
            </a:r>
          </a:p>
          <a:p>
            <a:pPr marL="0" indent="0">
              <a:buNone/>
            </a:pPr>
            <a:r>
              <a:rPr lang="hr-HR" sz="6400" dirty="0"/>
              <a:t>Zbog pomanjkanja izvora za najraniju hrvatsku povijest, sačuvana pisma, kako ona koja je papa slao hrvatskim vladarima tako i ona koja su oni slali papama, iznimno su vrijedan povijesni izvor. </a:t>
            </a:r>
          </a:p>
          <a:p>
            <a:pPr marL="0" indent="0">
              <a:buNone/>
            </a:pPr>
            <a:r>
              <a:rPr lang="hr-HR" sz="6400" dirty="0"/>
              <a:t>Papa Ivan VIII. obraća se Domagoju kao »slavnom knezu« (</a:t>
            </a:r>
            <a:r>
              <a:rPr lang="hr-HR" sz="6400" dirty="0" err="1"/>
              <a:t>duci</a:t>
            </a:r>
            <a:r>
              <a:rPr lang="hr-HR" sz="6400" dirty="0"/>
              <a:t> </a:t>
            </a:r>
            <a:r>
              <a:rPr lang="hr-HR" sz="6400" dirty="0" err="1"/>
              <a:t>glorioso</a:t>
            </a:r>
            <a:r>
              <a:rPr lang="hr-HR" sz="6400" dirty="0"/>
              <a:t>) 875. godine, ali ga opominje zbog neprihvatljiva ponašanja za jednoga kršćanskog vladara. </a:t>
            </a:r>
          </a:p>
          <a:p>
            <a:pPr marL="0" indent="0">
              <a:buNone/>
            </a:pPr>
            <a:r>
              <a:rPr lang="hr-HR" sz="6400" dirty="0"/>
              <a:t>Naime, Domagoj je dao ubiti nekog urotnika, zbog čega ga papa podsjeća kako je primjerenije neprijatelje potjerati iz zemlje, a ne ubijati ih. Budući da je s Domagojem došlo do smjene na prijestolju (dolaze </a:t>
            </a:r>
            <a:r>
              <a:rPr lang="hr-HR" sz="6400" dirty="0" err="1"/>
              <a:t>Domagojevići</a:t>
            </a:r>
            <a:r>
              <a:rPr lang="hr-HR" sz="6400" dirty="0"/>
              <a:t> umjesto </a:t>
            </a:r>
            <a:r>
              <a:rPr lang="hr-HR" sz="6400" dirty="0" err="1"/>
              <a:t>Trpimirovića</a:t>
            </a:r>
            <a:r>
              <a:rPr lang="hr-HR" sz="6400" dirty="0"/>
              <a:t>), jasno je odakle Domagoju neprijatelji unutar države i odakle sumnja naspram njegove vlasti. </a:t>
            </a:r>
          </a:p>
          <a:p>
            <a:pPr marL="0" indent="0">
              <a:buNone/>
            </a:pPr>
            <a:r>
              <a:rPr lang="hr-HR" sz="6400" dirty="0"/>
              <a:t>Također, korespondencija pape Ivana VIII. i hrvatskoga kneza Branimira (879–892) iznimno je važna u hrvatskoj historiografiji jer se </a:t>
            </a:r>
            <a:r>
              <a:rPr lang="hr-HR" sz="6400" dirty="0" err="1"/>
              <a:t>papin</a:t>
            </a:r>
            <a:r>
              <a:rPr lang="hr-HR" sz="6400" dirty="0"/>
              <a:t> blagoslov u jednom od pisama smatra prvim diplomatskim priznanjem hrvatske države. Riječ je o pismu koje je papa odaslao 7. lipnja 879., a u kojem je blagoslovio »dragog sina« (</a:t>
            </a:r>
            <a:r>
              <a:rPr lang="hr-HR" sz="6400" dirty="0" err="1"/>
              <a:t>Dilecto</a:t>
            </a:r>
            <a:r>
              <a:rPr lang="hr-HR" sz="6400" dirty="0"/>
              <a:t> </a:t>
            </a:r>
            <a:r>
              <a:rPr lang="hr-HR" sz="6400" dirty="0" err="1"/>
              <a:t>filio</a:t>
            </a:r>
            <a:r>
              <a:rPr lang="hr-HR" sz="6400" dirty="0"/>
              <a:t>) Branimira i njegov narod.</a:t>
            </a:r>
          </a:p>
          <a:p>
            <a:pPr marL="0" indent="0">
              <a:buNone/>
            </a:pPr>
            <a:endParaRPr lang="hr-HR" sz="6400" dirty="0"/>
          </a:p>
          <a:p>
            <a:pPr marL="0" indent="0">
              <a:buNone/>
            </a:pPr>
            <a:r>
              <a:rPr lang="hr-HR" sz="4900" dirty="0"/>
              <a:t>Izvor: Državne veze između papinstva i Hrvata u 19. stoljeću, Matica hrvatska, 2018.,</a:t>
            </a:r>
          </a:p>
          <a:p>
            <a:pPr marL="0" indent="0">
              <a:buNone/>
            </a:pPr>
            <a:r>
              <a:rPr lang="hr-HR" sz="4900" dirty="0"/>
              <a:t>http://www.matica.hr/hr/547/drzavne-veze-izmeu-papinstva-i-hrvata-u-9-stoljecu-28061/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03" y="2449256"/>
            <a:ext cx="2593518" cy="3411794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56444" y="2480187"/>
            <a:ext cx="3932237" cy="4757944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	Papa Ivan VIII, 872–882</a:t>
            </a:r>
          </a:p>
        </p:txBody>
      </p:sp>
    </p:spTree>
    <p:extLst>
      <p:ext uri="{BB962C8B-B14F-4D97-AF65-F5344CB8AC3E}">
        <p14:creationId xmlns:p14="http://schemas.microsoft.com/office/powerpoint/2010/main" val="48539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Pismo Billa Gatesa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Godine 1976. Bill Gates bio je vrlo zabrinut zato što je software njegovog Microsofta bivao besplatno kopiran i preprodavan bez ikakvog honorara. </a:t>
            </a:r>
          </a:p>
          <a:p>
            <a:pPr marL="0" indent="0">
              <a:buNone/>
            </a:pPr>
            <a:r>
              <a:rPr lang="hr-HR" sz="2000" dirty="0"/>
              <a:t>Gates i njegovi kolege napisali su verziju BASIC programskog jezika koji je bio vrlo popularan među računalnim hobistima, a tada nije postojala učinkovita zaštita računalnog programa. </a:t>
            </a:r>
          </a:p>
          <a:p>
            <a:pPr marL="0" indent="0">
              <a:buNone/>
            </a:pPr>
            <a:r>
              <a:rPr lang="hr-HR" sz="2000" dirty="0"/>
              <a:t>Stoga je poslao otvoreno pismo svim računalnim hobistima koji nisu plaćali za njegov program, ističući loše strane te virtualne krađe.</a:t>
            </a:r>
          </a:p>
          <a:p>
            <a:pPr marL="0" indent="0">
              <a:buNone/>
            </a:pPr>
            <a:r>
              <a:rPr lang="hr-HR" sz="2000" dirty="0"/>
              <a:t>Koliko je zaradio do danas, uspješno prodajući licencirane programe, poznato je cijelom svijetu, na kojem je </a:t>
            </a:r>
            <a:r>
              <a:rPr lang="hr-HR" sz="2000"/>
              <a:t>već desetljećima jedan </a:t>
            </a:r>
            <a:r>
              <a:rPr lang="hr-HR" sz="2000" dirty="0"/>
              <a:t>od najbogatijih ljudi.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1200" dirty="0"/>
              <a:t>Izvor: </a:t>
            </a:r>
            <a:r>
              <a:rPr lang="hr-HR" sz="1200" dirty="0" err="1"/>
              <a:t>Biography</a:t>
            </a:r>
            <a:r>
              <a:rPr lang="hr-HR" sz="1200" dirty="0"/>
              <a:t>: Bill Gates, 2020., https://www.biography.com/business-figure/bill-gates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07" y="2654130"/>
            <a:ext cx="3910418" cy="26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41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1602</Words>
  <Application>Microsoft Office PowerPoint</Application>
  <PresentationFormat>Widescreen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Gabriola</vt:lpstr>
      <vt:lpstr>Tema sustava Office</vt:lpstr>
      <vt:lpstr>Pisma koja su ušla u povijest</vt:lpstr>
      <vt:lpstr>Pismo Alberta Einsteina kojim je započelo atomsko doba</vt:lpstr>
      <vt:lpstr>Pisma Abrahama Lincona</vt:lpstr>
      <vt:lpstr>Pismo koje je Abrahama Lincolna potaknulo da uzgaja bradu</vt:lpstr>
      <vt:lpstr>Pismo vojnika Siegfrieda Sassoona</vt:lpstr>
      <vt:lpstr>Pismo Marthina Luthera Kinga iz zatvora u Birminghamu</vt:lpstr>
      <vt:lpstr>Émile Zola: J'accuse</vt:lpstr>
      <vt:lpstr>Hrvatska povijest sačuvana u pismima</vt:lpstr>
      <vt:lpstr>Pismo Billa Gatesa</vt:lpstr>
      <vt:lpstr>Poruke svemircima – Zlatna ploča Voyagera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Pisma koja su ušla u povijest</dc:title>
  <dc:creator>Windows User</dc:creator>
  <cp:lastModifiedBy>JELENA KASUNIĆ</cp:lastModifiedBy>
  <cp:revision>25</cp:revision>
  <dcterms:created xsi:type="dcterms:W3CDTF">2020-05-07T20:35:44Z</dcterms:created>
  <dcterms:modified xsi:type="dcterms:W3CDTF">2020-05-11T06:17:12Z</dcterms:modified>
</cp:coreProperties>
</file>