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500" autoAdjust="0"/>
  </p:normalViewPr>
  <p:slideViewPr>
    <p:cSldViewPr>
      <p:cViewPr varScale="1">
        <p:scale>
          <a:sx n="66" d="100"/>
          <a:sy n="66" d="100"/>
        </p:scale>
        <p:origin x="-43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5122"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2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hr-HR" noProof="0" smtClean="0"/>
              <a:t>Uredite stil naslova matrice</a:t>
            </a:r>
          </a:p>
        </p:txBody>
      </p:sp>
      <p:sp>
        <p:nvSpPr>
          <p:cNvPr id="512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hr-HR" noProof="0" smtClean="0"/>
              <a:t>Uredite stil podnaslova matrice</a:t>
            </a:r>
          </a:p>
        </p:txBody>
      </p:sp>
      <p:sp>
        <p:nvSpPr>
          <p:cNvPr id="5125" name="Rectangle 5"/>
          <p:cNvSpPr>
            <a:spLocks noGrp="1" noChangeArrowheads="1"/>
          </p:cNvSpPr>
          <p:nvPr>
            <p:ph type="dt" sz="half" idx="2"/>
          </p:nvPr>
        </p:nvSpPr>
        <p:spPr>
          <a:xfrm>
            <a:off x="685800" y="6248400"/>
            <a:ext cx="1905000" cy="457200"/>
          </a:xfrm>
        </p:spPr>
        <p:txBody>
          <a:bodyPr/>
          <a:lstStyle>
            <a:lvl1pPr>
              <a:defRPr/>
            </a:lvl1pPr>
          </a:lstStyle>
          <a:p>
            <a:endParaRPr lang="hr-HR"/>
          </a:p>
        </p:txBody>
      </p:sp>
      <p:sp>
        <p:nvSpPr>
          <p:cNvPr id="5126" name="Rectangle 6"/>
          <p:cNvSpPr>
            <a:spLocks noGrp="1" noChangeArrowheads="1"/>
          </p:cNvSpPr>
          <p:nvPr>
            <p:ph type="ftr" sz="quarter" idx="3"/>
          </p:nvPr>
        </p:nvSpPr>
        <p:spPr>
          <a:xfrm>
            <a:off x="3124200" y="6248400"/>
            <a:ext cx="2895600" cy="457200"/>
          </a:xfrm>
        </p:spPr>
        <p:txBody>
          <a:bodyPr/>
          <a:lstStyle>
            <a:lvl1pPr>
              <a:defRPr/>
            </a:lvl1pPr>
          </a:lstStyle>
          <a:p>
            <a:endParaRPr lang="hr-HR"/>
          </a:p>
        </p:txBody>
      </p:sp>
      <p:sp>
        <p:nvSpPr>
          <p:cNvPr id="5127" name="Rectangle 7"/>
          <p:cNvSpPr>
            <a:spLocks noGrp="1" noChangeArrowheads="1"/>
          </p:cNvSpPr>
          <p:nvPr>
            <p:ph type="sldNum" sz="quarter" idx="4"/>
          </p:nvPr>
        </p:nvSpPr>
        <p:spPr>
          <a:xfrm>
            <a:off x="6553200" y="6248400"/>
            <a:ext cx="1905000" cy="457200"/>
          </a:xfrm>
        </p:spPr>
        <p:txBody>
          <a:bodyPr/>
          <a:lstStyle>
            <a:lvl1pPr>
              <a:defRPr/>
            </a:lvl1pPr>
          </a:lstStyle>
          <a:p>
            <a:fld id="{ABE6FC4B-89B1-4509-99D3-9AE4DEC7A5BB}" type="slidenum">
              <a:rPr lang="hr-HR"/>
              <a:pPr/>
              <a:t>‹#›</a:t>
            </a:fld>
            <a:endParaRPr lang="hr-HR"/>
          </a:p>
        </p:txBody>
      </p:sp>
      <p:grpSp>
        <p:nvGrpSpPr>
          <p:cNvPr id="5128" name="Group 8" descr="crayon"/>
          <p:cNvGrpSpPr>
            <a:grpSpLocks/>
          </p:cNvGrpSpPr>
          <p:nvPr/>
        </p:nvGrpSpPr>
        <p:grpSpPr bwMode="auto">
          <a:xfrm>
            <a:off x="195263" y="234950"/>
            <a:ext cx="3787775" cy="1778000"/>
            <a:chOff x="123" y="148"/>
            <a:chExt cx="2386" cy="1120"/>
          </a:xfrm>
        </p:grpSpPr>
        <p:sp>
          <p:nvSpPr>
            <p:cNvPr id="5129"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0"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1"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5132" name="Group 12"/>
            <p:cNvGrpSpPr>
              <a:grpSpLocks/>
            </p:cNvGrpSpPr>
            <p:nvPr userDrawn="1"/>
          </p:nvGrpSpPr>
          <p:grpSpPr bwMode="auto">
            <a:xfrm>
              <a:off x="123" y="148"/>
              <a:ext cx="2386" cy="1081"/>
              <a:chOff x="123" y="148"/>
              <a:chExt cx="2386" cy="1081"/>
            </a:xfrm>
          </p:grpSpPr>
          <p:sp>
            <p:nvSpPr>
              <p:cNvPr id="5133"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4"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5"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6"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37"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grpSp>
      <p:grpSp>
        <p:nvGrpSpPr>
          <p:cNvPr id="5138" name="Group 18" descr="crayon"/>
          <p:cNvGrpSpPr>
            <a:grpSpLocks/>
          </p:cNvGrpSpPr>
          <p:nvPr/>
        </p:nvGrpSpPr>
        <p:grpSpPr bwMode="auto">
          <a:xfrm>
            <a:off x="7915275" y="4368800"/>
            <a:ext cx="742950" cy="1058863"/>
            <a:chOff x="4986" y="2752"/>
            <a:chExt cx="468" cy="667"/>
          </a:xfrm>
        </p:grpSpPr>
        <p:sp>
          <p:nvSpPr>
            <p:cNvPr id="5139"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0"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1"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5142" name="Group 22"/>
            <p:cNvGrpSpPr>
              <a:grpSpLocks/>
            </p:cNvGrpSpPr>
            <p:nvPr userDrawn="1"/>
          </p:nvGrpSpPr>
          <p:grpSpPr bwMode="auto">
            <a:xfrm>
              <a:off x="4986" y="2752"/>
              <a:ext cx="468" cy="667"/>
              <a:chOff x="4986" y="2752"/>
              <a:chExt cx="468" cy="667"/>
            </a:xfrm>
          </p:grpSpPr>
          <p:sp>
            <p:nvSpPr>
              <p:cNvPr id="5143"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4"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5"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6"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5147"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grpSp>
      <p:sp>
        <p:nvSpPr>
          <p:cNvPr id="5148"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r-HR"/>
          </a:p>
        </p:txBody>
      </p:sp>
      <p:sp>
        <p:nvSpPr>
          <p:cNvPr id="5149"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r-H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p>
        </p:txBody>
      </p:sp>
      <p:sp>
        <p:nvSpPr>
          <p:cNvPr id="5" name="Rezervirano mjesto podnožja 4"/>
          <p:cNvSpPr>
            <a:spLocks noGrp="1"/>
          </p:cNvSpPr>
          <p:nvPr>
            <p:ph type="ftr" sz="quarter" idx="11"/>
          </p:nvPr>
        </p:nvSpPr>
        <p:spPr/>
        <p:txBody>
          <a:bodyPr/>
          <a:lstStyle>
            <a:lvl1pPr>
              <a:defRPr/>
            </a:lvl1pPr>
          </a:lstStyle>
          <a:p>
            <a:endParaRPr lang="hr-HR"/>
          </a:p>
        </p:txBody>
      </p:sp>
      <p:sp>
        <p:nvSpPr>
          <p:cNvPr id="6" name="Rezervirano mjesto broja slajda 5"/>
          <p:cNvSpPr>
            <a:spLocks noGrp="1"/>
          </p:cNvSpPr>
          <p:nvPr>
            <p:ph type="sldNum" sz="quarter" idx="12"/>
          </p:nvPr>
        </p:nvSpPr>
        <p:spPr/>
        <p:txBody>
          <a:bodyPr/>
          <a:lstStyle>
            <a:lvl1pPr>
              <a:defRPr/>
            </a:lvl1pPr>
          </a:lstStyle>
          <a:p>
            <a:fld id="{300470A7-60E3-4A02-B85D-08B296712F4A}" type="slidenum">
              <a:rPr lang="hr-HR"/>
              <a:pPr/>
              <a:t>‹#›</a:t>
            </a:fld>
            <a:endParaRPr lang="hr-HR"/>
          </a:p>
        </p:txBody>
      </p:sp>
    </p:spTree>
    <p:extLst>
      <p:ext uri="{BB962C8B-B14F-4D97-AF65-F5344CB8AC3E}">
        <p14:creationId xmlns:p14="http://schemas.microsoft.com/office/powerpoint/2010/main" val="244089329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457950" y="152400"/>
            <a:ext cx="1924050" cy="5334000"/>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685800" y="152400"/>
            <a:ext cx="5619750" cy="5334000"/>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p>
        </p:txBody>
      </p:sp>
      <p:sp>
        <p:nvSpPr>
          <p:cNvPr id="5" name="Rezervirano mjesto podnožja 4"/>
          <p:cNvSpPr>
            <a:spLocks noGrp="1"/>
          </p:cNvSpPr>
          <p:nvPr>
            <p:ph type="ftr" sz="quarter" idx="11"/>
          </p:nvPr>
        </p:nvSpPr>
        <p:spPr/>
        <p:txBody>
          <a:bodyPr/>
          <a:lstStyle>
            <a:lvl1pPr>
              <a:defRPr/>
            </a:lvl1pPr>
          </a:lstStyle>
          <a:p>
            <a:endParaRPr lang="hr-HR"/>
          </a:p>
        </p:txBody>
      </p:sp>
      <p:sp>
        <p:nvSpPr>
          <p:cNvPr id="6" name="Rezervirano mjesto broja slajda 5"/>
          <p:cNvSpPr>
            <a:spLocks noGrp="1"/>
          </p:cNvSpPr>
          <p:nvPr>
            <p:ph type="sldNum" sz="quarter" idx="12"/>
          </p:nvPr>
        </p:nvSpPr>
        <p:spPr/>
        <p:txBody>
          <a:bodyPr/>
          <a:lstStyle>
            <a:lvl1pPr>
              <a:defRPr/>
            </a:lvl1pPr>
          </a:lstStyle>
          <a:p>
            <a:fld id="{85A762EF-58D2-4105-97FE-068D222510C7}" type="slidenum">
              <a:rPr lang="hr-HR"/>
              <a:pPr/>
              <a:t>‹#›</a:t>
            </a:fld>
            <a:endParaRPr lang="hr-HR"/>
          </a:p>
        </p:txBody>
      </p:sp>
    </p:spTree>
    <p:extLst>
      <p:ext uri="{BB962C8B-B14F-4D97-AF65-F5344CB8AC3E}">
        <p14:creationId xmlns:p14="http://schemas.microsoft.com/office/powerpoint/2010/main" val="3171896608"/>
      </p:ext>
    </p:extLst>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slov, tekst i sadržaj">
    <p:spTree>
      <p:nvGrpSpPr>
        <p:cNvPr id="1" name=""/>
        <p:cNvGrpSpPr/>
        <p:nvPr/>
      </p:nvGrpSpPr>
      <p:grpSpPr>
        <a:xfrm>
          <a:off x="0" y="0"/>
          <a:ext cx="0" cy="0"/>
          <a:chOff x="0" y="0"/>
          <a:chExt cx="0" cy="0"/>
        </a:xfrm>
      </p:grpSpPr>
      <p:sp>
        <p:nvSpPr>
          <p:cNvPr id="2" name="Naslov 1"/>
          <p:cNvSpPr>
            <a:spLocks noGrp="1"/>
          </p:cNvSpPr>
          <p:nvPr>
            <p:ph type="title"/>
          </p:nvPr>
        </p:nvSpPr>
        <p:spPr>
          <a:xfrm>
            <a:off x="685800" y="152400"/>
            <a:ext cx="6870700" cy="1600200"/>
          </a:xfrm>
        </p:spPr>
        <p:txBody>
          <a:bodyPr/>
          <a:lstStyle/>
          <a:p>
            <a:r>
              <a:rPr lang="hr-HR" smtClean="0"/>
              <a:t>Uredite stil naslova matrice</a:t>
            </a:r>
            <a:endParaRPr lang="hr-HR"/>
          </a:p>
        </p:txBody>
      </p:sp>
      <p:sp>
        <p:nvSpPr>
          <p:cNvPr id="3" name="Rezervirano mjesto teksta 2"/>
          <p:cNvSpPr>
            <a:spLocks noGrp="1"/>
          </p:cNvSpPr>
          <p:nvPr>
            <p:ph type="body" sz="half" idx="1"/>
          </p:nvPr>
        </p:nvSpPr>
        <p:spPr>
          <a:xfrm>
            <a:off x="685800" y="1828800"/>
            <a:ext cx="3771900" cy="36576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10100" y="1828800"/>
            <a:ext cx="3771900" cy="36576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a:xfrm>
            <a:off x="1371600" y="6248400"/>
            <a:ext cx="1905000" cy="457200"/>
          </a:xfrm>
        </p:spPr>
        <p:txBody>
          <a:bodyPr/>
          <a:lstStyle>
            <a:lvl1pPr>
              <a:defRPr/>
            </a:lvl1pPr>
          </a:lstStyle>
          <a:p>
            <a:endParaRPr lang="hr-HR"/>
          </a:p>
        </p:txBody>
      </p:sp>
      <p:sp>
        <p:nvSpPr>
          <p:cNvPr id="6" name="Rezervirano mjesto podnožja 5"/>
          <p:cNvSpPr>
            <a:spLocks noGrp="1"/>
          </p:cNvSpPr>
          <p:nvPr>
            <p:ph type="ftr" sz="quarter" idx="11"/>
          </p:nvPr>
        </p:nvSpPr>
        <p:spPr>
          <a:xfrm>
            <a:off x="3556000" y="6248400"/>
            <a:ext cx="2895600" cy="457200"/>
          </a:xfrm>
        </p:spPr>
        <p:txBody>
          <a:bodyPr/>
          <a:lstStyle>
            <a:lvl1pPr>
              <a:defRPr/>
            </a:lvl1pPr>
          </a:lstStyle>
          <a:p>
            <a:endParaRPr lang="hr-HR"/>
          </a:p>
        </p:txBody>
      </p:sp>
      <p:sp>
        <p:nvSpPr>
          <p:cNvPr id="7" name="Rezervirano mjesto broja slajda 6"/>
          <p:cNvSpPr>
            <a:spLocks noGrp="1"/>
          </p:cNvSpPr>
          <p:nvPr>
            <p:ph type="sldNum" sz="quarter" idx="12"/>
          </p:nvPr>
        </p:nvSpPr>
        <p:spPr>
          <a:xfrm>
            <a:off x="6718300" y="6248400"/>
            <a:ext cx="1905000" cy="457200"/>
          </a:xfrm>
        </p:spPr>
        <p:txBody>
          <a:bodyPr/>
          <a:lstStyle>
            <a:lvl1pPr>
              <a:defRPr/>
            </a:lvl1pPr>
          </a:lstStyle>
          <a:p>
            <a:fld id="{7BF5497D-8757-499F-9E0D-5D6C63F30BCF}" type="slidenum">
              <a:rPr lang="hr-HR"/>
              <a:pPr/>
              <a:t>‹#›</a:t>
            </a:fld>
            <a:endParaRPr lang="hr-HR"/>
          </a:p>
        </p:txBody>
      </p:sp>
    </p:spTree>
    <p:extLst>
      <p:ext uri="{BB962C8B-B14F-4D97-AF65-F5344CB8AC3E}">
        <p14:creationId xmlns:p14="http://schemas.microsoft.com/office/powerpoint/2010/main" val="2050119537"/>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Naslov, tekst i dva sadržaja">
    <p:spTree>
      <p:nvGrpSpPr>
        <p:cNvPr id="1" name=""/>
        <p:cNvGrpSpPr/>
        <p:nvPr/>
      </p:nvGrpSpPr>
      <p:grpSpPr>
        <a:xfrm>
          <a:off x="0" y="0"/>
          <a:ext cx="0" cy="0"/>
          <a:chOff x="0" y="0"/>
          <a:chExt cx="0" cy="0"/>
        </a:xfrm>
      </p:grpSpPr>
      <p:sp>
        <p:nvSpPr>
          <p:cNvPr id="2" name="Naslov 1"/>
          <p:cNvSpPr>
            <a:spLocks noGrp="1"/>
          </p:cNvSpPr>
          <p:nvPr>
            <p:ph type="title"/>
          </p:nvPr>
        </p:nvSpPr>
        <p:spPr>
          <a:xfrm>
            <a:off x="685800" y="152400"/>
            <a:ext cx="6870700" cy="1600200"/>
          </a:xfrm>
        </p:spPr>
        <p:txBody>
          <a:bodyPr/>
          <a:lstStyle/>
          <a:p>
            <a:r>
              <a:rPr lang="hr-HR" smtClean="0"/>
              <a:t>Uredite stil naslova matrice</a:t>
            </a:r>
            <a:endParaRPr lang="hr-HR"/>
          </a:p>
        </p:txBody>
      </p:sp>
      <p:sp>
        <p:nvSpPr>
          <p:cNvPr id="3" name="Rezervirano mjesto teksta 2"/>
          <p:cNvSpPr>
            <a:spLocks noGrp="1"/>
          </p:cNvSpPr>
          <p:nvPr>
            <p:ph type="body" sz="half" idx="1"/>
          </p:nvPr>
        </p:nvSpPr>
        <p:spPr>
          <a:xfrm>
            <a:off x="685800" y="1828800"/>
            <a:ext cx="3771900" cy="36576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quarter" idx="2"/>
          </p:nvPr>
        </p:nvSpPr>
        <p:spPr>
          <a:xfrm>
            <a:off x="4610100" y="1828800"/>
            <a:ext cx="3771900" cy="17526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sadržaja 4"/>
          <p:cNvSpPr>
            <a:spLocks noGrp="1"/>
          </p:cNvSpPr>
          <p:nvPr>
            <p:ph sz="quarter" idx="3"/>
          </p:nvPr>
        </p:nvSpPr>
        <p:spPr>
          <a:xfrm>
            <a:off x="4610100" y="3733800"/>
            <a:ext cx="3771900" cy="17526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datuma 5"/>
          <p:cNvSpPr>
            <a:spLocks noGrp="1"/>
          </p:cNvSpPr>
          <p:nvPr>
            <p:ph type="dt" sz="half" idx="10"/>
          </p:nvPr>
        </p:nvSpPr>
        <p:spPr>
          <a:xfrm>
            <a:off x="1371600" y="6248400"/>
            <a:ext cx="1905000" cy="457200"/>
          </a:xfrm>
        </p:spPr>
        <p:txBody>
          <a:bodyPr/>
          <a:lstStyle>
            <a:lvl1pPr>
              <a:defRPr/>
            </a:lvl1pPr>
          </a:lstStyle>
          <a:p>
            <a:endParaRPr lang="hr-HR"/>
          </a:p>
        </p:txBody>
      </p:sp>
      <p:sp>
        <p:nvSpPr>
          <p:cNvPr id="7" name="Rezervirano mjesto podnožja 6"/>
          <p:cNvSpPr>
            <a:spLocks noGrp="1"/>
          </p:cNvSpPr>
          <p:nvPr>
            <p:ph type="ftr" sz="quarter" idx="11"/>
          </p:nvPr>
        </p:nvSpPr>
        <p:spPr>
          <a:xfrm>
            <a:off x="3556000" y="6248400"/>
            <a:ext cx="2895600" cy="457200"/>
          </a:xfrm>
        </p:spPr>
        <p:txBody>
          <a:bodyPr/>
          <a:lstStyle>
            <a:lvl1pPr>
              <a:defRPr/>
            </a:lvl1pPr>
          </a:lstStyle>
          <a:p>
            <a:endParaRPr lang="hr-HR"/>
          </a:p>
        </p:txBody>
      </p:sp>
      <p:sp>
        <p:nvSpPr>
          <p:cNvPr id="8" name="Rezervirano mjesto broja slajda 7"/>
          <p:cNvSpPr>
            <a:spLocks noGrp="1"/>
          </p:cNvSpPr>
          <p:nvPr>
            <p:ph type="sldNum" sz="quarter" idx="12"/>
          </p:nvPr>
        </p:nvSpPr>
        <p:spPr>
          <a:xfrm>
            <a:off x="6718300" y="6248400"/>
            <a:ext cx="1905000" cy="457200"/>
          </a:xfrm>
        </p:spPr>
        <p:txBody>
          <a:bodyPr/>
          <a:lstStyle>
            <a:lvl1pPr>
              <a:defRPr/>
            </a:lvl1pPr>
          </a:lstStyle>
          <a:p>
            <a:fld id="{9ECD52A7-4648-485C-B495-CF760BFA09B2}" type="slidenum">
              <a:rPr lang="hr-HR"/>
              <a:pPr/>
              <a:t>‹#›</a:t>
            </a:fld>
            <a:endParaRPr lang="hr-HR"/>
          </a:p>
        </p:txBody>
      </p:sp>
    </p:spTree>
    <p:extLst>
      <p:ext uri="{BB962C8B-B14F-4D97-AF65-F5344CB8AC3E}">
        <p14:creationId xmlns:p14="http://schemas.microsoft.com/office/powerpoint/2010/main" val="302906034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endParaRPr lang="hr-HR"/>
          </a:p>
        </p:txBody>
      </p:sp>
      <p:sp>
        <p:nvSpPr>
          <p:cNvPr id="5" name="Rezervirano mjesto podnožja 4"/>
          <p:cNvSpPr>
            <a:spLocks noGrp="1"/>
          </p:cNvSpPr>
          <p:nvPr>
            <p:ph type="ftr" sz="quarter" idx="11"/>
          </p:nvPr>
        </p:nvSpPr>
        <p:spPr/>
        <p:txBody>
          <a:bodyPr/>
          <a:lstStyle>
            <a:lvl1pPr>
              <a:defRPr/>
            </a:lvl1pPr>
          </a:lstStyle>
          <a:p>
            <a:endParaRPr lang="hr-HR"/>
          </a:p>
        </p:txBody>
      </p:sp>
      <p:sp>
        <p:nvSpPr>
          <p:cNvPr id="6" name="Rezervirano mjesto broja slajda 5"/>
          <p:cNvSpPr>
            <a:spLocks noGrp="1"/>
          </p:cNvSpPr>
          <p:nvPr>
            <p:ph type="sldNum" sz="quarter" idx="12"/>
          </p:nvPr>
        </p:nvSpPr>
        <p:spPr/>
        <p:txBody>
          <a:bodyPr/>
          <a:lstStyle>
            <a:lvl1pPr>
              <a:defRPr/>
            </a:lvl1pPr>
          </a:lstStyle>
          <a:p>
            <a:fld id="{DB45C1B0-1129-4B20-B0A5-0994B598CE4C}" type="slidenum">
              <a:rPr lang="hr-HR"/>
              <a:pPr/>
              <a:t>‹#›</a:t>
            </a:fld>
            <a:endParaRPr lang="hr-HR"/>
          </a:p>
        </p:txBody>
      </p:sp>
    </p:spTree>
    <p:extLst>
      <p:ext uri="{BB962C8B-B14F-4D97-AF65-F5344CB8AC3E}">
        <p14:creationId xmlns:p14="http://schemas.microsoft.com/office/powerpoint/2010/main" val="273460956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r-HR" smtClean="0"/>
              <a:t>Uredite stilove teksta matrice</a:t>
            </a:r>
          </a:p>
        </p:txBody>
      </p:sp>
      <p:sp>
        <p:nvSpPr>
          <p:cNvPr id="4" name="Rezervirano mjesto datuma 3"/>
          <p:cNvSpPr>
            <a:spLocks noGrp="1"/>
          </p:cNvSpPr>
          <p:nvPr>
            <p:ph type="dt" sz="half" idx="10"/>
          </p:nvPr>
        </p:nvSpPr>
        <p:spPr/>
        <p:txBody>
          <a:bodyPr/>
          <a:lstStyle>
            <a:lvl1pPr>
              <a:defRPr/>
            </a:lvl1pPr>
          </a:lstStyle>
          <a:p>
            <a:endParaRPr lang="hr-HR"/>
          </a:p>
        </p:txBody>
      </p:sp>
      <p:sp>
        <p:nvSpPr>
          <p:cNvPr id="5" name="Rezervirano mjesto podnožja 4"/>
          <p:cNvSpPr>
            <a:spLocks noGrp="1"/>
          </p:cNvSpPr>
          <p:nvPr>
            <p:ph type="ftr" sz="quarter" idx="11"/>
          </p:nvPr>
        </p:nvSpPr>
        <p:spPr/>
        <p:txBody>
          <a:bodyPr/>
          <a:lstStyle>
            <a:lvl1pPr>
              <a:defRPr/>
            </a:lvl1pPr>
          </a:lstStyle>
          <a:p>
            <a:endParaRPr lang="hr-HR"/>
          </a:p>
        </p:txBody>
      </p:sp>
      <p:sp>
        <p:nvSpPr>
          <p:cNvPr id="6" name="Rezervirano mjesto broja slajda 5"/>
          <p:cNvSpPr>
            <a:spLocks noGrp="1"/>
          </p:cNvSpPr>
          <p:nvPr>
            <p:ph type="sldNum" sz="quarter" idx="12"/>
          </p:nvPr>
        </p:nvSpPr>
        <p:spPr/>
        <p:txBody>
          <a:bodyPr/>
          <a:lstStyle>
            <a:lvl1pPr>
              <a:defRPr/>
            </a:lvl1pPr>
          </a:lstStyle>
          <a:p>
            <a:fld id="{5BF1BDA8-0E0F-46F0-96B1-BAC68E779FDE}" type="slidenum">
              <a:rPr lang="hr-HR"/>
              <a:pPr/>
              <a:t>‹#›</a:t>
            </a:fld>
            <a:endParaRPr lang="hr-HR"/>
          </a:p>
        </p:txBody>
      </p:sp>
    </p:spTree>
    <p:extLst>
      <p:ext uri="{BB962C8B-B14F-4D97-AF65-F5344CB8AC3E}">
        <p14:creationId xmlns:p14="http://schemas.microsoft.com/office/powerpoint/2010/main" val="2686892872"/>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lvl1pPr>
              <a:defRPr/>
            </a:lvl1pPr>
          </a:lstStyle>
          <a:p>
            <a:endParaRPr lang="hr-HR"/>
          </a:p>
        </p:txBody>
      </p:sp>
      <p:sp>
        <p:nvSpPr>
          <p:cNvPr id="6" name="Rezervirano mjesto podnožja 5"/>
          <p:cNvSpPr>
            <a:spLocks noGrp="1"/>
          </p:cNvSpPr>
          <p:nvPr>
            <p:ph type="ftr" sz="quarter" idx="11"/>
          </p:nvPr>
        </p:nvSpPr>
        <p:spPr/>
        <p:txBody>
          <a:bodyPr/>
          <a:lstStyle>
            <a:lvl1pPr>
              <a:defRPr/>
            </a:lvl1pPr>
          </a:lstStyle>
          <a:p>
            <a:endParaRPr lang="hr-HR"/>
          </a:p>
        </p:txBody>
      </p:sp>
      <p:sp>
        <p:nvSpPr>
          <p:cNvPr id="7" name="Rezervirano mjesto broja slajda 6"/>
          <p:cNvSpPr>
            <a:spLocks noGrp="1"/>
          </p:cNvSpPr>
          <p:nvPr>
            <p:ph type="sldNum" sz="quarter" idx="12"/>
          </p:nvPr>
        </p:nvSpPr>
        <p:spPr/>
        <p:txBody>
          <a:bodyPr/>
          <a:lstStyle>
            <a:lvl1pPr>
              <a:defRPr/>
            </a:lvl1pPr>
          </a:lstStyle>
          <a:p>
            <a:fld id="{63D2CCE1-DF68-4A33-A654-444814CDB2C2}" type="slidenum">
              <a:rPr lang="hr-HR"/>
              <a:pPr/>
              <a:t>‹#›</a:t>
            </a:fld>
            <a:endParaRPr lang="hr-HR"/>
          </a:p>
        </p:txBody>
      </p:sp>
    </p:spTree>
    <p:extLst>
      <p:ext uri="{BB962C8B-B14F-4D97-AF65-F5344CB8AC3E}">
        <p14:creationId xmlns:p14="http://schemas.microsoft.com/office/powerpoint/2010/main" val="1587624353"/>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lvl1pPr>
              <a:defRPr/>
            </a:lvl1pPr>
          </a:lstStyle>
          <a:p>
            <a:endParaRPr lang="hr-HR"/>
          </a:p>
        </p:txBody>
      </p:sp>
      <p:sp>
        <p:nvSpPr>
          <p:cNvPr id="8" name="Rezervirano mjesto podnožja 7"/>
          <p:cNvSpPr>
            <a:spLocks noGrp="1"/>
          </p:cNvSpPr>
          <p:nvPr>
            <p:ph type="ftr" sz="quarter" idx="11"/>
          </p:nvPr>
        </p:nvSpPr>
        <p:spPr/>
        <p:txBody>
          <a:bodyPr/>
          <a:lstStyle>
            <a:lvl1pPr>
              <a:defRPr/>
            </a:lvl1pPr>
          </a:lstStyle>
          <a:p>
            <a:endParaRPr lang="hr-HR"/>
          </a:p>
        </p:txBody>
      </p:sp>
      <p:sp>
        <p:nvSpPr>
          <p:cNvPr id="9" name="Rezervirano mjesto broja slajda 8"/>
          <p:cNvSpPr>
            <a:spLocks noGrp="1"/>
          </p:cNvSpPr>
          <p:nvPr>
            <p:ph type="sldNum" sz="quarter" idx="12"/>
          </p:nvPr>
        </p:nvSpPr>
        <p:spPr/>
        <p:txBody>
          <a:bodyPr/>
          <a:lstStyle>
            <a:lvl1pPr>
              <a:defRPr/>
            </a:lvl1pPr>
          </a:lstStyle>
          <a:p>
            <a:fld id="{6E82EE87-2B34-46CC-A44F-0AA63C9A35C9}" type="slidenum">
              <a:rPr lang="hr-HR"/>
              <a:pPr/>
              <a:t>‹#›</a:t>
            </a:fld>
            <a:endParaRPr lang="hr-HR"/>
          </a:p>
        </p:txBody>
      </p:sp>
    </p:spTree>
    <p:extLst>
      <p:ext uri="{BB962C8B-B14F-4D97-AF65-F5344CB8AC3E}">
        <p14:creationId xmlns:p14="http://schemas.microsoft.com/office/powerpoint/2010/main" val="2190860336"/>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lvl1pPr>
              <a:defRPr/>
            </a:lvl1pPr>
          </a:lstStyle>
          <a:p>
            <a:endParaRPr lang="hr-HR"/>
          </a:p>
        </p:txBody>
      </p:sp>
      <p:sp>
        <p:nvSpPr>
          <p:cNvPr id="4" name="Rezervirano mjesto podnožja 3"/>
          <p:cNvSpPr>
            <a:spLocks noGrp="1"/>
          </p:cNvSpPr>
          <p:nvPr>
            <p:ph type="ftr" sz="quarter" idx="11"/>
          </p:nvPr>
        </p:nvSpPr>
        <p:spPr/>
        <p:txBody>
          <a:bodyPr/>
          <a:lstStyle>
            <a:lvl1pPr>
              <a:defRPr/>
            </a:lvl1pPr>
          </a:lstStyle>
          <a:p>
            <a:endParaRPr lang="hr-HR"/>
          </a:p>
        </p:txBody>
      </p:sp>
      <p:sp>
        <p:nvSpPr>
          <p:cNvPr id="5" name="Rezervirano mjesto broja slajda 4"/>
          <p:cNvSpPr>
            <a:spLocks noGrp="1"/>
          </p:cNvSpPr>
          <p:nvPr>
            <p:ph type="sldNum" sz="quarter" idx="12"/>
          </p:nvPr>
        </p:nvSpPr>
        <p:spPr/>
        <p:txBody>
          <a:bodyPr/>
          <a:lstStyle>
            <a:lvl1pPr>
              <a:defRPr/>
            </a:lvl1pPr>
          </a:lstStyle>
          <a:p>
            <a:fld id="{FA13A947-7B2D-4B1C-A68A-D0AB09CFAF62}" type="slidenum">
              <a:rPr lang="hr-HR"/>
              <a:pPr/>
              <a:t>‹#›</a:t>
            </a:fld>
            <a:endParaRPr lang="hr-HR"/>
          </a:p>
        </p:txBody>
      </p:sp>
    </p:spTree>
    <p:extLst>
      <p:ext uri="{BB962C8B-B14F-4D97-AF65-F5344CB8AC3E}">
        <p14:creationId xmlns:p14="http://schemas.microsoft.com/office/powerpoint/2010/main" val="162238723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lvl1pPr>
              <a:defRPr/>
            </a:lvl1pPr>
          </a:lstStyle>
          <a:p>
            <a:endParaRPr lang="hr-HR"/>
          </a:p>
        </p:txBody>
      </p:sp>
      <p:sp>
        <p:nvSpPr>
          <p:cNvPr id="3" name="Rezervirano mjesto podnožja 2"/>
          <p:cNvSpPr>
            <a:spLocks noGrp="1"/>
          </p:cNvSpPr>
          <p:nvPr>
            <p:ph type="ftr" sz="quarter" idx="11"/>
          </p:nvPr>
        </p:nvSpPr>
        <p:spPr/>
        <p:txBody>
          <a:bodyPr/>
          <a:lstStyle>
            <a:lvl1pPr>
              <a:defRPr/>
            </a:lvl1pPr>
          </a:lstStyle>
          <a:p>
            <a:endParaRPr lang="hr-HR"/>
          </a:p>
        </p:txBody>
      </p:sp>
      <p:sp>
        <p:nvSpPr>
          <p:cNvPr id="4" name="Rezervirano mjesto broja slajda 3"/>
          <p:cNvSpPr>
            <a:spLocks noGrp="1"/>
          </p:cNvSpPr>
          <p:nvPr>
            <p:ph type="sldNum" sz="quarter" idx="12"/>
          </p:nvPr>
        </p:nvSpPr>
        <p:spPr/>
        <p:txBody>
          <a:bodyPr/>
          <a:lstStyle>
            <a:lvl1pPr>
              <a:defRPr/>
            </a:lvl1pPr>
          </a:lstStyle>
          <a:p>
            <a:fld id="{6E07F8F0-5B34-4C52-8810-82E51077F909}" type="slidenum">
              <a:rPr lang="hr-HR"/>
              <a:pPr/>
              <a:t>‹#›</a:t>
            </a:fld>
            <a:endParaRPr lang="hr-HR"/>
          </a:p>
        </p:txBody>
      </p:sp>
    </p:spTree>
    <p:extLst>
      <p:ext uri="{BB962C8B-B14F-4D97-AF65-F5344CB8AC3E}">
        <p14:creationId xmlns:p14="http://schemas.microsoft.com/office/powerpoint/2010/main" val="29122786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hr-HR"/>
          </a:p>
        </p:txBody>
      </p:sp>
      <p:sp>
        <p:nvSpPr>
          <p:cNvPr id="6" name="Rezervirano mjesto podnožja 5"/>
          <p:cNvSpPr>
            <a:spLocks noGrp="1"/>
          </p:cNvSpPr>
          <p:nvPr>
            <p:ph type="ftr" sz="quarter" idx="11"/>
          </p:nvPr>
        </p:nvSpPr>
        <p:spPr/>
        <p:txBody>
          <a:bodyPr/>
          <a:lstStyle>
            <a:lvl1pPr>
              <a:defRPr/>
            </a:lvl1pPr>
          </a:lstStyle>
          <a:p>
            <a:endParaRPr lang="hr-HR"/>
          </a:p>
        </p:txBody>
      </p:sp>
      <p:sp>
        <p:nvSpPr>
          <p:cNvPr id="7" name="Rezervirano mjesto broja slajda 6"/>
          <p:cNvSpPr>
            <a:spLocks noGrp="1"/>
          </p:cNvSpPr>
          <p:nvPr>
            <p:ph type="sldNum" sz="quarter" idx="12"/>
          </p:nvPr>
        </p:nvSpPr>
        <p:spPr/>
        <p:txBody>
          <a:bodyPr/>
          <a:lstStyle>
            <a:lvl1pPr>
              <a:defRPr/>
            </a:lvl1pPr>
          </a:lstStyle>
          <a:p>
            <a:fld id="{777FB910-FCCC-4DF1-9AC3-260FF4F69C62}" type="slidenum">
              <a:rPr lang="hr-HR"/>
              <a:pPr/>
              <a:t>‹#›</a:t>
            </a:fld>
            <a:endParaRPr lang="hr-HR"/>
          </a:p>
        </p:txBody>
      </p:sp>
    </p:spTree>
    <p:extLst>
      <p:ext uri="{BB962C8B-B14F-4D97-AF65-F5344CB8AC3E}">
        <p14:creationId xmlns:p14="http://schemas.microsoft.com/office/powerpoint/2010/main" val="414660122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lvl1pPr>
              <a:defRPr/>
            </a:lvl1pPr>
          </a:lstStyle>
          <a:p>
            <a:endParaRPr lang="hr-HR"/>
          </a:p>
        </p:txBody>
      </p:sp>
      <p:sp>
        <p:nvSpPr>
          <p:cNvPr id="6" name="Rezervirano mjesto podnožja 5"/>
          <p:cNvSpPr>
            <a:spLocks noGrp="1"/>
          </p:cNvSpPr>
          <p:nvPr>
            <p:ph type="ftr" sz="quarter" idx="11"/>
          </p:nvPr>
        </p:nvSpPr>
        <p:spPr/>
        <p:txBody>
          <a:bodyPr/>
          <a:lstStyle>
            <a:lvl1pPr>
              <a:defRPr/>
            </a:lvl1pPr>
          </a:lstStyle>
          <a:p>
            <a:endParaRPr lang="hr-HR"/>
          </a:p>
        </p:txBody>
      </p:sp>
      <p:sp>
        <p:nvSpPr>
          <p:cNvPr id="7" name="Rezervirano mjesto broja slajda 6"/>
          <p:cNvSpPr>
            <a:spLocks noGrp="1"/>
          </p:cNvSpPr>
          <p:nvPr>
            <p:ph type="sldNum" sz="quarter" idx="12"/>
          </p:nvPr>
        </p:nvSpPr>
        <p:spPr/>
        <p:txBody>
          <a:bodyPr/>
          <a:lstStyle>
            <a:lvl1pPr>
              <a:defRPr/>
            </a:lvl1pPr>
          </a:lstStyle>
          <a:p>
            <a:fld id="{543235BA-20CC-4D7F-95D9-4A8BB70F9317}" type="slidenum">
              <a:rPr lang="hr-HR"/>
              <a:pPr/>
              <a:t>‹#›</a:t>
            </a:fld>
            <a:endParaRPr lang="hr-HR"/>
          </a:p>
        </p:txBody>
      </p:sp>
    </p:spTree>
    <p:extLst>
      <p:ext uri="{BB962C8B-B14F-4D97-AF65-F5344CB8AC3E}">
        <p14:creationId xmlns:p14="http://schemas.microsoft.com/office/powerpoint/2010/main" val="358656050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099"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hr-HR" smtClean="0"/>
              <a:t>Kliknite da biste uredili stil naslova matrice</a:t>
            </a:r>
          </a:p>
        </p:txBody>
      </p:sp>
      <p:sp>
        <p:nvSpPr>
          <p:cNvPr id="4100"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4101"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hr-HR"/>
          </a:p>
        </p:txBody>
      </p:sp>
      <p:sp>
        <p:nvSpPr>
          <p:cNvPr id="4102"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hr-HR"/>
          </a:p>
        </p:txBody>
      </p:sp>
      <p:sp>
        <p:nvSpPr>
          <p:cNvPr id="4103"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39B5F3EE-31C7-48E7-87F5-36E301AE6CFC}" type="slidenum">
              <a:rPr lang="hr-HR"/>
              <a:pPr/>
              <a:t>‹#›</a:t>
            </a:fld>
            <a:endParaRPr lang="hr-HR"/>
          </a:p>
        </p:txBody>
      </p:sp>
      <p:sp>
        <p:nvSpPr>
          <p:cNvPr id="4104"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05" name="Freeform 9" descr="crayon"/>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4106" name="Group 10" descr="crayons"/>
          <p:cNvGrpSpPr>
            <a:grpSpLocks/>
          </p:cNvGrpSpPr>
          <p:nvPr/>
        </p:nvGrpSpPr>
        <p:grpSpPr bwMode="auto">
          <a:xfrm>
            <a:off x="7938" y="5867400"/>
            <a:ext cx="1287462" cy="919163"/>
            <a:chOff x="5" y="3490"/>
            <a:chExt cx="1124" cy="785"/>
          </a:xfrm>
        </p:grpSpPr>
        <p:sp>
          <p:nvSpPr>
            <p:cNvPr id="4107"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08"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09"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0"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1"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2"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3"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4"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5"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4116" name="Group 20"/>
            <p:cNvGrpSpPr>
              <a:grpSpLocks/>
            </p:cNvGrpSpPr>
            <p:nvPr userDrawn="1"/>
          </p:nvGrpSpPr>
          <p:grpSpPr bwMode="auto">
            <a:xfrm>
              <a:off x="5" y="3490"/>
              <a:ext cx="1124" cy="780"/>
              <a:chOff x="5" y="3490"/>
              <a:chExt cx="1124" cy="780"/>
            </a:xfrm>
          </p:grpSpPr>
          <p:grpSp>
            <p:nvGrpSpPr>
              <p:cNvPr id="4117" name="Group 21"/>
              <p:cNvGrpSpPr>
                <a:grpSpLocks/>
              </p:cNvGrpSpPr>
              <p:nvPr userDrawn="1"/>
            </p:nvGrpSpPr>
            <p:grpSpPr bwMode="auto">
              <a:xfrm>
                <a:off x="499" y="3562"/>
                <a:ext cx="548" cy="708"/>
                <a:chOff x="499" y="3562"/>
                <a:chExt cx="548" cy="708"/>
              </a:xfrm>
            </p:grpSpPr>
            <p:sp>
              <p:nvSpPr>
                <p:cNvPr id="4118"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19"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0"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sp>
            <p:nvSpPr>
              <p:cNvPr id="4121"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2"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3"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4124" name="Group 28"/>
              <p:cNvGrpSpPr>
                <a:grpSpLocks/>
              </p:cNvGrpSpPr>
              <p:nvPr userDrawn="1"/>
            </p:nvGrpSpPr>
            <p:grpSpPr bwMode="auto">
              <a:xfrm>
                <a:off x="5" y="3490"/>
                <a:ext cx="1124" cy="678"/>
                <a:chOff x="5" y="3490"/>
                <a:chExt cx="1124" cy="678"/>
              </a:xfrm>
            </p:grpSpPr>
            <p:sp>
              <p:nvSpPr>
                <p:cNvPr id="4125"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6"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7"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8"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29"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30"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31"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32"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grpSp>
      </p:grpSp>
      <p:grpSp>
        <p:nvGrpSpPr>
          <p:cNvPr id="4133" name="Group 37"/>
          <p:cNvGrpSpPr>
            <a:grpSpLocks/>
          </p:cNvGrpSpPr>
          <p:nvPr/>
        </p:nvGrpSpPr>
        <p:grpSpPr bwMode="auto">
          <a:xfrm>
            <a:off x="8680450" y="2116138"/>
            <a:ext cx="385763" cy="4308475"/>
            <a:chOff x="5468" y="1333"/>
            <a:chExt cx="243" cy="2714"/>
          </a:xfrm>
        </p:grpSpPr>
        <p:sp>
          <p:nvSpPr>
            <p:cNvPr id="4134"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35"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grpSp>
        <p:nvGrpSpPr>
          <p:cNvPr id="4136" name="Group 40"/>
          <p:cNvGrpSpPr>
            <a:grpSpLocks/>
          </p:cNvGrpSpPr>
          <p:nvPr/>
        </p:nvGrpSpPr>
        <p:grpSpPr bwMode="auto">
          <a:xfrm>
            <a:off x="7318375" y="90488"/>
            <a:ext cx="2133600" cy="1911350"/>
            <a:chOff x="4610" y="57"/>
            <a:chExt cx="1344" cy="1204"/>
          </a:xfrm>
        </p:grpSpPr>
        <p:grpSp>
          <p:nvGrpSpPr>
            <p:cNvPr id="4137" name="Group 41"/>
            <p:cNvGrpSpPr>
              <a:grpSpLocks/>
            </p:cNvGrpSpPr>
            <p:nvPr userDrawn="1"/>
          </p:nvGrpSpPr>
          <p:grpSpPr bwMode="auto">
            <a:xfrm>
              <a:off x="4610" y="57"/>
              <a:ext cx="1344" cy="1204"/>
              <a:chOff x="4610" y="57"/>
              <a:chExt cx="1344" cy="1204"/>
            </a:xfrm>
          </p:grpSpPr>
          <p:sp>
            <p:nvSpPr>
              <p:cNvPr id="4138"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nvGrpSpPr>
              <p:cNvPr id="4139" name="Group 43"/>
              <p:cNvGrpSpPr>
                <a:grpSpLocks/>
              </p:cNvGrpSpPr>
              <p:nvPr userDrawn="1"/>
            </p:nvGrpSpPr>
            <p:grpSpPr bwMode="auto">
              <a:xfrm>
                <a:off x="4610" y="57"/>
                <a:ext cx="1344" cy="985"/>
                <a:chOff x="4610" y="57"/>
                <a:chExt cx="1344" cy="985"/>
              </a:xfrm>
            </p:grpSpPr>
            <p:sp>
              <p:nvSpPr>
                <p:cNvPr id="4140"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1"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2"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3"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4"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5"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6"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4147"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grpSp>
        </p:grpSp>
        <p:sp>
          <p:nvSpPr>
            <p:cNvPr id="414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r-HR"/>
            </a:p>
          </p:txBody>
        </p: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p:dissolve/>
  </p:transition>
  <p:txStyles>
    <p:titleStyle>
      <a:lvl1pPr algn="ctr" rtl="0" eaLnBrk="1" fontAlgn="base" hangingPunct="1">
        <a:spcBef>
          <a:spcPct val="0"/>
        </a:spcBef>
        <a:spcAft>
          <a:spcPct val="0"/>
        </a:spcAft>
        <a:defRPr sz="44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omic Sans MS" pitchFamily="66" charset="0"/>
        </a:defRPr>
      </a:lvl2pPr>
      <a:lvl3pPr algn="ctr" rtl="0" eaLnBrk="1" fontAlgn="base" hangingPunct="1">
        <a:spcBef>
          <a:spcPct val="0"/>
        </a:spcBef>
        <a:spcAft>
          <a:spcPct val="0"/>
        </a:spcAft>
        <a:defRPr sz="4400">
          <a:solidFill>
            <a:schemeClr val="tx1"/>
          </a:solidFill>
          <a:latin typeface="Comic Sans MS" pitchFamily="66" charset="0"/>
        </a:defRPr>
      </a:lvl3pPr>
      <a:lvl4pPr algn="ctr" rtl="0" eaLnBrk="1" fontAlgn="base" hangingPunct="1">
        <a:spcBef>
          <a:spcPct val="0"/>
        </a:spcBef>
        <a:spcAft>
          <a:spcPct val="0"/>
        </a:spcAft>
        <a:defRPr sz="4400">
          <a:solidFill>
            <a:schemeClr val="tx1"/>
          </a:solidFill>
          <a:latin typeface="Comic Sans MS" pitchFamily="66" charset="0"/>
        </a:defRPr>
      </a:lvl4pPr>
      <a:lvl5pPr algn="ctr" rtl="0" eaLnBrk="1" fontAlgn="base" hangingPunct="1">
        <a:spcBef>
          <a:spcPct val="0"/>
        </a:spcBef>
        <a:spcAft>
          <a:spcPct val="0"/>
        </a:spcAft>
        <a:defRPr sz="4400">
          <a:solidFill>
            <a:schemeClr val="tx1"/>
          </a:solidFill>
          <a:latin typeface="Comic Sans MS" pitchFamily="66" charset="0"/>
        </a:defRPr>
      </a:lvl5pPr>
      <a:lvl6pPr marL="457200" algn="ctr" rtl="0" eaLnBrk="1" fontAlgn="base" hangingPunct="1">
        <a:spcBef>
          <a:spcPct val="0"/>
        </a:spcBef>
        <a:spcAft>
          <a:spcPct val="0"/>
        </a:spcAft>
        <a:defRPr sz="4400">
          <a:solidFill>
            <a:schemeClr val="tx1"/>
          </a:solidFill>
          <a:latin typeface="Comic Sans MS" pitchFamily="66" charset="0"/>
        </a:defRPr>
      </a:lvl6pPr>
      <a:lvl7pPr marL="914400" algn="ctr" rtl="0" eaLnBrk="1" fontAlgn="base" hangingPunct="1">
        <a:spcBef>
          <a:spcPct val="0"/>
        </a:spcBef>
        <a:spcAft>
          <a:spcPct val="0"/>
        </a:spcAft>
        <a:defRPr sz="4400">
          <a:solidFill>
            <a:schemeClr val="tx1"/>
          </a:solidFill>
          <a:latin typeface="Comic Sans MS" pitchFamily="66" charset="0"/>
        </a:defRPr>
      </a:lvl7pPr>
      <a:lvl8pPr marL="1371600" algn="ctr" rtl="0" eaLnBrk="1" fontAlgn="base" hangingPunct="1">
        <a:spcBef>
          <a:spcPct val="0"/>
        </a:spcBef>
        <a:spcAft>
          <a:spcPct val="0"/>
        </a:spcAft>
        <a:defRPr sz="4400">
          <a:solidFill>
            <a:schemeClr val="tx1"/>
          </a:solidFill>
          <a:latin typeface="Comic Sans MS" pitchFamily="66" charset="0"/>
        </a:defRPr>
      </a:lvl8pPr>
      <a:lvl9pPr marL="1828800" algn="ctr" rtl="0" eaLnBrk="1" fontAlgn="base" hangingPunct="1">
        <a:spcBef>
          <a:spcPct val="0"/>
        </a:spcBef>
        <a:spcAft>
          <a:spcPct val="0"/>
        </a:spcAft>
        <a:defRPr sz="4400">
          <a:solidFill>
            <a:schemeClr val="tx1"/>
          </a:solidFill>
          <a:latin typeface="Comic Sans MS" pitchFamily="6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www.poliklinika-djeca.hr/"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www.poliklinika-djeca.hr/" TargetMode="External"/><Relationship Id="rId2" Type="http://schemas.openxmlformats.org/officeDocument/2006/relationships/hyperlink" Target="http://www.carnet.hr/pravila_ponasanja_na_internetu_internet_bonton" TargetMode="External"/><Relationship Id="rId1" Type="http://schemas.openxmlformats.org/officeDocument/2006/relationships/slideLayout" Target="../slideLayouts/slideLayout12.xml"/><Relationship Id="rId6" Type="http://schemas.openxmlformats.org/officeDocument/2006/relationships/image" Target="../media/image1.wmf"/><Relationship Id="rId5" Type="http://schemas.openxmlformats.org/officeDocument/2006/relationships/hyperlink" Target="http://www.cert.hr/dokumenti/zastitite_privatnost_na_facebooku" TargetMode="External"/><Relationship Id="rId4" Type="http://schemas.openxmlformats.org/officeDocument/2006/relationships/hyperlink" Target="http://www.cert.hr/dokumenti/sigurnije_na_internet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arnet.hr/pravila_ponasanja_na_internetu_internet_bonton" TargetMode="External"/><Relationship Id="rId2" Type="http://schemas.openxmlformats.org/officeDocument/2006/relationships/hyperlink" Target="https://knjigaljetateens.wordpress.com/2012/05/22/pravila-ponasanja-na-internetu/" TargetMode="External"/><Relationship Id="rId1" Type="http://schemas.openxmlformats.org/officeDocument/2006/relationships/slideLayout" Target="../slideLayouts/slideLayout12.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43000" y="2362200"/>
            <a:ext cx="6705600" cy="1447800"/>
          </a:xfrm>
        </p:spPr>
        <p:txBody>
          <a:bodyPr/>
          <a:lstStyle/>
          <a:p>
            <a:r>
              <a:rPr lang="hr-HR" sz="4000" dirty="0" smtClean="0"/>
              <a:t>PRAVILA PONAŠANJA NA INTERNETU</a:t>
            </a:r>
            <a:endParaRPr lang="hr-HR" sz="4000"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3200" b="1" dirty="0">
                <a:solidFill>
                  <a:schemeClr val="tx1"/>
                </a:solidFill>
              </a:rPr>
              <a:t>8. NIŠTA NE OBJAVLJUJ DOK SI LJUT/A</a:t>
            </a:r>
            <a:endParaRPr lang="hr-HR" sz="3200" b="1" dirty="0"/>
          </a:p>
        </p:txBody>
      </p:sp>
      <p:sp>
        <p:nvSpPr>
          <p:cNvPr id="6153" name="Rectangle 9"/>
          <p:cNvSpPr>
            <a:spLocks noGrp="1" noChangeArrowheads="1"/>
          </p:cNvSpPr>
          <p:nvPr>
            <p:ph type="body" sz="half" idx="1"/>
          </p:nvPr>
        </p:nvSpPr>
        <p:spPr>
          <a:xfrm>
            <a:off x="323528" y="2204864"/>
            <a:ext cx="4876800" cy="3168352"/>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Kad smo ljuti možemo izreći mnogo toga što zapravo ne </a:t>
            </a:r>
            <a:r>
              <a:rPr lang="hr-HR" sz="2000" dirty="0" smtClean="0">
                <a:solidFill>
                  <a:schemeClr val="tx1"/>
                </a:solidFill>
                <a:latin typeface="+mn-lt"/>
                <a:ea typeface="+mn-ea"/>
                <a:cs typeface="+mn-cs"/>
              </a:rPr>
              <a:t>mislimo, </a:t>
            </a:r>
            <a:r>
              <a:rPr lang="hr-HR" sz="2000" dirty="0">
                <a:solidFill>
                  <a:schemeClr val="tx1"/>
                </a:solidFill>
                <a:latin typeface="+mn-lt"/>
                <a:ea typeface="+mn-ea"/>
                <a:cs typeface="+mn-cs"/>
              </a:rPr>
              <a:t>i tako lako povrijediti prijatelje pa čak ih zauvijek izgubiti. Uvijek dobro razmisli prije nego nešto objaviš na </a:t>
            </a:r>
            <a:r>
              <a:rPr lang="hr-HR" sz="2000" dirty="0" err="1">
                <a:solidFill>
                  <a:schemeClr val="tx1"/>
                </a:solidFill>
                <a:latin typeface="+mn-lt"/>
                <a:ea typeface="+mn-ea"/>
                <a:cs typeface="+mn-cs"/>
              </a:rPr>
              <a:t>internetu</a:t>
            </a:r>
            <a:r>
              <a:rPr lang="hr-HR" sz="2000" dirty="0">
                <a:solidFill>
                  <a:schemeClr val="tx1"/>
                </a:solidFill>
                <a:latin typeface="+mn-lt"/>
                <a:ea typeface="+mn-ea"/>
                <a:cs typeface="+mn-cs"/>
              </a:rPr>
              <a:t> jer više povratka nema. Možeš kasnije obrisati što je objavljeno, ali ne znaš tko je sve objavu već pročitao, pa možda i pohranio na svoje računalo ili </a:t>
            </a:r>
            <a:r>
              <a:rPr lang="hr-HR" sz="2000" dirty="0" smtClean="0">
                <a:solidFill>
                  <a:schemeClr val="tx1"/>
                </a:solidFill>
                <a:latin typeface="+mn-lt"/>
                <a:ea typeface="+mn-ea"/>
                <a:cs typeface="+mn-cs"/>
              </a:rPr>
              <a:t>ispisao</a:t>
            </a:r>
            <a:r>
              <a:rPr lang="hr-HR" sz="2000" dirty="0">
                <a:solidFill>
                  <a:schemeClr val="tx1"/>
                </a:solidFill>
                <a:latin typeface="+mn-lt"/>
                <a:ea typeface="+mn-ea"/>
                <a:cs typeface="+mn-cs"/>
              </a:rPr>
              <a:t>.</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2501661181"/>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2800" b="1" dirty="0">
                <a:solidFill>
                  <a:schemeClr val="tx1"/>
                </a:solidFill>
              </a:rPr>
              <a:t>9. NEMOJ SUDJELOVATI U PREPIRKAMA I SVAĐAMA poznatim kao </a:t>
            </a:r>
            <a:r>
              <a:rPr lang="hr-HR" sz="2800" b="1" dirty="0" err="1">
                <a:solidFill>
                  <a:schemeClr val="tx1"/>
                </a:solidFill>
              </a:rPr>
              <a:t>Flaming</a:t>
            </a:r>
            <a:endParaRPr lang="hr-HR" sz="2800" b="1" dirty="0"/>
          </a:p>
        </p:txBody>
      </p:sp>
      <p:sp>
        <p:nvSpPr>
          <p:cNvPr id="6153" name="Rectangle 9"/>
          <p:cNvSpPr>
            <a:spLocks noGrp="1" noChangeArrowheads="1"/>
          </p:cNvSpPr>
          <p:nvPr>
            <p:ph type="body" sz="half" idx="1"/>
          </p:nvPr>
        </p:nvSpPr>
        <p:spPr>
          <a:xfrm>
            <a:off x="1115616" y="1700808"/>
            <a:ext cx="6192688" cy="1944216"/>
          </a:xfrm>
        </p:spPr>
        <p:txBody>
          <a:bodyPr/>
          <a:lstStyle/>
          <a:p>
            <a:r>
              <a:rPr lang="vi-VN" sz="2000" dirty="0">
                <a:solidFill>
                  <a:schemeClr val="tx1"/>
                </a:solidFill>
                <a:latin typeface="+mn-lt"/>
                <a:ea typeface="+mn-ea"/>
                <a:cs typeface="+mn-cs"/>
              </a:rPr>
              <a:t>Ako ti se ne sviđa nečije mišljenje o nekoj temi, nije u redu zbog toga riječima napadati i zlostavljati tu osobu. Ne moraš se slagati s izrečenim, ali svoje mišljenje moraš izraziti na pristojan način i s uvažavanjem.</a:t>
            </a:r>
          </a:p>
          <a:p>
            <a:r>
              <a:rPr lang="vi-VN" sz="2000" dirty="0">
                <a:solidFill>
                  <a:schemeClr val="tx1"/>
                </a:solidFill>
                <a:latin typeface="+mn-lt"/>
                <a:ea typeface="+mn-ea"/>
                <a:cs typeface="+mn-cs"/>
              </a:rPr>
              <a:t>Nemoj slati nepristojne i uvredljive poruke ili poruke ispunjene mržnjom i prijetnjama putem e-maila, mobitela niti bilo gdje na internetu. Ako netko tebi šalje uvredljive poruke, ne odgovaraj: nikada nećeš pobijediti, a sve može brzo izmaći kontroli. Ako te netko napada na chatu ili ti šalje poruke mržnje, sačuvaj ih i pokaži odrasloj osobi u koju imaš povjerenja.</a:t>
            </a:r>
          </a:p>
        </p:txBody>
      </p:sp>
    </p:spTree>
    <p:extLst>
      <p:ext uri="{BB962C8B-B14F-4D97-AF65-F5344CB8AC3E}">
        <p14:creationId xmlns:p14="http://schemas.microsoft.com/office/powerpoint/2010/main" val="3821840790"/>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pl-PL" sz="2800" b="1" dirty="0">
                <a:solidFill>
                  <a:schemeClr val="tx1"/>
                </a:solidFill>
              </a:rPr>
              <a:t>10. NE ODGOVARAJ NA PORUKE NEPOZNATIH</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Jednom dijelu korisnika </a:t>
            </a:r>
            <a:r>
              <a:rPr lang="hr-HR" sz="2000" dirty="0" err="1">
                <a:solidFill>
                  <a:schemeClr val="tx1"/>
                </a:solidFill>
                <a:latin typeface="+mn-lt"/>
                <a:ea typeface="+mn-ea"/>
                <a:cs typeface="+mn-cs"/>
              </a:rPr>
              <a:t>internet</a:t>
            </a:r>
            <a:r>
              <a:rPr lang="hr-HR" sz="2000" dirty="0">
                <a:solidFill>
                  <a:schemeClr val="tx1"/>
                </a:solidFill>
                <a:latin typeface="+mn-lt"/>
                <a:ea typeface="+mn-ea"/>
                <a:cs typeface="+mn-cs"/>
              </a:rPr>
              <a:t> služi za slanje neprimjerenih poruka. Neke od tih poruka će te uznemiriti, a u nekim će se tražiti tvoj odgovor, slika, adresa – ne odgovaraj na takve poruke i razgovaraj o tome s nekom odraslom osobom u koju imaš povjerenja.</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382184079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2800" b="1" dirty="0">
                <a:solidFill>
                  <a:schemeClr val="tx1"/>
                </a:solidFill>
              </a:rPr>
              <a:t>11. BORI SE PROTIV ELEKTRONIČKOG NASILJA</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Nasilje preko </a:t>
            </a:r>
            <a:r>
              <a:rPr lang="hr-HR" sz="2000" dirty="0" err="1">
                <a:solidFill>
                  <a:schemeClr val="tx1"/>
                </a:solidFill>
                <a:latin typeface="+mn-lt"/>
                <a:ea typeface="+mn-ea"/>
                <a:cs typeface="+mn-cs"/>
              </a:rPr>
              <a:t>interneta</a:t>
            </a:r>
            <a:r>
              <a:rPr lang="hr-HR" sz="2000" dirty="0">
                <a:solidFill>
                  <a:schemeClr val="tx1"/>
                </a:solidFill>
                <a:latin typeface="+mn-lt"/>
                <a:ea typeface="+mn-ea"/>
                <a:cs typeface="+mn-cs"/>
              </a:rPr>
              <a:t>, u svijetu poznato kao </a:t>
            </a:r>
            <a:r>
              <a:rPr lang="hr-HR" sz="2000" dirty="0" err="1">
                <a:solidFill>
                  <a:schemeClr val="tx1"/>
                </a:solidFill>
                <a:latin typeface="+mn-lt"/>
                <a:ea typeface="+mn-ea"/>
                <a:cs typeface="+mn-cs"/>
              </a:rPr>
              <a:t>cyberbullying</a:t>
            </a:r>
            <a:r>
              <a:rPr lang="hr-HR" sz="2000" dirty="0">
                <a:solidFill>
                  <a:schemeClr val="tx1"/>
                </a:solidFill>
                <a:latin typeface="+mn-lt"/>
                <a:ea typeface="+mn-ea"/>
                <a:cs typeface="+mn-cs"/>
              </a:rPr>
              <a:t>, sve je češće i kod nas. Informiraj se o tome što je to zapravo nasilje preko </a:t>
            </a:r>
            <a:r>
              <a:rPr lang="hr-HR" sz="2000" dirty="0" err="1">
                <a:solidFill>
                  <a:schemeClr val="tx1"/>
                </a:solidFill>
                <a:latin typeface="+mn-lt"/>
                <a:ea typeface="+mn-ea"/>
                <a:cs typeface="+mn-cs"/>
              </a:rPr>
              <a:t>interneta</a:t>
            </a:r>
            <a:r>
              <a:rPr lang="hr-HR" sz="2000" dirty="0">
                <a:solidFill>
                  <a:schemeClr val="tx1"/>
                </a:solidFill>
                <a:latin typeface="+mn-lt"/>
                <a:ea typeface="+mn-ea"/>
                <a:cs typeface="+mn-cs"/>
              </a:rPr>
              <a:t> i nauči kako se zaštititi. Puno možeš saznati na mrežnim stranicama Poliklinike za zaštitu djece grada Zagreba </a:t>
            </a:r>
            <a:r>
              <a:rPr lang="hr-HR" sz="2000" dirty="0" err="1">
                <a:solidFill>
                  <a:schemeClr val="tx1"/>
                </a:solidFill>
                <a:latin typeface="+mn-lt"/>
                <a:ea typeface="+mn-ea"/>
                <a:cs typeface="+mn-cs"/>
                <a:hlinkClick r:id="rId2"/>
              </a:rPr>
              <a:t>www.poliklinika</a:t>
            </a:r>
            <a:r>
              <a:rPr lang="hr-HR" sz="2000" dirty="0">
                <a:solidFill>
                  <a:schemeClr val="tx1"/>
                </a:solidFill>
                <a:latin typeface="+mn-lt"/>
                <a:ea typeface="+mn-ea"/>
                <a:cs typeface="+mn-cs"/>
                <a:hlinkClick r:id="rId2"/>
              </a:rPr>
              <a:t>-</a:t>
            </a:r>
            <a:r>
              <a:rPr lang="hr-HR" sz="2000" dirty="0" err="1">
                <a:solidFill>
                  <a:schemeClr val="tx1"/>
                </a:solidFill>
                <a:latin typeface="+mn-lt"/>
                <a:ea typeface="+mn-ea"/>
                <a:cs typeface="+mn-cs"/>
                <a:hlinkClick r:id="rId2"/>
              </a:rPr>
              <a:t>djeca.hr</a:t>
            </a:r>
            <a:r>
              <a:rPr lang="hr-HR" sz="2000" dirty="0">
                <a:solidFill>
                  <a:schemeClr val="tx1"/>
                </a:solidFill>
                <a:latin typeface="+mn-lt"/>
                <a:ea typeface="+mn-ea"/>
                <a:cs typeface="+mn-cs"/>
              </a:rPr>
              <a:t> tako što ćeš u rubrici PUBLIKACIJE kliknuti na </a:t>
            </a:r>
            <a:r>
              <a:rPr lang="hr-HR" sz="2000" dirty="0" err="1">
                <a:solidFill>
                  <a:schemeClr val="tx1"/>
                </a:solidFill>
                <a:latin typeface="+mn-lt"/>
                <a:ea typeface="+mn-ea"/>
                <a:cs typeface="+mn-cs"/>
              </a:rPr>
              <a:t>Cyberbullying</a:t>
            </a:r>
            <a:r>
              <a:rPr lang="hr-HR" sz="2000" dirty="0">
                <a:solidFill>
                  <a:schemeClr val="tx1"/>
                </a:solidFill>
                <a:latin typeface="+mn-lt"/>
                <a:ea typeface="+mn-ea"/>
                <a:cs typeface="+mn-cs"/>
              </a:rPr>
              <a:t> (nasilje preko </a:t>
            </a:r>
            <a:r>
              <a:rPr lang="hr-HR" sz="2000" dirty="0" err="1">
                <a:solidFill>
                  <a:schemeClr val="tx1"/>
                </a:solidFill>
                <a:latin typeface="+mn-lt"/>
                <a:ea typeface="+mn-ea"/>
                <a:cs typeface="+mn-cs"/>
              </a:rPr>
              <a:t>interneta</a:t>
            </a:r>
            <a:r>
              <a:rPr lang="hr-HR" sz="2000" dirty="0">
                <a:solidFill>
                  <a:schemeClr val="tx1"/>
                </a:solidFill>
                <a:latin typeface="+mn-lt"/>
                <a:ea typeface="+mn-ea"/>
                <a:cs typeface="+mn-cs"/>
              </a:rPr>
              <a:t>) .</a:t>
            </a:r>
            <a:endParaRPr lang="hr-HR" sz="2000" dirty="0"/>
          </a:p>
        </p:txBody>
      </p:sp>
      <p:pic>
        <p:nvPicPr>
          <p:cNvPr id="8" name="Picture 6" descr="dječak"/>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2094651161"/>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2800" b="1" dirty="0">
                <a:solidFill>
                  <a:schemeClr val="tx1"/>
                </a:solidFill>
              </a:rPr>
              <a:t>12. POŠTUJ AUTORSKA PRAVA : NE KRADI!</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Kada prepišeš nešto ili preuzmeš nečiju </a:t>
            </a:r>
            <a:r>
              <a:rPr lang="hr-HR" sz="2000" dirty="0" smtClean="0">
                <a:solidFill>
                  <a:schemeClr val="tx1"/>
                </a:solidFill>
                <a:latin typeface="+mn-lt"/>
                <a:ea typeface="+mn-ea"/>
                <a:cs typeface="+mn-cs"/>
              </a:rPr>
              <a:t>sliku, </a:t>
            </a:r>
            <a:r>
              <a:rPr lang="hr-HR" sz="2000" dirty="0">
                <a:solidFill>
                  <a:schemeClr val="tx1"/>
                </a:solidFill>
                <a:latin typeface="+mn-lt"/>
                <a:ea typeface="+mn-ea"/>
                <a:cs typeface="+mn-cs"/>
              </a:rPr>
              <a:t>uvijek navedi od koga je to preuzeto.</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2094651161"/>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2800" dirty="0">
                <a:solidFill>
                  <a:schemeClr val="tx1"/>
                </a:solidFill>
                <a:latin typeface="+mj-lt"/>
                <a:ea typeface="+mj-ea"/>
                <a:cs typeface="+mj-cs"/>
              </a:rPr>
              <a:t>13. POŠTUJ PRAVILA</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Razne mrežne stranice, portali, </a:t>
            </a:r>
            <a:r>
              <a:rPr lang="hr-HR" sz="2000" dirty="0" err="1">
                <a:solidFill>
                  <a:schemeClr val="tx1"/>
                </a:solidFill>
                <a:latin typeface="+mn-lt"/>
                <a:ea typeface="+mn-ea"/>
                <a:cs typeface="+mn-cs"/>
              </a:rPr>
              <a:t>chat</a:t>
            </a:r>
            <a:r>
              <a:rPr lang="hr-HR" sz="2000" dirty="0">
                <a:solidFill>
                  <a:schemeClr val="tx1"/>
                </a:solidFill>
                <a:latin typeface="+mn-lt"/>
                <a:ea typeface="+mn-ea"/>
                <a:cs typeface="+mn-cs"/>
              </a:rPr>
              <a:t> servisi, forumi, društvene mreže itd. imaju drugačija pravila koja moraš poštovati ako se želiš njima služiti. Uvijek pažljivo pročitaj </a:t>
            </a:r>
            <a:r>
              <a:rPr lang="hr-HR" sz="2000" b="1" dirty="0">
                <a:solidFill>
                  <a:schemeClr val="tx1"/>
                </a:solidFill>
                <a:latin typeface="+mn-lt"/>
                <a:ea typeface="+mn-ea"/>
                <a:cs typeface="+mn-cs"/>
              </a:rPr>
              <a:t>uvjete korištenja</a:t>
            </a:r>
            <a:r>
              <a:rPr lang="hr-HR" sz="2000" dirty="0">
                <a:solidFill>
                  <a:schemeClr val="tx1"/>
                </a:solidFill>
                <a:latin typeface="+mn-lt"/>
                <a:ea typeface="+mn-ea"/>
                <a:cs typeface="+mn-cs"/>
              </a:rPr>
              <a:t> prije nego bezglavo klikneš da pristaješ, jer kada postaneš član moraš se strogo i potpuno držati pravila i propisa na koje si pristao.</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2094651161"/>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55576" y="332656"/>
            <a:ext cx="6870700" cy="854968"/>
          </a:xfrm>
        </p:spPr>
        <p:txBody>
          <a:bodyPr/>
          <a:lstStyle/>
          <a:p>
            <a:r>
              <a:rPr lang="hr-HR" sz="2800" b="1" dirty="0">
                <a:solidFill>
                  <a:schemeClr val="tx1"/>
                </a:solidFill>
              </a:rPr>
              <a:t>14. POŠTUJ ZAKONE</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Dobro zapamti: sve što je protuzakonito u stvarnom životu protuzakonito je i na </a:t>
            </a:r>
            <a:r>
              <a:rPr lang="hr-HR" sz="2000" dirty="0" err="1">
                <a:solidFill>
                  <a:schemeClr val="tx1"/>
                </a:solidFill>
                <a:latin typeface="+mn-lt"/>
                <a:ea typeface="+mn-ea"/>
                <a:cs typeface="+mn-cs"/>
              </a:rPr>
              <a:t>internetu</a:t>
            </a:r>
            <a:r>
              <a:rPr lang="hr-HR" sz="2000" dirty="0">
                <a:solidFill>
                  <a:schemeClr val="tx1"/>
                </a:solidFill>
                <a:latin typeface="+mn-lt"/>
                <a:ea typeface="+mn-ea"/>
                <a:cs typeface="+mn-cs"/>
              </a:rPr>
              <a:t>. Nemoj se zavaravati misleći da se možeš sakriti iza izmišljenog nadimka.</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209465116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55576" y="332656"/>
            <a:ext cx="6870700" cy="854968"/>
          </a:xfrm>
        </p:spPr>
        <p:txBody>
          <a:bodyPr/>
          <a:lstStyle/>
          <a:p>
            <a:r>
              <a:rPr lang="hr-HR" sz="2800" dirty="0">
                <a:solidFill>
                  <a:schemeClr val="tx1"/>
                </a:solidFill>
                <a:latin typeface="+mj-lt"/>
                <a:ea typeface="+mj-ea"/>
                <a:cs typeface="+mj-cs"/>
              </a:rPr>
              <a:t>15. DOBRO ISTRAŽI</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Internet je prepun informacija, ali mnoge su zapravo netočne. Ako želiš raspravljati o nekoj temi, uvijek temu dobro istraži u pouzdanim izvorima (službene stranice vlade, grada, raznih instituta, škola, </a:t>
            </a:r>
            <a:r>
              <a:rPr lang="hr-HR" sz="2000" dirty="0" err="1">
                <a:solidFill>
                  <a:schemeClr val="tx1"/>
                </a:solidFill>
                <a:latin typeface="+mn-lt"/>
                <a:ea typeface="+mn-ea"/>
                <a:cs typeface="+mn-cs"/>
              </a:rPr>
              <a:t>online</a:t>
            </a:r>
            <a:r>
              <a:rPr lang="hr-HR" sz="2000" dirty="0">
                <a:solidFill>
                  <a:schemeClr val="tx1"/>
                </a:solidFill>
                <a:latin typeface="+mn-lt"/>
                <a:ea typeface="+mn-ea"/>
                <a:cs typeface="+mn-cs"/>
              </a:rPr>
              <a:t> enciklopedija itd.) i budi siguran da su informacije koje daješ 100% točne.</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3392726299"/>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55576" y="332656"/>
            <a:ext cx="6870700" cy="854968"/>
          </a:xfrm>
        </p:spPr>
        <p:txBody>
          <a:bodyPr/>
          <a:lstStyle/>
          <a:p>
            <a:r>
              <a:rPr lang="hr-HR" sz="2800" dirty="0">
                <a:solidFill>
                  <a:schemeClr val="tx1"/>
                </a:solidFill>
                <a:latin typeface="+mj-lt"/>
                <a:ea typeface="+mj-ea"/>
                <a:cs typeface="+mj-cs"/>
              </a:rPr>
              <a:t>16. POMOZI POČETNICIMA</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Budi strpljiv i </a:t>
            </a:r>
            <a:r>
              <a:rPr lang="hr-HR" sz="2000" dirty="0" err="1">
                <a:solidFill>
                  <a:schemeClr val="tx1"/>
                </a:solidFill>
                <a:latin typeface="+mn-lt"/>
                <a:ea typeface="+mn-ea"/>
                <a:cs typeface="+mn-cs"/>
              </a:rPr>
              <a:t>pomozi</a:t>
            </a:r>
            <a:r>
              <a:rPr lang="hr-HR" sz="2000" dirty="0">
                <a:solidFill>
                  <a:schemeClr val="tx1"/>
                </a:solidFill>
                <a:latin typeface="+mn-lt"/>
                <a:ea typeface="+mn-ea"/>
                <a:cs typeface="+mn-cs"/>
              </a:rPr>
              <a:t> onima koji o </a:t>
            </a:r>
            <a:r>
              <a:rPr lang="hr-HR" sz="2000" dirty="0" err="1">
                <a:solidFill>
                  <a:schemeClr val="tx1"/>
                </a:solidFill>
                <a:latin typeface="+mn-lt"/>
                <a:ea typeface="+mn-ea"/>
                <a:cs typeface="+mn-cs"/>
              </a:rPr>
              <a:t>internetu</a:t>
            </a:r>
            <a:r>
              <a:rPr lang="hr-HR" sz="2000" dirty="0">
                <a:solidFill>
                  <a:schemeClr val="tx1"/>
                </a:solidFill>
                <a:latin typeface="+mn-lt"/>
                <a:ea typeface="+mn-ea"/>
                <a:cs typeface="+mn-cs"/>
              </a:rPr>
              <a:t> i računalima znaju manje od tebe. Zapamti, svatko je krenuo u svijet računala kao početnik.</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3392726299"/>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55576" y="332656"/>
            <a:ext cx="6870700" cy="854968"/>
          </a:xfrm>
        </p:spPr>
        <p:txBody>
          <a:bodyPr/>
          <a:lstStyle/>
          <a:p>
            <a:r>
              <a:rPr lang="hr-HR" sz="2800" dirty="0" smtClean="0"/>
              <a:t>KORISNE STRANICE</a:t>
            </a:r>
            <a:endParaRPr lang="hr-HR" sz="2800" b="1" dirty="0"/>
          </a:p>
        </p:txBody>
      </p:sp>
      <p:sp>
        <p:nvSpPr>
          <p:cNvPr id="6153" name="Rectangle 9"/>
          <p:cNvSpPr>
            <a:spLocks noGrp="1" noChangeArrowheads="1"/>
          </p:cNvSpPr>
          <p:nvPr>
            <p:ph type="body" sz="half" idx="1"/>
          </p:nvPr>
        </p:nvSpPr>
        <p:spPr>
          <a:xfrm>
            <a:off x="899592" y="1340768"/>
            <a:ext cx="4876800" cy="1944216"/>
          </a:xfrm>
        </p:spPr>
        <p:txBody>
          <a:bodyPr/>
          <a:lstStyle/>
          <a:p>
            <a:r>
              <a:rPr lang="hr-HR" sz="2000" dirty="0">
                <a:solidFill>
                  <a:schemeClr val="tx1"/>
                </a:solidFill>
                <a:latin typeface="+mn-lt"/>
                <a:ea typeface="+mn-ea"/>
                <a:cs typeface="+mn-cs"/>
                <a:hlinkClick r:id="rId2"/>
              </a:rPr>
              <a:t>Internet Bonton</a:t>
            </a:r>
            <a:r>
              <a:rPr lang="hr-HR" sz="2000" dirty="0">
                <a:solidFill>
                  <a:schemeClr val="tx1"/>
                </a:solidFill>
                <a:latin typeface="+mn-lt"/>
                <a:ea typeface="+mn-ea"/>
                <a:cs typeface="+mn-cs"/>
              </a:rPr>
              <a:t> Hrvatske akademske i istraživačke mreže CARNET</a:t>
            </a:r>
          </a:p>
          <a:p>
            <a:r>
              <a:rPr lang="hr-HR" sz="2000" dirty="0">
                <a:solidFill>
                  <a:schemeClr val="tx1"/>
                </a:solidFill>
                <a:latin typeface="+mn-lt"/>
                <a:ea typeface="+mn-ea"/>
                <a:cs typeface="+mn-cs"/>
                <a:hlinkClick r:id="rId3"/>
              </a:rPr>
              <a:t>Poliklinika za zaštitu djece</a:t>
            </a:r>
            <a:r>
              <a:rPr lang="hr-HR" sz="2000" dirty="0">
                <a:solidFill>
                  <a:schemeClr val="tx1"/>
                </a:solidFill>
                <a:latin typeface="+mn-lt"/>
                <a:ea typeface="+mn-ea"/>
                <a:cs typeface="+mn-cs"/>
              </a:rPr>
              <a:t> grada Zagreba</a:t>
            </a:r>
          </a:p>
          <a:p>
            <a:r>
              <a:rPr lang="hr-HR" sz="2000" dirty="0">
                <a:solidFill>
                  <a:schemeClr val="tx1"/>
                </a:solidFill>
                <a:latin typeface="+mn-lt"/>
                <a:ea typeface="+mn-ea"/>
                <a:cs typeface="+mn-cs"/>
              </a:rPr>
              <a:t>Brošure </a:t>
            </a:r>
            <a:r>
              <a:rPr lang="hr-HR" sz="2000" i="1" dirty="0">
                <a:solidFill>
                  <a:schemeClr val="tx1"/>
                </a:solidFill>
                <a:latin typeface="+mn-lt"/>
                <a:ea typeface="+mn-ea"/>
                <a:cs typeface="+mn-cs"/>
                <a:hlinkClick r:id="rId4"/>
              </a:rPr>
              <a:t>Sigurnije na </a:t>
            </a:r>
            <a:r>
              <a:rPr lang="hr-HR" sz="2000" i="1" dirty="0" err="1">
                <a:solidFill>
                  <a:schemeClr val="tx1"/>
                </a:solidFill>
                <a:latin typeface="+mn-lt"/>
                <a:ea typeface="+mn-ea"/>
                <a:cs typeface="+mn-cs"/>
                <a:hlinkClick r:id="rId4"/>
              </a:rPr>
              <a:t>internetu</a:t>
            </a:r>
            <a:r>
              <a:rPr lang="hr-HR" sz="2000" dirty="0">
                <a:solidFill>
                  <a:schemeClr val="tx1"/>
                </a:solidFill>
                <a:latin typeface="+mn-lt"/>
                <a:ea typeface="+mn-ea"/>
                <a:cs typeface="+mn-cs"/>
              </a:rPr>
              <a:t> i </a:t>
            </a:r>
            <a:r>
              <a:rPr lang="hr-HR" sz="2000" i="1" dirty="0">
                <a:solidFill>
                  <a:schemeClr val="tx1"/>
                </a:solidFill>
                <a:latin typeface="+mn-lt"/>
                <a:ea typeface="+mn-ea"/>
                <a:cs typeface="+mn-cs"/>
                <a:hlinkClick r:id="rId5"/>
              </a:rPr>
              <a:t>Zaštitite privatnost</a:t>
            </a:r>
            <a:r>
              <a:rPr lang="hr-HR" sz="2000" i="1" dirty="0">
                <a:solidFill>
                  <a:schemeClr val="tx1"/>
                </a:solidFill>
                <a:latin typeface="+mn-lt"/>
                <a:ea typeface="+mn-ea"/>
                <a:cs typeface="+mn-cs"/>
              </a:rPr>
              <a:t> na </a:t>
            </a:r>
            <a:r>
              <a:rPr lang="hr-HR" sz="2000" i="1" dirty="0" err="1">
                <a:solidFill>
                  <a:schemeClr val="tx1"/>
                </a:solidFill>
                <a:latin typeface="+mn-lt"/>
                <a:ea typeface="+mn-ea"/>
                <a:cs typeface="+mn-cs"/>
              </a:rPr>
              <a:t>Facebooku</a:t>
            </a:r>
            <a:r>
              <a:rPr lang="hr-HR" sz="2000" i="1" dirty="0">
                <a:solidFill>
                  <a:schemeClr val="tx1"/>
                </a:solidFill>
                <a:latin typeface="+mn-lt"/>
                <a:ea typeface="+mn-ea"/>
                <a:cs typeface="+mn-cs"/>
              </a:rPr>
              <a:t> </a:t>
            </a:r>
            <a:r>
              <a:rPr lang="hr-HR" sz="2000" dirty="0">
                <a:solidFill>
                  <a:schemeClr val="tx1"/>
                </a:solidFill>
                <a:latin typeface="+mn-lt"/>
                <a:ea typeface="+mn-ea"/>
                <a:cs typeface="+mn-cs"/>
              </a:rPr>
              <a:t>Nacionalnog CERT-a (</a:t>
            </a:r>
            <a:r>
              <a:rPr lang="hr-HR" sz="2000" dirty="0" err="1">
                <a:solidFill>
                  <a:schemeClr val="tx1"/>
                </a:solidFill>
                <a:latin typeface="+mn-lt"/>
                <a:ea typeface="+mn-ea"/>
                <a:cs typeface="+mn-cs"/>
              </a:rPr>
              <a:t>Computer</a:t>
            </a:r>
            <a:r>
              <a:rPr lang="hr-HR" sz="2000" dirty="0">
                <a:solidFill>
                  <a:schemeClr val="tx1"/>
                </a:solidFill>
                <a:latin typeface="+mn-lt"/>
                <a:ea typeface="+mn-ea"/>
                <a:cs typeface="+mn-cs"/>
              </a:rPr>
              <a:t> </a:t>
            </a:r>
            <a:r>
              <a:rPr lang="hr-HR" sz="2000" dirty="0" err="1">
                <a:solidFill>
                  <a:schemeClr val="tx1"/>
                </a:solidFill>
                <a:latin typeface="+mn-lt"/>
                <a:ea typeface="+mn-ea"/>
                <a:cs typeface="+mn-cs"/>
              </a:rPr>
              <a:t>Emergency</a:t>
            </a:r>
            <a:r>
              <a:rPr lang="hr-HR" sz="2000" dirty="0">
                <a:solidFill>
                  <a:schemeClr val="tx1"/>
                </a:solidFill>
                <a:latin typeface="+mn-lt"/>
                <a:ea typeface="+mn-ea"/>
                <a:cs typeface="+mn-cs"/>
              </a:rPr>
              <a:t> </a:t>
            </a:r>
            <a:r>
              <a:rPr lang="hr-HR" sz="2000" dirty="0" err="1">
                <a:solidFill>
                  <a:schemeClr val="tx1"/>
                </a:solidFill>
                <a:latin typeface="+mn-lt"/>
                <a:ea typeface="+mn-ea"/>
                <a:cs typeface="+mn-cs"/>
              </a:rPr>
              <a:t>Response</a:t>
            </a:r>
            <a:r>
              <a:rPr lang="hr-HR" sz="2000" dirty="0">
                <a:solidFill>
                  <a:schemeClr val="tx1"/>
                </a:solidFill>
                <a:latin typeface="+mn-lt"/>
                <a:ea typeface="+mn-ea"/>
                <a:cs typeface="+mn-cs"/>
              </a:rPr>
              <a:t> Team)</a:t>
            </a:r>
          </a:p>
          <a:p>
            <a:r>
              <a:rPr lang="hr-HR" sz="2000" b="1" dirty="0">
                <a:solidFill>
                  <a:schemeClr val="tx1"/>
                </a:solidFill>
                <a:latin typeface="+mn-lt"/>
                <a:ea typeface="+mn-ea"/>
                <a:cs typeface="+mn-cs"/>
              </a:rPr>
              <a:t>Edukativne </a:t>
            </a:r>
            <a:r>
              <a:rPr lang="hr-HR" sz="2000" b="1" dirty="0" err="1">
                <a:solidFill>
                  <a:schemeClr val="tx1"/>
                </a:solidFill>
                <a:latin typeface="+mn-lt"/>
                <a:ea typeface="+mn-ea"/>
                <a:cs typeface="+mn-cs"/>
              </a:rPr>
              <a:t>online</a:t>
            </a:r>
            <a:r>
              <a:rPr lang="hr-HR" sz="2000" b="1" dirty="0">
                <a:solidFill>
                  <a:schemeClr val="tx1"/>
                </a:solidFill>
                <a:latin typeface="+mn-lt"/>
                <a:ea typeface="+mn-ea"/>
                <a:cs typeface="+mn-cs"/>
              </a:rPr>
              <a:t> igre</a:t>
            </a:r>
            <a:r>
              <a:rPr lang="hr-HR" sz="2000" dirty="0">
                <a:solidFill>
                  <a:schemeClr val="tx1"/>
                </a:solidFill>
                <a:latin typeface="+mn-lt"/>
                <a:ea typeface="+mn-ea"/>
                <a:cs typeface="+mn-cs"/>
              </a:rPr>
              <a:t> zajednice učitelja i nastavnika </a:t>
            </a:r>
            <a:r>
              <a:rPr lang="hr-HR" sz="2000" i="1" dirty="0">
                <a:solidFill>
                  <a:schemeClr val="tx1"/>
                </a:solidFill>
                <a:latin typeface="+mn-lt"/>
                <a:ea typeface="+mn-ea"/>
                <a:cs typeface="+mn-cs"/>
              </a:rPr>
              <a:t>Suradnici u učenju</a:t>
            </a:r>
            <a:r>
              <a:rPr lang="hr-HR" sz="2000" dirty="0">
                <a:solidFill>
                  <a:schemeClr val="tx1"/>
                </a:solidFill>
                <a:latin typeface="+mn-lt"/>
                <a:ea typeface="+mn-ea"/>
                <a:cs typeface="+mn-cs"/>
              </a:rPr>
              <a:t> objedinjene pod nazivom </a:t>
            </a:r>
            <a:r>
              <a:rPr lang="hr-HR" sz="2000" b="1" i="1" dirty="0">
                <a:solidFill>
                  <a:schemeClr val="tx1"/>
                </a:solidFill>
                <a:latin typeface="+mn-lt"/>
                <a:ea typeface="+mn-ea"/>
                <a:cs typeface="+mn-cs"/>
              </a:rPr>
              <a:t>Radoznalci u akciji “Sigurniji </a:t>
            </a:r>
            <a:r>
              <a:rPr lang="hr-HR" sz="2000" b="1" i="1" dirty="0" err="1">
                <a:solidFill>
                  <a:schemeClr val="tx1"/>
                </a:solidFill>
                <a:latin typeface="+mn-lt"/>
                <a:ea typeface="+mn-ea"/>
                <a:cs typeface="+mn-cs"/>
              </a:rPr>
              <a:t>internet</a:t>
            </a:r>
            <a:r>
              <a:rPr lang="hr-HR" sz="2000" b="1" i="1" dirty="0">
                <a:solidFill>
                  <a:schemeClr val="tx1"/>
                </a:solidFill>
                <a:latin typeface="+mn-lt"/>
                <a:ea typeface="+mn-ea"/>
                <a:cs typeface="+mn-cs"/>
              </a:rPr>
              <a:t> za djecu i mlade”</a:t>
            </a:r>
            <a:r>
              <a:rPr lang="hr-HR" sz="2000" dirty="0">
                <a:solidFill>
                  <a:schemeClr val="tx1"/>
                </a:solidFill>
                <a:latin typeface="+mn-lt"/>
                <a:ea typeface="+mn-ea"/>
                <a:cs typeface="+mn-cs"/>
              </a:rPr>
              <a:t>:</a:t>
            </a:r>
          </a:p>
          <a:p>
            <a:pPr marL="0" indent="0">
              <a:lnSpc>
                <a:spcPct val="90000"/>
              </a:lnSpc>
              <a:spcBef>
                <a:spcPct val="0"/>
              </a:spcBef>
              <a:spcAft>
                <a:spcPct val="30000"/>
              </a:spcAft>
              <a:buClr>
                <a:schemeClr val="tx2"/>
              </a:buClr>
              <a:buSzPct val="150000"/>
              <a:buNone/>
            </a:pPr>
            <a:r>
              <a:rPr lang="hr-HR" sz="2000" dirty="0" smtClean="0">
                <a:solidFill>
                  <a:schemeClr val="tx1"/>
                </a:solidFill>
                <a:latin typeface="+mn-lt"/>
                <a:ea typeface="+mn-ea"/>
                <a:cs typeface="+mn-cs"/>
              </a:rPr>
              <a:t>.</a:t>
            </a:r>
            <a:endParaRPr lang="hr-HR" sz="2000" dirty="0"/>
          </a:p>
        </p:txBody>
      </p:sp>
      <p:pic>
        <p:nvPicPr>
          <p:cNvPr id="8" name="Picture 6" descr="dječak"/>
          <p:cNvPicPr>
            <a:picLocks noGrp="1" noChangeAspect="1" noChangeArrowheads="1"/>
          </p:cNvPicPr>
          <p:nvPr>
            <p:ph sz="half" idx="2"/>
          </p:nvPr>
        </p:nvPicPr>
        <p:blipFill>
          <a:blip r:embed="rId6" cstate="print">
            <a:extLst>
              <a:ext uri="{28A0092B-C50C-407E-A947-70E740481C1C}">
                <a14:useLocalDpi xmlns:a14="http://schemas.microsoft.com/office/drawing/2010/main" val="0"/>
              </a:ext>
            </a:extLst>
          </a:blip>
          <a:srcRect/>
          <a:stretch>
            <a:fillRect/>
          </a:stretch>
        </p:blipFill>
        <p:spPr>
          <a:xfrm>
            <a:off x="5796136" y="1988840"/>
            <a:ext cx="2778125" cy="2805113"/>
          </a:xfrm>
          <a:noFill/>
          <a:ln/>
        </p:spPr>
      </p:pic>
    </p:spTree>
    <p:extLst>
      <p:ext uri="{BB962C8B-B14F-4D97-AF65-F5344CB8AC3E}">
        <p14:creationId xmlns:p14="http://schemas.microsoft.com/office/powerpoint/2010/main" val="3392726299"/>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533400"/>
            <a:ext cx="6870700" cy="838200"/>
          </a:xfrm>
        </p:spPr>
        <p:txBody>
          <a:bodyPr/>
          <a:lstStyle/>
          <a:p>
            <a:pPr>
              <a:lnSpc>
                <a:spcPct val="80000"/>
              </a:lnSpc>
              <a:spcAft>
                <a:spcPct val="20000"/>
              </a:spcAft>
            </a:pPr>
            <a:r>
              <a:rPr lang="hr-HR" dirty="0" smtClean="0"/>
              <a:t>Internet bonton</a:t>
            </a:r>
            <a:endParaRPr lang="hr-HR" dirty="0"/>
          </a:p>
        </p:txBody>
      </p:sp>
      <p:sp>
        <p:nvSpPr>
          <p:cNvPr id="14340" name="Rectangle 4"/>
          <p:cNvSpPr>
            <a:spLocks noGrp="1" noChangeArrowheads="1"/>
          </p:cNvSpPr>
          <p:nvPr>
            <p:ph type="body" sz="half" idx="1"/>
          </p:nvPr>
        </p:nvSpPr>
        <p:spPr>
          <a:xfrm>
            <a:off x="609600" y="1752600"/>
            <a:ext cx="4724400" cy="3476600"/>
          </a:xfrm>
        </p:spPr>
        <p:txBody>
          <a:bodyPr/>
          <a:lstStyle/>
          <a:p>
            <a:pPr marL="0" indent="0">
              <a:lnSpc>
                <a:spcPct val="90000"/>
              </a:lnSpc>
              <a:spcBef>
                <a:spcPct val="0"/>
              </a:spcBef>
              <a:spcAft>
                <a:spcPct val="30000"/>
              </a:spcAft>
              <a:buClr>
                <a:schemeClr val="tx2"/>
              </a:buClr>
              <a:buSzPct val="150000"/>
              <a:buNone/>
            </a:pPr>
            <a:r>
              <a:rPr lang="hr-HR" sz="2000" dirty="0" smtClean="0"/>
              <a:t>Internet nije samo mreža računala, nego i velika neformalna zajednica s vlastitim kodeksom ponašanja. Pravila ponašanja na Internetu slična su onima u svakodnevnom životu pa su i na Internetu razni oblici agresivnog i uvredljivog ponašanja te povrede privatnosti neprihvatljivi.  Lijepo ponašanje jednako je važno i vrlo slično u stvarnom životu i na </a:t>
            </a:r>
            <a:r>
              <a:rPr lang="hr-HR" sz="2000" dirty="0"/>
              <a:t>I</a:t>
            </a:r>
            <a:r>
              <a:rPr lang="hr-HR" sz="2000" dirty="0" smtClean="0"/>
              <a:t>nternetu</a:t>
            </a:r>
            <a:r>
              <a:rPr lang="hr-HR" sz="2000" dirty="0" smtClean="0"/>
              <a:t>. Evo nekoliko osnovnih pravila ponašanja na </a:t>
            </a:r>
            <a:r>
              <a:rPr lang="hr-HR" sz="2000" dirty="0"/>
              <a:t>I</a:t>
            </a:r>
            <a:r>
              <a:rPr lang="hr-HR" sz="2000" dirty="0" smtClean="0"/>
              <a:t>nternetu</a:t>
            </a:r>
            <a:r>
              <a:rPr lang="hr-HR" sz="2000" dirty="0" smtClean="0"/>
              <a:t>.</a:t>
            </a:r>
          </a:p>
          <a:p>
            <a:pPr marL="0" indent="0">
              <a:lnSpc>
                <a:spcPct val="90000"/>
              </a:lnSpc>
              <a:spcBef>
                <a:spcPct val="0"/>
              </a:spcBef>
              <a:spcAft>
                <a:spcPct val="30000"/>
              </a:spcAft>
              <a:buClr>
                <a:schemeClr val="tx2"/>
              </a:buClr>
              <a:buSzPct val="150000"/>
              <a:buNone/>
            </a:pPr>
            <a:endParaRPr lang="hr-HR" sz="2000" dirty="0"/>
          </a:p>
        </p:txBody>
      </p:sp>
      <p:pic>
        <p:nvPicPr>
          <p:cNvPr id="14342"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755576" y="332656"/>
            <a:ext cx="6870700" cy="854968"/>
          </a:xfrm>
        </p:spPr>
        <p:txBody>
          <a:bodyPr/>
          <a:lstStyle/>
          <a:p>
            <a:r>
              <a:rPr lang="hr-HR" sz="2800" b="1" dirty="0">
                <a:solidFill>
                  <a:schemeClr val="tx1"/>
                </a:solidFill>
              </a:rPr>
              <a:t>14. POŠTUJ </a:t>
            </a:r>
            <a:r>
              <a:rPr lang="hr-HR" sz="2800" b="1" dirty="0" smtClean="0">
                <a:solidFill>
                  <a:schemeClr val="tx1"/>
                </a:solidFill>
              </a:rPr>
              <a:t>ZAKONE I AUTORSKA PRAVA</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smtClean="0">
                <a:solidFill>
                  <a:schemeClr val="tx1"/>
                </a:solidFill>
                <a:latin typeface="+mn-lt"/>
                <a:ea typeface="+mn-ea"/>
                <a:cs typeface="+mn-cs"/>
              </a:rPr>
              <a:t>Informacije preuzete sa stranica:</a:t>
            </a:r>
          </a:p>
          <a:p>
            <a:pPr marL="0" indent="0">
              <a:lnSpc>
                <a:spcPct val="90000"/>
              </a:lnSpc>
              <a:spcBef>
                <a:spcPct val="0"/>
              </a:spcBef>
              <a:spcAft>
                <a:spcPct val="30000"/>
              </a:spcAft>
              <a:buClr>
                <a:schemeClr val="tx2"/>
              </a:buClr>
              <a:buSzPct val="150000"/>
              <a:buNone/>
            </a:pPr>
            <a:r>
              <a:rPr lang="hr-HR" sz="2000" dirty="0">
                <a:hlinkClick r:id="rId2"/>
              </a:rPr>
              <a:t>https://knjigaljetateens.wordpress.com/2012/05/22/pravila-ponasanja-na-internetu</a:t>
            </a:r>
            <a:r>
              <a:rPr lang="hr-HR" sz="2000" dirty="0" smtClean="0">
                <a:hlinkClick r:id="rId2"/>
              </a:rPr>
              <a:t>/</a:t>
            </a:r>
            <a:endParaRPr lang="hr-HR" sz="2000" dirty="0" smtClean="0"/>
          </a:p>
          <a:p>
            <a:pPr marL="0" indent="0">
              <a:lnSpc>
                <a:spcPct val="90000"/>
              </a:lnSpc>
              <a:spcBef>
                <a:spcPct val="0"/>
              </a:spcBef>
              <a:spcAft>
                <a:spcPct val="30000"/>
              </a:spcAft>
              <a:buClr>
                <a:schemeClr val="tx2"/>
              </a:buClr>
              <a:buSzPct val="150000"/>
              <a:buNone/>
            </a:pPr>
            <a:r>
              <a:rPr lang="hr-HR" sz="2000">
                <a:hlinkClick r:id="rId3"/>
              </a:rPr>
              <a:t>https</a:t>
            </a:r>
            <a:r>
              <a:rPr lang="hr-HR" sz="2000">
                <a:hlinkClick r:id="rId3"/>
              </a:rPr>
              <a:t>://</a:t>
            </a:r>
            <a:r>
              <a:rPr lang="hr-HR" sz="2000" smtClean="0">
                <a:hlinkClick r:id="rId3"/>
              </a:rPr>
              <a:t>www.carnet.hr/pravila_ponasanja_na_internetu_internet_bonton</a:t>
            </a:r>
            <a:endParaRPr lang="hr-HR" sz="2000" smtClean="0"/>
          </a:p>
          <a:p>
            <a:pPr marL="0" indent="0">
              <a:lnSpc>
                <a:spcPct val="90000"/>
              </a:lnSpc>
              <a:spcBef>
                <a:spcPct val="0"/>
              </a:spcBef>
              <a:spcAft>
                <a:spcPct val="30000"/>
              </a:spcAft>
              <a:buClr>
                <a:schemeClr val="tx2"/>
              </a:buClr>
              <a:buSzPct val="150000"/>
              <a:buNone/>
            </a:pPr>
            <a:endParaRPr lang="hr-HR" sz="2000" dirty="0"/>
          </a:p>
        </p:txBody>
      </p:sp>
      <p:pic>
        <p:nvPicPr>
          <p:cNvPr id="8" name="Picture 6" descr="dječak"/>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3392726299"/>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685800" y="247471"/>
            <a:ext cx="6870700" cy="1200329"/>
          </a:xfrm>
          <a:noFill/>
        </p:spPr>
        <p:txBody>
          <a:bodyPr>
            <a:spAutoFit/>
          </a:bodyPr>
          <a:lstStyle/>
          <a:p>
            <a:r>
              <a:rPr lang="hr-HR" sz="3600" b="1" dirty="0">
                <a:solidFill>
                  <a:schemeClr val="tx1"/>
                </a:solidFill>
              </a:rPr>
              <a:t>1. VAŽNO JE BITI PRISTOJAN</a:t>
            </a:r>
            <a:endParaRPr lang="hr-HR" sz="3600" b="1" dirty="0"/>
          </a:p>
        </p:txBody>
      </p:sp>
      <p:sp>
        <p:nvSpPr>
          <p:cNvPr id="20485" name="Rectangle 5"/>
          <p:cNvSpPr>
            <a:spLocks noGrp="1" noChangeArrowheads="1"/>
          </p:cNvSpPr>
          <p:nvPr>
            <p:ph type="body" sz="half" idx="1"/>
          </p:nvPr>
        </p:nvSpPr>
        <p:spPr>
          <a:xfrm>
            <a:off x="539552" y="2348880"/>
            <a:ext cx="4800600" cy="3276600"/>
          </a:xfrm>
        </p:spPr>
        <p:txBody>
          <a:bodyPr/>
          <a:lstStyle/>
          <a:p>
            <a:pPr marL="0" indent="0">
              <a:lnSpc>
                <a:spcPct val="90000"/>
              </a:lnSpc>
              <a:spcBef>
                <a:spcPct val="0"/>
              </a:spcBef>
              <a:spcAft>
                <a:spcPct val="30000"/>
              </a:spcAft>
              <a:buClr>
                <a:schemeClr val="tx2"/>
              </a:buClr>
              <a:buSzPct val="150000"/>
              <a:buNone/>
            </a:pPr>
            <a:r>
              <a:rPr lang="vi-VN" sz="2000" dirty="0">
                <a:solidFill>
                  <a:schemeClr val="tx1"/>
                </a:solidFill>
                <a:latin typeface="+mn-lt"/>
                <a:ea typeface="+mn-ea"/>
                <a:cs typeface="+mn-cs"/>
              </a:rPr>
              <a:t>Ponekad nam se čini da je sve što se događa na internetu kao igra jer ne vidimo i ne čujemo osobu s kojom komuniciramo. Zato je jako važno uvijek imati na umu da su </a:t>
            </a:r>
            <a:r>
              <a:rPr lang="vi-VN" sz="2000" b="1" dirty="0">
                <a:solidFill>
                  <a:schemeClr val="tx1"/>
                </a:solidFill>
                <a:latin typeface="+mn-lt"/>
                <a:ea typeface="+mn-ea"/>
                <a:cs typeface="+mn-cs"/>
              </a:rPr>
              <a:t>s druge strane računala</a:t>
            </a:r>
            <a:r>
              <a:rPr lang="vi-VN" sz="2000" dirty="0">
                <a:solidFill>
                  <a:schemeClr val="tx1"/>
                </a:solidFill>
                <a:latin typeface="+mn-lt"/>
                <a:ea typeface="+mn-ea"/>
                <a:cs typeface="+mn-cs"/>
              </a:rPr>
              <a:t> </a:t>
            </a:r>
            <a:r>
              <a:rPr lang="vi-VN" sz="2000" b="1" dirty="0">
                <a:solidFill>
                  <a:schemeClr val="tx1"/>
                </a:solidFill>
                <a:latin typeface="+mn-lt"/>
                <a:ea typeface="+mn-ea"/>
                <a:cs typeface="+mn-cs"/>
              </a:rPr>
              <a:t>stvarni</a:t>
            </a:r>
            <a:r>
              <a:rPr lang="vi-VN" sz="2000" dirty="0">
                <a:solidFill>
                  <a:schemeClr val="tx1"/>
                </a:solidFill>
                <a:latin typeface="+mn-lt"/>
                <a:ea typeface="+mn-ea"/>
                <a:cs typeface="+mn-cs"/>
              </a:rPr>
              <a:t> </a:t>
            </a:r>
            <a:r>
              <a:rPr lang="vi-VN" sz="2000" b="1" dirty="0">
                <a:solidFill>
                  <a:schemeClr val="tx1"/>
                </a:solidFill>
                <a:latin typeface="+mn-lt"/>
                <a:ea typeface="+mn-ea"/>
                <a:cs typeface="+mn-cs"/>
              </a:rPr>
              <a:t>ljudi</a:t>
            </a:r>
            <a:r>
              <a:rPr lang="vi-VN" sz="2000" dirty="0">
                <a:solidFill>
                  <a:schemeClr val="tx1"/>
                </a:solidFill>
                <a:latin typeface="+mn-lt"/>
                <a:ea typeface="+mn-ea"/>
                <a:cs typeface="+mn-cs"/>
              </a:rPr>
              <a:t> prema kojima se treba pristojno ponašati.</a:t>
            </a:r>
            <a:endParaRPr lang="hr-HR" sz="2000" dirty="0"/>
          </a:p>
        </p:txBody>
      </p:sp>
      <p:pic>
        <p:nvPicPr>
          <p:cNvPr id="8" name="Picture 6" descr="dječak"/>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cSld>
  <p:clrMapOvr>
    <a:overrideClrMapping bg1="lt1" tx1="dk1" bg2="lt2" tx2="dk2" accent1="accent1" accent2="accent2" accent3="accent3" accent4="accent4" accent5="accent5" accent6="accent6" hlink="hlink" folHlink="folHlink"/>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533400"/>
            <a:ext cx="7198568" cy="838200"/>
          </a:xfrm>
        </p:spPr>
        <p:txBody>
          <a:bodyPr/>
          <a:lstStyle/>
          <a:p>
            <a:r>
              <a:rPr lang="hr-HR" sz="3600" b="1" dirty="0">
                <a:solidFill>
                  <a:schemeClr val="tx1"/>
                </a:solidFill>
              </a:rPr>
              <a:t>2. KORISTI EMOTIKONE</a:t>
            </a:r>
            <a:endParaRPr lang="hr-HR" sz="3600" b="1" dirty="0"/>
          </a:p>
        </p:txBody>
      </p:sp>
      <p:sp>
        <p:nvSpPr>
          <p:cNvPr id="33796" name="Rectangle 4"/>
          <p:cNvSpPr>
            <a:spLocks noGrp="1" noChangeArrowheads="1"/>
          </p:cNvSpPr>
          <p:nvPr>
            <p:ph type="body" sz="half" idx="1"/>
          </p:nvPr>
        </p:nvSpPr>
        <p:spPr>
          <a:xfrm>
            <a:off x="609600" y="1600200"/>
            <a:ext cx="7706816" cy="4061048"/>
          </a:xfrm>
        </p:spPr>
        <p:txBody>
          <a:bodyPr/>
          <a:lstStyle/>
          <a:p>
            <a:pPr marL="0" indent="0">
              <a:lnSpc>
                <a:spcPct val="90000"/>
              </a:lnSpc>
              <a:spcBef>
                <a:spcPct val="0"/>
              </a:spcBef>
              <a:spcAft>
                <a:spcPct val="30000"/>
              </a:spcAft>
              <a:buClr>
                <a:schemeClr val="tx2"/>
              </a:buClr>
              <a:buSzPct val="150000"/>
              <a:buNone/>
            </a:pPr>
            <a:r>
              <a:rPr lang="hr-HR" sz="2000" dirty="0" err="1">
                <a:solidFill>
                  <a:schemeClr val="tx1"/>
                </a:solidFill>
                <a:latin typeface="+mn-lt"/>
                <a:ea typeface="+mn-ea"/>
                <a:cs typeface="+mn-cs"/>
              </a:rPr>
              <a:t>Emotikoni</a:t>
            </a:r>
            <a:r>
              <a:rPr lang="hr-HR" sz="2000" dirty="0">
                <a:solidFill>
                  <a:schemeClr val="tx1"/>
                </a:solidFill>
                <a:latin typeface="+mn-lt"/>
                <a:ea typeface="+mn-ea"/>
                <a:cs typeface="+mn-cs"/>
              </a:rPr>
              <a:t> su kombinacije znakova kojima se izražava raspoloženje:  ,  … U dopisivanju putem </a:t>
            </a:r>
            <a:r>
              <a:rPr lang="hr-HR" sz="2000" dirty="0" err="1">
                <a:solidFill>
                  <a:schemeClr val="tx1"/>
                </a:solidFill>
                <a:latin typeface="+mn-lt"/>
                <a:ea typeface="+mn-ea"/>
                <a:cs typeface="+mn-cs"/>
              </a:rPr>
              <a:t>interneta</a:t>
            </a:r>
            <a:r>
              <a:rPr lang="hr-HR" sz="2000" dirty="0">
                <a:solidFill>
                  <a:schemeClr val="tx1"/>
                </a:solidFill>
                <a:latin typeface="+mn-lt"/>
                <a:ea typeface="+mn-ea"/>
                <a:cs typeface="+mn-cs"/>
              </a:rPr>
              <a:t> ponekad je teško ispravno razumjeti što je pisac htio reći. Kada s nekim </a:t>
            </a:r>
            <a:r>
              <a:rPr lang="hr-HR" sz="2000" dirty="0" smtClean="0">
                <a:solidFill>
                  <a:schemeClr val="tx1"/>
                </a:solidFill>
                <a:latin typeface="+mn-lt"/>
                <a:ea typeface="+mn-ea"/>
                <a:cs typeface="+mn-cs"/>
              </a:rPr>
              <a:t>razgovaraš, </a:t>
            </a:r>
            <a:r>
              <a:rPr lang="hr-HR" sz="2000" dirty="0">
                <a:solidFill>
                  <a:schemeClr val="tx1"/>
                </a:solidFill>
                <a:latin typeface="+mn-lt"/>
                <a:ea typeface="+mn-ea"/>
                <a:cs typeface="+mn-cs"/>
              </a:rPr>
              <a:t>ta osoba može razlikovati značenja prema tonu tvoga glasa. A ako te još i vidi, možeš joj puno toga reći jednostavnim izrazom lica ili pokretima tijela. Sve se to gubi u kratkim porukama na </a:t>
            </a:r>
            <a:r>
              <a:rPr lang="hr-HR" sz="2000" dirty="0" err="1">
                <a:solidFill>
                  <a:schemeClr val="tx1"/>
                </a:solidFill>
                <a:latin typeface="+mn-lt"/>
                <a:ea typeface="+mn-ea"/>
                <a:cs typeface="+mn-cs"/>
              </a:rPr>
              <a:t>internetu</a:t>
            </a:r>
            <a:r>
              <a:rPr lang="hr-HR" sz="2000" dirty="0">
                <a:solidFill>
                  <a:schemeClr val="tx1"/>
                </a:solidFill>
                <a:latin typeface="+mn-lt"/>
                <a:ea typeface="+mn-ea"/>
                <a:cs typeface="+mn-cs"/>
              </a:rPr>
              <a:t> i često se tvoja poruka može pogrešno protumačiti. Upotrebom </a:t>
            </a:r>
            <a:r>
              <a:rPr lang="hr-HR" sz="2000" dirty="0" err="1">
                <a:solidFill>
                  <a:schemeClr val="tx1"/>
                </a:solidFill>
                <a:latin typeface="+mn-lt"/>
                <a:ea typeface="+mn-ea"/>
                <a:cs typeface="+mn-cs"/>
              </a:rPr>
              <a:t>emotikona</a:t>
            </a:r>
            <a:r>
              <a:rPr lang="hr-HR" sz="2000" dirty="0">
                <a:solidFill>
                  <a:schemeClr val="tx1"/>
                </a:solidFill>
                <a:latin typeface="+mn-lt"/>
                <a:ea typeface="+mn-ea"/>
                <a:cs typeface="+mn-cs"/>
              </a:rPr>
              <a:t> jednostavno je izbjeći </a:t>
            </a:r>
            <a:r>
              <a:rPr lang="hr-HR" sz="2000" dirty="0" smtClean="0">
                <a:solidFill>
                  <a:schemeClr val="tx1"/>
                </a:solidFill>
                <a:latin typeface="+mn-lt"/>
                <a:ea typeface="+mn-ea"/>
                <a:cs typeface="+mn-cs"/>
              </a:rPr>
              <a:t>zabunu.</a:t>
            </a:r>
          </a:p>
          <a:p>
            <a:pPr marL="0" indent="0">
              <a:lnSpc>
                <a:spcPct val="90000"/>
              </a:lnSpc>
              <a:spcBef>
                <a:spcPct val="0"/>
              </a:spcBef>
              <a:spcAft>
                <a:spcPct val="30000"/>
              </a:spcAft>
              <a:buClr>
                <a:schemeClr val="tx2"/>
              </a:buClr>
              <a:buSzPct val="150000"/>
              <a:buNone/>
            </a:pPr>
            <a:r>
              <a:rPr lang="hr-HR" sz="2000" dirty="0" err="1">
                <a:solidFill>
                  <a:schemeClr val="tx1"/>
                </a:solidFill>
                <a:latin typeface="+mn-lt"/>
                <a:ea typeface="+mn-ea"/>
                <a:cs typeface="+mn-cs"/>
              </a:rPr>
              <a:t>emoticon</a:t>
            </a:r>
            <a:r>
              <a:rPr lang="hr-HR" sz="2000" dirty="0">
                <a:solidFill>
                  <a:schemeClr val="tx1"/>
                </a:solidFill>
                <a:latin typeface="+mn-lt"/>
                <a:ea typeface="+mn-ea"/>
                <a:cs typeface="+mn-cs"/>
              </a:rPr>
              <a:t> - izraz u komunikaciji elektroničkim putem koji izražava raspoloženje i pomaže da poruka bude ispravno protumačena:</a:t>
            </a:r>
            <a:r>
              <a:rPr lang="hr-HR" sz="2000" b="1" dirty="0">
                <a:solidFill>
                  <a:schemeClr val="tx1"/>
                </a:solidFill>
                <a:latin typeface="+mn-lt"/>
                <a:ea typeface="+mn-ea"/>
                <a:cs typeface="+mn-cs"/>
              </a:rPr>
              <a:t> :-) </a:t>
            </a:r>
            <a:r>
              <a:rPr lang="hr-HR" sz="2000" dirty="0">
                <a:solidFill>
                  <a:schemeClr val="tx1"/>
                </a:solidFill>
                <a:latin typeface="+mn-lt"/>
                <a:ea typeface="+mn-ea"/>
                <a:cs typeface="+mn-cs"/>
              </a:rPr>
              <a:t>označava smijeh ili vedro raspoloženje, a </a:t>
            </a:r>
            <a:r>
              <a:rPr lang="hr-HR" sz="2000" b="1" dirty="0">
                <a:solidFill>
                  <a:schemeClr val="tx1"/>
                </a:solidFill>
                <a:latin typeface="+mn-lt"/>
                <a:ea typeface="+mn-ea"/>
                <a:cs typeface="+mn-cs"/>
              </a:rPr>
              <a:t>:-( </a:t>
            </a:r>
            <a:r>
              <a:rPr lang="hr-HR" sz="2000" dirty="0">
                <a:solidFill>
                  <a:schemeClr val="tx1"/>
                </a:solidFill>
                <a:latin typeface="+mn-lt"/>
                <a:ea typeface="+mn-ea"/>
                <a:cs typeface="+mn-cs"/>
              </a:rPr>
              <a:t>označava žalosno raspoloženje.  Postoje i druge kombinacije, ali se ne koriste toliko često.</a:t>
            </a:r>
          </a:p>
          <a:p>
            <a:pPr marL="0" indent="0">
              <a:lnSpc>
                <a:spcPct val="90000"/>
              </a:lnSpc>
              <a:spcBef>
                <a:spcPct val="0"/>
              </a:spcBef>
              <a:spcAft>
                <a:spcPct val="30000"/>
              </a:spcAft>
              <a:buClr>
                <a:schemeClr val="tx2"/>
              </a:buClr>
              <a:buSzPct val="150000"/>
              <a:buNone/>
            </a:pPr>
            <a:endParaRPr lang="hr-HR" sz="2000" dirty="0"/>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5800" y="152400"/>
            <a:ext cx="6870700" cy="1143000"/>
          </a:xfrm>
        </p:spPr>
        <p:txBody>
          <a:bodyPr/>
          <a:lstStyle/>
          <a:p>
            <a:r>
              <a:rPr lang="hr-HR" dirty="0">
                <a:solidFill>
                  <a:schemeClr val="tx1"/>
                </a:solidFill>
                <a:latin typeface="+mj-lt"/>
                <a:ea typeface="+mj-ea"/>
                <a:cs typeface="+mj-cs"/>
              </a:rPr>
              <a:t>3. NE VIČI</a:t>
            </a:r>
            <a:endParaRPr lang="hr-HR" dirty="0"/>
          </a:p>
        </p:txBody>
      </p:sp>
      <p:sp>
        <p:nvSpPr>
          <p:cNvPr id="6153" name="Rectangle 9"/>
          <p:cNvSpPr>
            <a:spLocks noGrp="1" noChangeArrowheads="1"/>
          </p:cNvSpPr>
          <p:nvPr>
            <p:ph type="body" sz="half" idx="1"/>
          </p:nvPr>
        </p:nvSpPr>
        <p:spPr>
          <a:xfrm>
            <a:off x="323528" y="2204864"/>
            <a:ext cx="4876800" cy="3657600"/>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PORUKE PISANE ISKLJUČIVO VELIKIM SLOVIMA SMATRAJU SE VIKANJEM, A TO JE VRLO NEPRISTOJNO. U redu je riječ ili dvije napisati velikim slovima radi isticanja, ali nikako nije u redu vikati.</a:t>
            </a:r>
            <a:endParaRPr lang="hr-HR" sz="2000" dirty="0"/>
          </a:p>
        </p:txBody>
      </p:sp>
      <p:pic>
        <p:nvPicPr>
          <p:cNvPr id="8" name="Picture 6" descr="dječak"/>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cSld>
  <p:clrMapOvr>
    <a:overrideClrMapping bg1="lt1" tx1="dk1" bg2="lt2" tx2="dk2" accent1="accent1" accent2="accent2" accent3="accent3" accent4="accent4" accent5="accent5" accent6="accent6" hlink="hlink" folHlink="folHlink"/>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7544" y="260648"/>
            <a:ext cx="7702624" cy="1059904"/>
          </a:xfrm>
        </p:spPr>
        <p:txBody>
          <a:bodyPr/>
          <a:lstStyle/>
          <a:p>
            <a:r>
              <a:rPr lang="hr-HR" sz="3600" b="1" dirty="0">
                <a:solidFill>
                  <a:schemeClr val="tx1"/>
                </a:solidFill>
              </a:rPr>
              <a:t>4. UVIJEK SE PREDSTAVI</a:t>
            </a:r>
            <a:endParaRPr lang="hr-HR" sz="3600" b="1" dirty="0"/>
          </a:p>
        </p:txBody>
      </p:sp>
      <p:sp>
        <p:nvSpPr>
          <p:cNvPr id="43011" name="Rectangle 3"/>
          <p:cNvSpPr>
            <a:spLocks noGrp="1" noChangeArrowheads="1"/>
          </p:cNvSpPr>
          <p:nvPr>
            <p:ph type="body" idx="1"/>
          </p:nvPr>
        </p:nvSpPr>
        <p:spPr>
          <a:xfrm>
            <a:off x="683568" y="1772816"/>
            <a:ext cx="7696200" cy="3657600"/>
          </a:xfrm>
        </p:spPr>
        <p:txBody>
          <a:bodyPr/>
          <a:lstStyle/>
          <a:p>
            <a:pPr>
              <a:buFontTx/>
              <a:buNone/>
            </a:pPr>
            <a:r>
              <a:rPr lang="hr-HR" dirty="0">
                <a:solidFill>
                  <a:schemeClr val="tx1"/>
                </a:solidFill>
                <a:latin typeface="+mn-lt"/>
                <a:ea typeface="+mn-ea"/>
                <a:cs typeface="+mn-cs"/>
              </a:rPr>
              <a:t>U virtualnom svijetu možeš koristiti svoje pravo ime (bez prezimena!) ili se možeš predstavljati s nadimkom i to je u redu – samo uvijek koristi isti nadimak!</a:t>
            </a:r>
            <a:endParaRPr lang="hr-HR"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5800" y="152400"/>
            <a:ext cx="6870700" cy="1143000"/>
          </a:xfrm>
        </p:spPr>
        <p:txBody>
          <a:bodyPr/>
          <a:lstStyle/>
          <a:p>
            <a:r>
              <a:rPr lang="pl-PL" sz="3600" b="1" dirty="0">
                <a:solidFill>
                  <a:schemeClr val="tx1"/>
                </a:solidFill>
              </a:rPr>
              <a:t>5. ČUVAJ SVOJE OSOBNE PODATKE</a:t>
            </a:r>
            <a:endParaRPr lang="hr-HR" sz="3600" b="1" dirty="0"/>
          </a:p>
        </p:txBody>
      </p:sp>
      <p:sp>
        <p:nvSpPr>
          <p:cNvPr id="6153" name="Rectangle 9"/>
          <p:cNvSpPr>
            <a:spLocks noGrp="1" noChangeArrowheads="1"/>
          </p:cNvSpPr>
          <p:nvPr>
            <p:ph type="body" sz="half" idx="1"/>
          </p:nvPr>
        </p:nvSpPr>
        <p:spPr>
          <a:xfrm>
            <a:off x="323528" y="2204864"/>
            <a:ext cx="4876800" cy="3657600"/>
          </a:xfrm>
        </p:spPr>
        <p:txBody>
          <a:bodyPr/>
          <a:lstStyle/>
          <a:p>
            <a:pPr marL="0" indent="0">
              <a:lnSpc>
                <a:spcPct val="90000"/>
              </a:lnSpc>
              <a:spcBef>
                <a:spcPct val="0"/>
              </a:spcBef>
              <a:spcAft>
                <a:spcPct val="30000"/>
              </a:spcAft>
              <a:buClr>
                <a:schemeClr val="tx2"/>
              </a:buClr>
              <a:buSzPct val="150000"/>
              <a:buNone/>
            </a:pPr>
            <a:r>
              <a:rPr lang="vi-VN" sz="2000" dirty="0">
                <a:solidFill>
                  <a:schemeClr val="tx1"/>
                </a:solidFill>
                <a:latin typeface="+mn-lt"/>
                <a:ea typeface="+mn-ea"/>
                <a:cs typeface="+mn-cs"/>
              </a:rPr>
              <a:t>Nikad nemoj na internetu objavljivati podatke o sebi, svojoj obitelji i prijateljima. Ne otkrivaj svoje prezime ni adresu, niti u koju školu ideš jer nemaju svi na internetu dobre namjere. Tvoje podatke mogu iskoristiti da učine nešto loše tebi ili da pod tvojim imenom povrijede nekoga drugog. Krađa identiteta sve je veći problem i zato na internetu treba biti vrlo oprezan</a:t>
            </a:r>
            <a:r>
              <a:rPr lang="vi-VN" sz="2000" dirty="0" smtClean="0">
                <a:solidFill>
                  <a:schemeClr val="tx1"/>
                </a:solidFill>
                <a:latin typeface="+mn-lt"/>
                <a:ea typeface="+mn-ea"/>
                <a:cs typeface="+mn-cs"/>
              </a:rPr>
              <a:t>.</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772656953"/>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5800" y="152400"/>
            <a:ext cx="6870700" cy="1143000"/>
          </a:xfrm>
        </p:spPr>
        <p:txBody>
          <a:bodyPr/>
          <a:lstStyle/>
          <a:p>
            <a:r>
              <a:rPr lang="hr-HR" sz="3600" b="1" dirty="0">
                <a:solidFill>
                  <a:schemeClr val="tx1"/>
                </a:solidFill>
              </a:rPr>
              <a:t>6. POŠTUJ PRIVATNOST DRUGIH</a:t>
            </a:r>
            <a:endParaRPr lang="hr-HR" sz="3600" b="1" dirty="0"/>
          </a:p>
        </p:txBody>
      </p:sp>
      <p:sp>
        <p:nvSpPr>
          <p:cNvPr id="6153" name="Rectangle 9"/>
          <p:cNvSpPr>
            <a:spLocks noGrp="1" noChangeArrowheads="1"/>
          </p:cNvSpPr>
          <p:nvPr>
            <p:ph type="body" sz="half" idx="1"/>
          </p:nvPr>
        </p:nvSpPr>
        <p:spPr>
          <a:xfrm>
            <a:off x="323528" y="2204864"/>
            <a:ext cx="4876800" cy="3657600"/>
          </a:xfrm>
        </p:spPr>
        <p:txBody>
          <a:bodyPr/>
          <a:lstStyle/>
          <a:p>
            <a:pPr marL="0" indent="0">
              <a:lnSpc>
                <a:spcPct val="90000"/>
              </a:lnSpc>
              <a:spcBef>
                <a:spcPct val="0"/>
              </a:spcBef>
              <a:spcAft>
                <a:spcPct val="30000"/>
              </a:spcAft>
              <a:buClr>
                <a:schemeClr val="tx2"/>
              </a:buClr>
              <a:buSzPct val="150000"/>
              <a:buNone/>
            </a:pPr>
            <a:r>
              <a:rPr lang="vi-VN" sz="2000" dirty="0">
                <a:solidFill>
                  <a:schemeClr val="tx1"/>
                </a:solidFill>
                <a:latin typeface="+mn-lt"/>
                <a:ea typeface="+mn-ea"/>
                <a:cs typeface="+mn-cs"/>
              </a:rPr>
              <a:t>Kao što ne želiš da netko čita tvoja pisma i </a:t>
            </a:r>
            <a:r>
              <a:rPr lang="vi-VN" sz="2000" dirty="0" smtClean="0">
                <a:solidFill>
                  <a:schemeClr val="tx1"/>
                </a:solidFill>
                <a:latin typeface="+mn-lt"/>
                <a:ea typeface="+mn-ea"/>
                <a:cs typeface="+mn-cs"/>
              </a:rPr>
              <a:t>poruke</a:t>
            </a:r>
            <a:r>
              <a:rPr lang="hr-HR" sz="2000" dirty="0" smtClean="0">
                <a:solidFill>
                  <a:schemeClr val="tx1"/>
                </a:solidFill>
                <a:latin typeface="+mn-lt"/>
                <a:ea typeface="+mn-ea"/>
                <a:cs typeface="+mn-cs"/>
              </a:rPr>
              <a:t>,</a:t>
            </a:r>
            <a:r>
              <a:rPr lang="vi-VN" sz="2000" dirty="0" smtClean="0">
                <a:solidFill>
                  <a:schemeClr val="tx1"/>
                </a:solidFill>
                <a:latin typeface="+mn-lt"/>
                <a:ea typeface="+mn-ea"/>
                <a:cs typeface="+mn-cs"/>
              </a:rPr>
              <a:t> </a:t>
            </a:r>
            <a:r>
              <a:rPr lang="vi-VN" sz="2000" dirty="0">
                <a:solidFill>
                  <a:schemeClr val="tx1"/>
                </a:solidFill>
                <a:latin typeface="+mn-lt"/>
                <a:ea typeface="+mn-ea"/>
                <a:cs typeface="+mn-cs"/>
              </a:rPr>
              <a:t>tako ni ti nemoj čitati tuđa. Zaporka (password) je privatno vlasništvo i nitko nema pravo hakirati tuđi identitet i čitati tuđu poštu, predstavljati se na chatu kao netko drugi niti koristiti tuđe profile na društvenim mrežama.</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82246003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683568" y="332656"/>
            <a:ext cx="6870700" cy="1143000"/>
          </a:xfrm>
        </p:spPr>
        <p:txBody>
          <a:bodyPr/>
          <a:lstStyle/>
          <a:p>
            <a:r>
              <a:rPr lang="hr-HR" sz="2800" b="1" dirty="0">
                <a:solidFill>
                  <a:schemeClr val="tx1"/>
                </a:solidFill>
              </a:rPr>
              <a:t>7. NIKAD NEMOJ SLIKATI NEKOGA PA OBJAVITI SLIKE BEZ DOPUŠTENJA</a:t>
            </a:r>
            <a:endParaRPr lang="hr-HR" sz="2800" b="1" dirty="0"/>
          </a:p>
        </p:txBody>
      </p:sp>
      <p:sp>
        <p:nvSpPr>
          <p:cNvPr id="6153" name="Rectangle 9"/>
          <p:cNvSpPr>
            <a:spLocks noGrp="1" noChangeArrowheads="1"/>
          </p:cNvSpPr>
          <p:nvPr>
            <p:ph type="body" sz="half" idx="1"/>
          </p:nvPr>
        </p:nvSpPr>
        <p:spPr>
          <a:xfrm>
            <a:off x="323528" y="2204864"/>
            <a:ext cx="4876800" cy="1944216"/>
          </a:xfrm>
        </p:spPr>
        <p:txBody>
          <a:bodyPr/>
          <a:lstStyle/>
          <a:p>
            <a:pPr marL="0" indent="0">
              <a:lnSpc>
                <a:spcPct val="90000"/>
              </a:lnSpc>
              <a:spcBef>
                <a:spcPct val="0"/>
              </a:spcBef>
              <a:spcAft>
                <a:spcPct val="30000"/>
              </a:spcAft>
              <a:buClr>
                <a:schemeClr val="tx2"/>
              </a:buClr>
              <a:buSzPct val="150000"/>
              <a:buNone/>
            </a:pPr>
            <a:r>
              <a:rPr lang="hr-HR" sz="2000" dirty="0">
                <a:solidFill>
                  <a:schemeClr val="tx1"/>
                </a:solidFill>
                <a:latin typeface="+mn-lt"/>
                <a:ea typeface="+mn-ea"/>
                <a:cs typeface="+mn-cs"/>
              </a:rPr>
              <a:t>Objavljivanje fotografije na </a:t>
            </a:r>
            <a:r>
              <a:rPr lang="hr-HR" sz="2000" dirty="0" err="1">
                <a:solidFill>
                  <a:schemeClr val="tx1"/>
                </a:solidFill>
                <a:latin typeface="+mn-lt"/>
                <a:ea typeface="+mn-ea"/>
                <a:cs typeface="+mn-cs"/>
              </a:rPr>
              <a:t>internetu</a:t>
            </a:r>
            <a:r>
              <a:rPr lang="hr-HR" sz="2000" dirty="0">
                <a:solidFill>
                  <a:schemeClr val="tx1"/>
                </a:solidFill>
                <a:latin typeface="+mn-lt"/>
                <a:ea typeface="+mn-ea"/>
                <a:cs typeface="+mn-cs"/>
              </a:rPr>
              <a:t> može biti narušavanje prava na privatnost, može predstavljati narušavanje ugleda druge osobe pa prema tome može biti prijavljeno policiji kao krivično djelo</a:t>
            </a:r>
            <a:r>
              <a:rPr lang="hr-HR" sz="2000" dirty="0" smtClean="0">
                <a:solidFill>
                  <a:schemeClr val="tx1"/>
                </a:solidFill>
                <a:latin typeface="+mn-lt"/>
                <a:ea typeface="+mn-ea"/>
                <a:cs typeface="+mn-cs"/>
              </a:rPr>
              <a:t>.</a:t>
            </a:r>
            <a:endParaRPr lang="hr-HR" sz="2000" dirty="0"/>
          </a:p>
        </p:txBody>
      </p:sp>
      <p:pic>
        <p:nvPicPr>
          <p:cNvPr id="8" name="Picture 6" descr="dječak"/>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10200" y="2286000"/>
            <a:ext cx="2778125" cy="2805113"/>
          </a:xfrm>
          <a:noFill/>
          <a:ln/>
        </p:spPr>
      </p:pic>
    </p:spTree>
    <p:extLst>
      <p:ext uri="{BB962C8B-B14F-4D97-AF65-F5344CB8AC3E}">
        <p14:creationId xmlns:p14="http://schemas.microsoft.com/office/powerpoint/2010/main" val="912458910"/>
      </p:ext>
    </p:extLst>
  </p:cSld>
  <p:clrMapOvr>
    <a:masterClrMapping/>
  </p:clrMapOvr>
  <p:transition>
    <p:dissolve/>
  </p:transition>
</p:sld>
</file>

<file path=ppt/theme/theme1.xml><?xml version="1.0" encoding="utf-8"?>
<a:theme xmlns:a="http://schemas.openxmlformats.org/drawingml/2006/main" name="K-3 class rules">
  <a:themeElements>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lass Rules for Third Grad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lass Rules for Third Grade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lass Rules for Third Grade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lass Rules for Third Grade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lass Rules for Third Grade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lass Rules for Third Grade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lass Rules for Third Grade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lass Rules for Third Grade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2.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3.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docProps/app.xml><?xml version="1.0" encoding="utf-8"?>
<Properties xmlns="http://schemas.openxmlformats.org/officeDocument/2006/extended-properties" xmlns:vt="http://schemas.openxmlformats.org/officeDocument/2006/docPropsVTypes">
  <Template>K-3 class rules</Template>
  <TotalTime>114</TotalTime>
  <Words>846</Words>
  <Application>Microsoft Office PowerPoint</Application>
  <PresentationFormat>Prikaz na zaslonu (4:3)</PresentationFormat>
  <Paragraphs>47</Paragraphs>
  <Slides>20</Slides>
  <Notes>0</Notes>
  <HiddenSlides>0</HiddenSlides>
  <MMClips>0</MMClips>
  <ScaleCrop>false</ScaleCrop>
  <HeadingPairs>
    <vt:vector size="4" baseType="variant">
      <vt:variant>
        <vt:lpstr>Tema</vt:lpstr>
      </vt:variant>
      <vt:variant>
        <vt:i4>1</vt:i4>
      </vt:variant>
      <vt:variant>
        <vt:lpstr>Naslovi slajdova</vt:lpstr>
      </vt:variant>
      <vt:variant>
        <vt:i4>20</vt:i4>
      </vt:variant>
    </vt:vector>
  </HeadingPairs>
  <TitlesOfParts>
    <vt:vector size="21" baseType="lpstr">
      <vt:lpstr>K-3 class rules</vt:lpstr>
      <vt:lpstr>PRAVILA PONAŠANJA NA INTERNETU</vt:lpstr>
      <vt:lpstr>Internet bonton</vt:lpstr>
      <vt:lpstr>1. VAŽNO JE BITI PRISTOJAN</vt:lpstr>
      <vt:lpstr>2. KORISTI EMOTIKONE</vt:lpstr>
      <vt:lpstr>3. NE VIČI</vt:lpstr>
      <vt:lpstr>4. UVIJEK SE PREDSTAVI</vt:lpstr>
      <vt:lpstr>5. ČUVAJ SVOJE OSOBNE PODATKE</vt:lpstr>
      <vt:lpstr>6. POŠTUJ PRIVATNOST DRUGIH</vt:lpstr>
      <vt:lpstr>7. NIKAD NEMOJ SLIKATI NEKOGA PA OBJAVITI SLIKE BEZ DOPUŠTENJA</vt:lpstr>
      <vt:lpstr>8. NIŠTA NE OBJAVLJUJ DOK SI LJUT/A</vt:lpstr>
      <vt:lpstr>9. NEMOJ SUDJELOVATI U PREPIRKAMA I SVAĐAMA poznatim kao Flaming</vt:lpstr>
      <vt:lpstr>10. NE ODGOVARAJ NA PORUKE NEPOZNATIH</vt:lpstr>
      <vt:lpstr>11. BORI SE PROTIV ELEKTRONIČKOG NASILJA</vt:lpstr>
      <vt:lpstr>12. POŠTUJ AUTORSKA PRAVA : NE KRADI!</vt:lpstr>
      <vt:lpstr>13. POŠTUJ PRAVILA</vt:lpstr>
      <vt:lpstr>14. POŠTUJ ZAKONE</vt:lpstr>
      <vt:lpstr>15. DOBRO ISTRAŽI</vt:lpstr>
      <vt:lpstr>16. POMOZI POČETNICIMA</vt:lpstr>
      <vt:lpstr>KORISNE STRANICE</vt:lpstr>
      <vt:lpstr>14. POŠTUJ ZAKONE I AUTORSKA PRAVA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PRAVILA PONAŠANJA NA INTERNETU</dc:title>
  <dc:creator>User</dc:creator>
  <cp:lastModifiedBy>User</cp:lastModifiedBy>
  <cp:revision>5</cp:revision>
  <dcterms:created xsi:type="dcterms:W3CDTF">2017-02-08T09:55:25Z</dcterms:created>
  <dcterms:modified xsi:type="dcterms:W3CDTF">2017-02-09T10:20:28Z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TC063649261050</vt:lpwstr>
  </property>
</Properties>
</file>