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80" r:id="rId3"/>
    <p:sldId id="281" r:id="rId4"/>
    <p:sldId id="273" r:id="rId5"/>
    <p:sldId id="263" r:id="rId6"/>
    <p:sldId id="279" r:id="rId7"/>
    <p:sldId id="268" r:id="rId8"/>
    <p:sldId id="264" r:id="rId9"/>
    <p:sldId id="283" r:id="rId10"/>
    <p:sldId id="282" r:id="rId11"/>
    <p:sldId id="287" r:id="rId12"/>
    <p:sldId id="286" r:id="rId13"/>
    <p:sldId id="285" r:id="rId14"/>
    <p:sldId id="291" r:id="rId15"/>
    <p:sldId id="292" r:id="rId16"/>
    <p:sldId id="265" r:id="rId17"/>
    <p:sldId id="293" r:id="rId18"/>
    <p:sldId id="288" r:id="rId19"/>
    <p:sldId id="294" r:id="rId20"/>
    <p:sldId id="296" r:id="rId21"/>
    <p:sldId id="302" r:id="rId22"/>
    <p:sldId id="303" r:id="rId23"/>
    <p:sldId id="305" r:id="rId24"/>
    <p:sldId id="260" r:id="rId25"/>
    <p:sldId id="261" r:id="rId26"/>
    <p:sldId id="262" r:id="rId27"/>
    <p:sldId id="266" r:id="rId28"/>
    <p:sldId id="267" r:id="rId29"/>
    <p:sldId id="304" r:id="rId30"/>
    <p:sldId id="269" r:id="rId31"/>
    <p:sldId id="297" r:id="rId32"/>
    <p:sldId id="274" r:id="rId33"/>
    <p:sldId id="276" r:id="rId34"/>
    <p:sldId id="277" r:id="rId35"/>
    <p:sldId id="278" r:id="rId36"/>
    <p:sldId id="259" r:id="rId37"/>
    <p:sldId id="258" r:id="rId38"/>
    <p:sldId id="298" r:id="rId39"/>
    <p:sldId id="301" r:id="rId40"/>
    <p:sldId id="300" r:id="rId41"/>
    <p:sldId id="299" r:id="rId42"/>
    <p:sldId id="27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A86408-CBD9-44FC-B728-429013B24602}" v="6" dt="2018-05-16T13:01:08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45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38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148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26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820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59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03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77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44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67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197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361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0F7BC-4752-4941-B3F6-6DED96DD68CE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48CF-9FFE-44A0-982A-2D625DF76F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51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k2gCHW" TargetMode="External"/><Relationship Id="rId2" Type="http://schemas.openxmlformats.org/officeDocument/2006/relationships/hyperlink" Target="https://www.youtube.com/watch?v=Qu74hZevfGs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291126"/>
            <a:ext cx="7772400" cy="4586145"/>
          </a:xfrm>
        </p:spPr>
        <p:txBody>
          <a:bodyPr>
            <a:normAutofit fontScale="90000"/>
          </a:bodyPr>
          <a:lstStyle/>
          <a:p>
            <a:r>
              <a:rPr lang="hr-HR" sz="4000"/>
              <a:t>Erasmus+ mobilnost KA1</a:t>
            </a:r>
            <a:r>
              <a:rPr lang="hr-HR" sz="4000" dirty="0">
                <a:cs typeface="Calibri"/>
              </a:rPr>
              <a:t/>
            </a:r>
            <a:br>
              <a:rPr lang="hr-HR" sz="4000" dirty="0">
                <a:cs typeface="Calibri"/>
              </a:rPr>
            </a:br>
            <a:r>
              <a:rPr lang="hr-HR" sz="4000" dirty="0">
                <a:cs typeface="Calibri"/>
              </a:rPr>
              <a:t/>
            </a:r>
            <a:br>
              <a:rPr lang="hr-HR" sz="4000" dirty="0">
                <a:cs typeface="Calibri"/>
              </a:rPr>
            </a:br>
            <a:r>
              <a:rPr lang="hr-HR" sz="4000" b="1">
                <a:solidFill>
                  <a:srgbClr val="000000"/>
                </a:solidFill>
              </a:rPr>
              <a:t>Europeans Sharing Views: Making sense of the world through multimedia</a:t>
            </a:r>
            <a:r>
              <a:rPr lang="hr-HR" sz="4000" b="1" dirty="0">
                <a:solidFill>
                  <a:srgbClr val="000000"/>
                </a:solidFill>
                <a:cs typeface="Calibri"/>
              </a:rPr>
              <a:t/>
            </a:r>
            <a:br>
              <a:rPr lang="hr-HR" sz="4000" b="1" dirty="0">
                <a:solidFill>
                  <a:srgbClr val="000000"/>
                </a:solidFill>
                <a:cs typeface="Calibri"/>
              </a:rPr>
            </a:br>
            <a:r>
              <a:rPr lang="hr-HR" sz="4000" b="1" dirty="0">
                <a:solidFill>
                  <a:srgbClr val="000000"/>
                </a:solidFill>
                <a:cs typeface="Calibri"/>
              </a:rPr>
              <a:t> </a:t>
            </a:r>
            <a:br>
              <a:rPr lang="hr-HR" sz="4000" b="1" dirty="0">
                <a:solidFill>
                  <a:srgbClr val="000000"/>
                </a:solidFill>
                <a:cs typeface="Calibri"/>
              </a:rPr>
            </a:br>
            <a:r>
              <a:rPr lang="hr-HR" sz="4000">
                <a:solidFill>
                  <a:srgbClr val="000000"/>
                </a:solidFill>
                <a:cs typeface="Calibri"/>
              </a:rPr>
              <a:t>Europljani dijele stajališta: Razumjeti </a:t>
            </a:r>
            <a:r>
              <a:rPr lang="hr-HR" sz="4000">
                <a:solidFill>
                  <a:srgbClr val="000000"/>
                </a:solidFill>
              </a:rPr>
              <a:t>svijet kroz multimediju</a:t>
            </a:r>
            <a:r>
              <a:rPr lang="hr-HR" sz="4000" dirty="0">
                <a:solidFill>
                  <a:srgbClr val="000000"/>
                </a:solidFill>
                <a:cs typeface="Calibri"/>
              </a:rPr>
              <a:t/>
            </a:r>
            <a:br>
              <a:rPr lang="hr-HR" sz="4000" dirty="0">
                <a:solidFill>
                  <a:srgbClr val="000000"/>
                </a:solidFill>
                <a:cs typeface="Calibri"/>
              </a:rPr>
            </a:br>
            <a:r>
              <a:rPr lang="hr-HR" sz="4000" dirty="0">
                <a:solidFill>
                  <a:srgbClr val="000000"/>
                </a:solidFill>
                <a:cs typeface="Calibri"/>
              </a:rPr>
              <a:t/>
            </a:r>
            <a:br>
              <a:rPr lang="hr-HR" sz="4000" dirty="0">
                <a:solidFill>
                  <a:srgbClr val="000000"/>
                </a:solidFill>
                <a:cs typeface="Calibri"/>
              </a:rPr>
            </a:br>
            <a:r>
              <a:rPr lang="hr-HR" sz="3200"/>
              <a:t>Prezentacija za Učiteljsko vijeće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0192" y="5733256"/>
            <a:ext cx="3016424" cy="1283569"/>
          </a:xfrm>
        </p:spPr>
        <p:txBody>
          <a:bodyPr>
            <a:normAutofit/>
          </a:bodyPr>
          <a:lstStyle/>
          <a:p>
            <a:endParaRPr lang="hr-HR" sz="2000">
              <a:solidFill>
                <a:schemeClr val="tx1"/>
              </a:solidFill>
            </a:endParaRPr>
          </a:p>
          <a:p>
            <a:r>
              <a:rPr lang="hr-HR" sz="2000">
                <a:solidFill>
                  <a:schemeClr val="tx1"/>
                </a:solidFill>
              </a:rPr>
              <a:t>Biserka Knez</a:t>
            </a:r>
          </a:p>
        </p:txBody>
      </p:sp>
      <p:pic>
        <p:nvPicPr>
          <p:cNvPr id="2051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547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6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>
                <a:solidFill>
                  <a:srgbClr val="000000"/>
                </a:solidFill>
              </a:rPr>
              <a:t>Terenski rad - smještaj objekta u kadru: Almada</a:t>
            </a:r>
            <a:r>
              <a:rPr lang="hr-HR">
                <a:solidFill>
                  <a:srgbClr val="000000"/>
                </a:solidFill>
                <a:cs typeface="Calibri"/>
              </a:rPr>
              <a:t>, </a:t>
            </a:r>
            <a:r>
              <a:rPr lang="hr-HR"/>
              <a:t>Costa da Caparica – plaža duga 20 km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208" y="2232803"/>
            <a:ext cx="7390300" cy="4209662"/>
          </a:xfrm>
        </p:spPr>
      </p:pic>
    </p:spTree>
    <p:extLst>
      <p:ext uri="{BB962C8B-B14F-4D97-AF65-F5344CB8AC3E}">
        <p14:creationId xmlns:p14="http://schemas.microsoft.com/office/powerpoint/2010/main" xmlns="" val="12899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9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 Estuarij rijeke Tejo</a:t>
            </a:r>
            <a:endParaRPr lang="en-US">
              <a:cs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84784"/>
            <a:ext cx="4409001" cy="2509739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645024"/>
            <a:ext cx="4232257" cy="2409131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279838"/>
            <a:ext cx="4028556" cy="2293178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179912"/>
            <a:ext cx="4358758" cy="24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326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/>
              <a:t>Terenski rad - smještaj objekta u kadru: Lisabon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0121" y="4220336"/>
            <a:ext cx="4443071" cy="252913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" y="1479953"/>
            <a:ext cx="4505912" cy="256490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54" y="4221088"/>
            <a:ext cx="4441749" cy="2528381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1904" y="1484784"/>
            <a:ext cx="450591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172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77" y="733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 Lisabon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68760"/>
            <a:ext cx="5313023" cy="302433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05" y="1556792"/>
            <a:ext cx="4029500" cy="229371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554029"/>
            <a:ext cx="4047516" cy="2303971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3948487"/>
            <a:ext cx="1656184" cy="290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05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/>
              <a:t>Terenski rad - smještaj objekta u kadru: Lisabon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92" y="1600200"/>
            <a:ext cx="7951016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9552" y="184482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>
                <a:latin typeface="Arial" pitchFamily="34" charset="0"/>
                <a:cs typeface="Arial" pitchFamily="34" charset="0"/>
              </a:rPr>
              <a:t>Kula Belem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04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 Lisabon 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5" r="10852"/>
          <a:stretch/>
        </p:blipFill>
        <p:spPr>
          <a:xfrm>
            <a:off x="698865" y="1340768"/>
            <a:ext cx="7617551" cy="5264766"/>
          </a:xfrm>
        </p:spPr>
      </p:pic>
      <p:sp>
        <p:nvSpPr>
          <p:cNvPr id="5" name="TextBox 4"/>
          <p:cNvSpPr txBox="1"/>
          <p:nvPr/>
        </p:nvSpPr>
        <p:spPr>
          <a:xfrm>
            <a:off x="5292080" y="1988839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>
                <a:latin typeface="Arial" pitchFamily="34" charset="0"/>
                <a:cs typeface="Arial" pitchFamily="34" charset="0"/>
              </a:rPr>
              <a:t>Spomenik otkrićima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57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17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62521"/>
            <a:ext cx="4735302" cy="269547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1976" y="2250972"/>
            <a:ext cx="5232023" cy="2978228"/>
          </a:xfrm>
        </p:spPr>
      </p:pic>
      <p:sp>
        <p:nvSpPr>
          <p:cNvPr id="6" name="Rectangle 5"/>
          <p:cNvSpPr/>
          <p:nvPr/>
        </p:nvSpPr>
        <p:spPr>
          <a:xfrm>
            <a:off x="5364088" y="5229200"/>
            <a:ext cx="36079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3200"/>
              <a:t>Pogled na Setúbal iz </a:t>
            </a:r>
          </a:p>
          <a:p>
            <a:pPr algn="ctr"/>
            <a:r>
              <a:rPr lang="hr-HR" sz="3200"/>
              <a:t>Nacionalnog parka </a:t>
            </a:r>
          </a:p>
          <a:p>
            <a:pPr algn="ctr"/>
            <a:r>
              <a:rPr lang="hr-HR" sz="3200"/>
              <a:t>Arábida</a:t>
            </a:r>
            <a:endParaRPr lang="en-US" sz="3200"/>
          </a:p>
        </p:txBody>
      </p:sp>
      <p:pic>
        <p:nvPicPr>
          <p:cNvPr id="7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8804" cy="8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"/>
            <a:ext cx="3808079" cy="83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5536" y="2780928"/>
            <a:ext cx="25665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3200"/>
              <a:t>Članovi grupe </a:t>
            </a:r>
          </a:p>
          <a:p>
            <a:pPr algn="ctr"/>
            <a:r>
              <a:rPr lang="hr-HR" sz="3200"/>
              <a:t>s mentorima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xmlns="" val="100991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 Lisabon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644739"/>
            <a:ext cx="5616267" cy="319695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01" y="1268760"/>
            <a:ext cx="4047516" cy="230397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265777"/>
            <a:ext cx="3672408" cy="2090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436510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>
                <a:latin typeface="Arial" pitchFamily="34" charset="0"/>
                <a:cs typeface="Arial" pitchFamily="34" charset="0"/>
              </a:rPr>
              <a:t>Jeronimitski samostan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58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32" y="146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r-HR"/>
              <a:t>Terenski rad - smještaj </a:t>
            </a:r>
            <a:r>
              <a:rPr lang="hr-HR">
                <a:cs typeface="Calibri"/>
              </a:rPr>
              <a:t/>
            </a:r>
            <a:br>
              <a:rPr lang="hr-HR">
                <a:cs typeface="Calibri"/>
              </a:rPr>
            </a:br>
            <a:r>
              <a:rPr lang="hr-HR"/>
              <a:t>objekta u kadru: Lisabon</a:t>
            </a:r>
            <a:endParaRPr lang="en-US">
              <a:cs typeface="Calibri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6451526" cy="3672408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4492" y="4691293"/>
            <a:ext cx="3806377" cy="2166707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31" r="19260"/>
          <a:stretch/>
        </p:blipFill>
        <p:spPr>
          <a:xfrm>
            <a:off x="6588225" y="548680"/>
            <a:ext cx="2485812" cy="23619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7113" y="532176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>
                <a:latin typeface="Arial" pitchFamily="34" charset="0"/>
                <a:cs typeface="Arial" pitchFamily="34" charset="0"/>
              </a:rPr>
              <a:t>Najpoznatiji kolači Pastéis de Belem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80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/>
              <a:t>Terenski rad - smještaj objekta u kadru: Lisabon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92" y="1600200"/>
            <a:ext cx="7951016" cy="4525963"/>
          </a:xfrm>
        </p:spPr>
      </p:pic>
      <p:sp>
        <p:nvSpPr>
          <p:cNvPr id="5" name="TextBox 4"/>
          <p:cNvSpPr txBox="1"/>
          <p:nvPr/>
        </p:nvSpPr>
        <p:spPr>
          <a:xfrm>
            <a:off x="2195736" y="6109065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>
                <a:latin typeface="Arial" pitchFamily="34" charset="0"/>
                <a:cs typeface="Arial" pitchFamily="34" charset="0"/>
              </a:rPr>
              <a:t>Ulična umjetnost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73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57" t="9418" r="14715" b="8878"/>
          <a:stretch/>
        </p:blipFill>
        <p:spPr bwMode="auto">
          <a:xfrm>
            <a:off x="1466595" y="1704673"/>
            <a:ext cx="6520941" cy="513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561673"/>
            <a:ext cx="8229600" cy="1143000"/>
          </a:xfrm>
        </p:spPr>
        <p:txBody>
          <a:bodyPr>
            <a:noAutofit/>
          </a:bodyPr>
          <a:lstStyle/>
          <a:p>
            <a:r>
              <a:rPr lang="hr-HR" sz="3200" b="1"/>
              <a:t>Almada / Lisabon, Portugal</a:t>
            </a:r>
            <a:br>
              <a:rPr lang="hr-HR" sz="3200" b="1"/>
            </a:br>
            <a:r>
              <a:rPr lang="hr-HR" sz="3200" b="1"/>
              <a:t>11.2. – 16.2.2018.</a:t>
            </a:r>
            <a:endParaRPr lang="en-US" sz="3200" b="1"/>
          </a:p>
        </p:txBody>
      </p:sp>
      <p:sp>
        <p:nvSpPr>
          <p:cNvPr id="4" name="TextBox 3"/>
          <p:cNvSpPr txBox="1"/>
          <p:nvPr/>
        </p:nvSpPr>
        <p:spPr>
          <a:xfrm>
            <a:off x="3920967" y="4293737"/>
            <a:ext cx="12241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2400" b="1"/>
              <a:t>Almada</a:t>
            </a:r>
            <a:endParaRPr lang="en-US" sz="2400" b="1"/>
          </a:p>
        </p:txBody>
      </p:sp>
      <p:sp>
        <p:nvSpPr>
          <p:cNvPr id="6" name="TextBox 5"/>
          <p:cNvSpPr txBox="1"/>
          <p:nvPr/>
        </p:nvSpPr>
        <p:spPr>
          <a:xfrm>
            <a:off x="2803362" y="2967703"/>
            <a:ext cx="11521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r-HR" sz="2400"/>
              <a:t>Lisabon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 rot="20376463">
            <a:off x="3207290" y="4506201"/>
            <a:ext cx="738664" cy="1805858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hr-HR"/>
              <a:t>Plaža Costa de  </a:t>
            </a:r>
            <a:br>
              <a:rPr lang="hr-HR"/>
            </a:br>
            <a:r>
              <a:rPr lang="hr-HR"/>
              <a:t>Caparica (20 km)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7636909">
            <a:off x="1950863" y="4001668"/>
            <a:ext cx="461665" cy="1572409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hr-HR"/>
              <a:t>Atlantski ocean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678287">
            <a:off x="5534063" y="2219898"/>
            <a:ext cx="738664" cy="1182773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hr-HR"/>
              <a:t>Ušće rijeke </a:t>
            </a:r>
          </a:p>
          <a:p>
            <a:r>
              <a:rPr lang="hr-HR"/>
              <a:t>Tejo [Težu]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1788326">
            <a:off x="1792270" y="2051345"/>
            <a:ext cx="738664" cy="1805858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 anchor="ctr" anchorCtr="0">
            <a:spAutoFit/>
          </a:bodyPr>
          <a:lstStyle/>
          <a:p>
            <a:r>
              <a:rPr lang="hr-HR"/>
              <a:t>Nacionalni park  </a:t>
            </a:r>
            <a:br>
              <a:rPr lang="hr-HR"/>
            </a:br>
            <a:r>
              <a:rPr lang="hr-HR"/>
              <a:t>   Sintra-Kaškai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6363" y="2443492"/>
            <a:ext cx="1569660" cy="1419540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pPr algn="ctr"/>
            <a:r>
              <a:rPr lang="hr-HR"/>
              <a:t>Najzapadnija </a:t>
            </a:r>
          </a:p>
          <a:p>
            <a:pPr algn="ctr"/>
            <a:r>
              <a:rPr lang="hr-HR"/>
              <a:t>točka </a:t>
            </a:r>
          </a:p>
          <a:p>
            <a:pPr algn="ctr"/>
            <a:r>
              <a:rPr lang="hr-HR"/>
              <a:t>kontinentalne </a:t>
            </a:r>
          </a:p>
          <a:p>
            <a:pPr algn="ctr"/>
            <a:r>
              <a:rPr lang="hr-HR"/>
              <a:t>Europe Cabo da Roca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15616" y="2967703"/>
            <a:ext cx="432048" cy="449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91" b="16871"/>
          <a:stretch/>
        </p:blipFill>
        <p:spPr bwMode="auto">
          <a:xfrm>
            <a:off x="204512" y="3884662"/>
            <a:ext cx="1087910" cy="149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 rot="16200000">
            <a:off x="2424427" y="1426895"/>
            <a:ext cx="461665" cy="1355833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hr-HR"/>
              <a:t>Plaža Adraga</a:t>
            </a:r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737750" y="2204864"/>
            <a:ext cx="334102" cy="50405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:\Biserka\Portugal 11. do 16.2.2018\IMAG1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7258" y="1704673"/>
            <a:ext cx="1405893" cy="80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3779545" y="4860101"/>
            <a:ext cx="218357" cy="12942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628629" y="4472900"/>
            <a:ext cx="72008" cy="31497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D:\Biserka\Portugal 11. do 16.2.2018\IMAG16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4008" y="5474879"/>
            <a:ext cx="152400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D:\Biserka\Portugal 11. do 16.2.2018\IMAG174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2982"/>
            <a:ext cx="1286325" cy="729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Straight Arrow Connector 44"/>
          <p:cNvCxnSpPr/>
          <p:nvPr/>
        </p:nvCxnSpPr>
        <p:spPr>
          <a:xfrm flipH="1">
            <a:off x="4418125" y="3706396"/>
            <a:ext cx="2098091" cy="27021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200000">
            <a:off x="6687000" y="2923744"/>
            <a:ext cx="738664" cy="1419540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pPr algn="ctr"/>
            <a:r>
              <a:rPr lang="hr-HR"/>
              <a:t>Most Ponte 25 de Abril</a:t>
            </a:r>
          </a:p>
        </p:txBody>
      </p:sp>
      <p:pic>
        <p:nvPicPr>
          <p:cNvPr id="23" name="Picture 22" descr="D:\Biserka\NASTAVA\OPCENITO\Stručno usavršavanje\Erasmus +\IMAG174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4707" y="3916274"/>
            <a:ext cx="871855" cy="1533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4418125" y="4149080"/>
            <a:ext cx="1049046" cy="48130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6562" y="4168721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Kip </a:t>
            </a:r>
          </a:p>
          <a:p>
            <a:r>
              <a:rPr lang="hr-HR"/>
              <a:t>Cristo </a:t>
            </a:r>
          </a:p>
          <a:p>
            <a:r>
              <a:rPr lang="hr-HR"/>
              <a:t>Rei</a:t>
            </a:r>
            <a:endParaRPr lang="en-US"/>
          </a:p>
        </p:txBody>
      </p:sp>
      <p:pic>
        <p:nvPicPr>
          <p:cNvPr id="2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59632" cy="6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"/>
            <a:ext cx="2627783" cy="5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766101" y="4947465"/>
            <a:ext cx="1193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/>
              <a:t>Nacionalni park Arábida</a:t>
            </a:r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6012161" y="5229200"/>
            <a:ext cx="1817946" cy="9096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D:\Biserka\NASTAVA\OPCENITO\Stručno usavršavanje\Erasmus +\IMAG184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949280"/>
            <a:ext cx="1457184" cy="88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2941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0"/>
            <a:ext cx="8229600" cy="1143000"/>
          </a:xfrm>
        </p:spPr>
        <p:txBody>
          <a:bodyPr>
            <a:noAutofit/>
          </a:bodyPr>
          <a:lstStyle/>
          <a:p>
            <a:r>
              <a:rPr lang="hr-HR" sz="2800"/>
              <a:t>Terenski rad - smještaj objekta u kadru: Ručna izrada keramičkih pločica (10 do 13 € po komadu</a:t>
            </a:r>
            <a:r>
              <a:rPr lang="hr-HR" sz="3200"/>
              <a:t>)</a:t>
            </a:r>
            <a:endParaRPr lang="en-US" sz="3200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36"/>
          <a:stretch/>
        </p:blipFill>
        <p:spPr>
          <a:xfrm>
            <a:off x="179512" y="1320031"/>
            <a:ext cx="2989484" cy="3141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048" y="1268760"/>
            <a:ext cx="5669952" cy="32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207" y="4601939"/>
            <a:ext cx="4007904" cy="2281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80" y="4532182"/>
            <a:ext cx="4085896" cy="232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202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7747" y="507245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z="3200"/>
              <a:t>Terenski rad - smještaj objekta u kadru: Nacionalni park </a:t>
            </a:r>
            <a:r>
              <a:rPr lang="hr-HR" sz="3200">
                <a:ea typeface="+mj-lt"/>
                <a:cs typeface="+mj-lt"/>
              </a:rPr>
              <a:t/>
            </a:r>
            <a:br>
              <a:rPr lang="hr-HR" sz="3200">
                <a:ea typeface="+mj-lt"/>
                <a:cs typeface="+mj-lt"/>
              </a:rPr>
            </a:br>
            <a:r>
              <a:rPr lang="en-US" sz="3200"/>
              <a:t>Sintra-Cascais</a:t>
            </a:r>
            <a:r>
              <a:rPr lang="en-US" sz="3200">
                <a:cs typeface="Calibri"/>
              </a:rPr>
              <a:t> (</a:t>
            </a:r>
            <a:r>
              <a:rPr lang="hr-HR" sz="3200"/>
              <a:t>Palača Pena</a:t>
            </a:r>
            <a:r>
              <a:rPr lang="hr-HR" sz="3200">
                <a:cs typeface="Calibri"/>
              </a:rPr>
              <a:t>)</a:t>
            </a:r>
            <a:r>
              <a:rPr lang="hr-HR" sz="3200">
                <a:ea typeface="+mj-lt"/>
                <a:cs typeface="+mj-lt"/>
              </a:rPr>
              <a:t/>
            </a:r>
            <a:br>
              <a:rPr lang="hr-HR" sz="3200">
                <a:ea typeface="+mj-lt"/>
                <a:cs typeface="+mj-lt"/>
              </a:rPr>
            </a:b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56792"/>
            <a:ext cx="5709685" cy="32501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8042" y="706032"/>
            <a:ext cx="2204438" cy="3872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79615"/>
            <a:ext cx="9144000" cy="22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202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 Nacionalni park </a:t>
            </a:r>
            <a:r>
              <a:rPr lang="en-US"/>
              <a:t>Sintra-Cascais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71" r="12602"/>
          <a:stretch/>
        </p:blipFill>
        <p:spPr>
          <a:xfrm>
            <a:off x="2253673" y="1340768"/>
            <a:ext cx="3694545" cy="31005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818" y="2332037"/>
            <a:ext cx="2576317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0024" y="4123429"/>
            <a:ext cx="4803976" cy="2734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206084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/>
              <a:t>Quinta da Regaleira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xmlns="" val="3403616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 Nacionalni park </a:t>
            </a:r>
            <a:r>
              <a:rPr lang="en-US"/>
              <a:t>Sintra-Cascais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547059"/>
            <a:ext cx="5550689" cy="31596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12776"/>
            <a:ext cx="3024336" cy="5313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1700808"/>
            <a:ext cx="5400600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r>
              <a:rPr lang="hr-HR" sz="3600"/>
              <a:t>Cabo da Roca - najzapadnija </a:t>
            </a:r>
          </a:p>
          <a:p>
            <a:r>
              <a:rPr lang="hr-HR" sz="3600"/>
              <a:t>točka kontinentalne Europe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xmlns="" val="1065514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4157"/>
            <a:ext cx="8229600" cy="1143000"/>
          </a:xfrm>
        </p:spPr>
        <p:txBody>
          <a:bodyPr/>
          <a:lstStyle/>
          <a:p>
            <a:r>
              <a:rPr lang="hr-HR"/>
              <a:t>World music - terenski rad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04864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723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/>
          <a:lstStyle/>
          <a:p>
            <a:r>
              <a:rPr lang="hr-HR"/>
              <a:t>World music - terenski rad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332037"/>
            <a:ext cx="7951016" cy="4525963"/>
          </a:xfrm>
        </p:spPr>
      </p:pic>
      <p:pic>
        <p:nvPicPr>
          <p:cNvPr id="4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8109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hr-HR"/>
              <a:t>World music - terenski rad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76872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8264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4157"/>
            <a:ext cx="8229600" cy="1143000"/>
          </a:xfrm>
        </p:spPr>
        <p:txBody>
          <a:bodyPr/>
          <a:lstStyle/>
          <a:p>
            <a:r>
              <a:rPr lang="hr-HR"/>
              <a:t>World music - terenski rad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04864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9306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hr-HR"/>
              <a:t>World music - terenski rad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04864"/>
            <a:ext cx="8050791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5202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7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World music - terenski rad: </a:t>
            </a:r>
            <a:r>
              <a:rPr lang="hr-HR">
                <a:cs typeface="Calibri"/>
              </a:rPr>
              <a:t/>
            </a:r>
            <a:br>
              <a:rPr lang="hr-HR">
                <a:cs typeface="Calibri"/>
              </a:rPr>
            </a:br>
            <a:r>
              <a:rPr lang="hr-HR"/>
              <a:t>Nacionalni park </a:t>
            </a:r>
            <a:r>
              <a:rPr lang="en-US"/>
              <a:t>Sintra-Cascais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01387"/>
            <a:ext cx="6423780" cy="36566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848" y="1158913"/>
            <a:ext cx="5790152" cy="3295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4653136"/>
            <a:ext cx="3691024" cy="21010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98709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/>
              <a:t>Plaža Adraga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xmlns="" val="295956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Lisabon i okolica – pogled iz zraka</a:t>
            </a:r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92" y="1600200"/>
            <a:ext cx="7951016" cy="4525963"/>
          </a:xfrm>
        </p:spPr>
      </p:pic>
    </p:spTree>
    <p:extLst>
      <p:ext uri="{BB962C8B-B14F-4D97-AF65-F5344CB8AC3E}">
        <p14:creationId xmlns:p14="http://schemas.microsoft.com/office/powerpoint/2010/main" xmlns="" val="1978288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hr-HR"/>
              <a:t>World music - terenski rad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332037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7023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/>
              <a:t>World music (terenski rad): FADO glazba – pjevanje uz gitaru sa 12 žica</a:t>
            </a:r>
            <a:r>
              <a:rPr lang="hr-HR">
                <a:cs typeface="Calibri"/>
              </a:rPr>
              <a:t> 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35978" t="22949" r="27083" b="30897"/>
          <a:stretch/>
        </p:blipFill>
        <p:spPr bwMode="auto">
          <a:xfrm>
            <a:off x="3348289" y="1774382"/>
            <a:ext cx="5795711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50" name="Picture 2" descr="D:\Biserka\NASTAVA\OPCENITO\Stručno usavršavanje\Erasmus +\Portuguese_Guitar_Variations_(48887279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42"/>
          <a:stretch/>
        </p:blipFill>
        <p:spPr bwMode="auto">
          <a:xfrm rot="5400000">
            <a:off x="334154" y="3985627"/>
            <a:ext cx="2552290" cy="319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iserka\NASTAVA\OPCENITO\Stručno usavršavanje\Erasmus +\Portuguese_guitar_variations_(47720130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2817"/>
            <a:ext cx="31415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3112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hr-HR"/>
              <a:t>Obrada materijala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76872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731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/>
          <a:lstStyle/>
          <a:p>
            <a:r>
              <a:rPr lang="hr-HR"/>
              <a:t>Obrada materijala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332037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4855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hr-HR"/>
              <a:t>Obrada materijala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508" y="2276872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0325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4157"/>
            <a:ext cx="8229600" cy="1143000"/>
          </a:xfrm>
        </p:spPr>
        <p:txBody>
          <a:bodyPr/>
          <a:lstStyle/>
          <a:p>
            <a:r>
              <a:rPr lang="hr-HR"/>
              <a:t>Obrada materijala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04864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6242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52921"/>
            <a:ext cx="8229600" cy="1143000"/>
          </a:xfrm>
        </p:spPr>
        <p:txBody>
          <a:bodyPr/>
          <a:lstStyle/>
          <a:p>
            <a:r>
              <a:rPr lang="hr-HR"/>
              <a:t>Skupina 1 na završetku edukacije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132856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3572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36"/>
            <a:ext cx="3851920" cy="5040560"/>
          </a:xfrm>
        </p:spPr>
        <p:txBody>
          <a:bodyPr/>
          <a:lstStyle/>
          <a:p>
            <a:r>
              <a:rPr lang="hr-HR"/>
              <a:t>Certifikat o završenoj edukaciji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5"/>
          <a:stretch/>
        </p:blipFill>
        <p:spPr>
          <a:xfrm>
            <a:off x="4211960" y="75229"/>
            <a:ext cx="4752528" cy="6782771"/>
          </a:xfrm>
        </p:spPr>
      </p:pic>
      <p:pic>
        <p:nvPicPr>
          <p:cNvPr id="4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47664" cy="7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9898"/>
            <a:ext cx="3635896" cy="79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2649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Učionica 1. razreda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492" y="1600200"/>
            <a:ext cx="7951016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541271"/>
            <a:ext cx="8820472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964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Učionica 1. razreda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308" y="1700808"/>
            <a:ext cx="809603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54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/>
          <a:lstStyle/>
          <a:p>
            <a:r>
              <a:rPr lang="hr-HR"/>
              <a:t>Upoznavanje i uvod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6" t="5029" r="3697" b="12392"/>
          <a:stretch/>
        </p:blipFill>
        <p:spPr bwMode="auto">
          <a:xfrm>
            <a:off x="1259632" y="2636912"/>
            <a:ext cx="6667131" cy="373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6027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Učionica 1. razreda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00" y="1700808"/>
            <a:ext cx="8082478" cy="460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0086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Učionica 1. razreda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15" y="1600200"/>
            <a:ext cx="795297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648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r>
              <a:rPr lang="hr-HR"/>
              <a:t>Poveznice na video uradak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3761259"/>
          </a:xfr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threePt" dir="t"/>
            </a:scene3d>
            <a:sp3d extrusionH="57150" contourW="12700">
              <a:extrusionClr>
                <a:schemeClr val="accent2">
                  <a:lumMod val="60000"/>
                  <a:lumOff val="40000"/>
                </a:schemeClr>
              </a:extrusionClr>
              <a:contourClr>
                <a:srgbClr val="C00000"/>
              </a:contourClr>
            </a:sp3d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hlinkClick r:id="rId2" tooltip="https://www.youtube.com/watch?v=Qu74hZevfGs&amp;feature=youtu.be"/>
              </a:rPr>
              <a:t>https://www.youtube.com/watch?v=Qu74hZevfGs&amp;feature=youtu.be</a:t>
            </a:r>
            <a:endParaRPr lang="hr-HR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hr-HR">
                <a:solidFill>
                  <a:schemeClr val="accent2">
                    <a:lumMod val="60000"/>
                    <a:lumOff val="40000"/>
                  </a:schemeClr>
                </a:solidFill>
                <a:cs typeface="Calibri"/>
                <a:hlinkClick r:id="rId3"/>
              </a:rPr>
              <a:t>https://bit.ly/2k2gCHW</a:t>
            </a:r>
            <a:endParaRPr lang="hr-HR">
              <a:solidFill>
                <a:schemeClr val="accent2">
                  <a:lumMod val="60000"/>
                  <a:lumOff val="40000"/>
                </a:schemeClr>
              </a:solidFill>
              <a:hlinkClick r:id="rId3"/>
            </a:endParaRPr>
          </a:p>
          <a:p>
            <a:endParaRPr lang="hr-HR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hr-HR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HVALA NA PAŽNJI!</a:t>
            </a:r>
            <a:endParaRPr lang="en-US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4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65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38361"/>
            <a:ext cx="8229600" cy="1143000"/>
          </a:xfrm>
        </p:spPr>
        <p:txBody>
          <a:bodyPr/>
          <a:lstStyle/>
          <a:p>
            <a:r>
              <a:rPr lang="hr-HR"/>
              <a:t>Upoznavanje i uvod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204864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642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hr-HR"/>
              <a:t>Predavanje o filmu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321430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236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20606"/>
            <a:ext cx="8229600" cy="1143000"/>
          </a:xfrm>
        </p:spPr>
        <p:txBody>
          <a:bodyPr/>
          <a:lstStyle/>
          <a:p>
            <a:r>
              <a:rPr lang="hr-HR"/>
              <a:t>Glazbena radionica i koncert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132856"/>
            <a:ext cx="7951016" cy="4525963"/>
          </a:xfrm>
        </p:spPr>
      </p:pic>
      <p:pic>
        <p:nvPicPr>
          <p:cNvPr id="5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9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424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22" y="8944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Praktičan rad: Smještaj objekta u kadru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988840"/>
            <a:ext cx="3726255" cy="21210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4522" y="2060848"/>
            <a:ext cx="3565870" cy="2029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7414" y="4221088"/>
            <a:ext cx="4285348" cy="2439352"/>
          </a:xfrm>
          <a:prstGeom prst="rect">
            <a:avLst/>
          </a:prstGeom>
        </p:spPr>
      </p:pic>
      <p:pic>
        <p:nvPicPr>
          <p:cNvPr id="7" name="Picture 3" descr="http://os-gjuro-ester-koprivnica.skole.hr/upload/os-gjuro-ester-koprivnica/images/newsimg/2700/Image/header_ampeu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35696" cy="8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s-gjuro-ester-koprivnica.skole.hr/upload/os-gjuro-ester-koprivnica/images/newsimg/2700/Image/web%20size%20-%20logo%20E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"/>
            <a:ext cx="4139952" cy="9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915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/>
              <a:t>Terenski rad - smještaj objekta u kadru: Almada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160"/>
          <a:stretch/>
        </p:blipFill>
        <p:spPr>
          <a:xfrm>
            <a:off x="141011" y="1628799"/>
            <a:ext cx="5079061" cy="340778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6" t="12578" r="10336" b="37220"/>
          <a:stretch/>
        </p:blipFill>
        <p:spPr>
          <a:xfrm>
            <a:off x="5436096" y="1174974"/>
            <a:ext cx="3531904" cy="4649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5194558"/>
            <a:ext cx="3456384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hr-HR" sz="3600">
                <a:latin typeface="Arial" pitchFamily="34" charset="0"/>
                <a:cs typeface="Arial" pitchFamily="34" charset="0"/>
              </a:rPr>
              <a:t>Most Ponte 25 de Abril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7838" y="5949280"/>
            <a:ext cx="299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>
                <a:latin typeface="Arial" pitchFamily="34" charset="0"/>
                <a:cs typeface="Arial" pitchFamily="34" charset="0"/>
              </a:rPr>
              <a:t>Kip Cristo Rei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099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Prikaz na zaslonu (4:3)</PresentationFormat>
  <Paragraphs>81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42</vt:i4>
      </vt:variant>
    </vt:vector>
  </HeadingPairs>
  <TitlesOfParts>
    <vt:vector size="43" baseType="lpstr">
      <vt:lpstr>Office Theme</vt:lpstr>
      <vt:lpstr>Erasmus+ mobilnost KA1  Europeans Sharing Views: Making sense of the world through multimedia   Europljani dijele stajališta: Razumjeti svijet kroz multimediju  Prezentacija za Učiteljsko vijeće</vt:lpstr>
      <vt:lpstr>Almada / Lisabon, Portugal 11.2. – 16.2.2018.</vt:lpstr>
      <vt:lpstr>Lisabon i okolica – pogled iz zraka</vt:lpstr>
      <vt:lpstr>Upoznavanje i uvod</vt:lpstr>
      <vt:lpstr>Upoznavanje i uvod</vt:lpstr>
      <vt:lpstr>Predavanje o filmu</vt:lpstr>
      <vt:lpstr>Glazbena radionica i koncert</vt:lpstr>
      <vt:lpstr>Praktičan rad: Smještaj objekta u kadru</vt:lpstr>
      <vt:lpstr>Terenski rad - smještaj objekta u kadru: Almada</vt:lpstr>
      <vt:lpstr>Terenski rad - smještaj objekta u kadru: Almada, Costa da Caparica – plaža duga 20 km</vt:lpstr>
      <vt:lpstr>Terenski rad - smještaj objekta u kadru: Estuarij rijeke Tejo</vt:lpstr>
      <vt:lpstr>Terenski rad - smještaj objekta u kadru: Lisabon</vt:lpstr>
      <vt:lpstr>Terenski rad - smještaj objekta u kadru: Lisabon</vt:lpstr>
      <vt:lpstr>Terenski rad - smještaj objekta u kadru: Lisabon</vt:lpstr>
      <vt:lpstr>Terenski rad - smještaj objekta u kadru: Lisabon </vt:lpstr>
      <vt:lpstr>Terenski rad - smještaj objekta u kadru</vt:lpstr>
      <vt:lpstr>Terenski rad - smještaj objekta u kadru: Lisabon</vt:lpstr>
      <vt:lpstr>Terenski rad - smještaj  objekta u kadru: Lisabon</vt:lpstr>
      <vt:lpstr>Terenski rad - smještaj objekta u kadru: Lisabon</vt:lpstr>
      <vt:lpstr>Terenski rad - smještaj objekta u kadru: Ručna izrada keramičkih pločica (10 do 13 € po komadu)</vt:lpstr>
      <vt:lpstr>Terenski rad - smještaj objekta u kadru: Nacionalni park  Sintra-Cascais (Palača Pena) </vt:lpstr>
      <vt:lpstr>Terenski rad - smještaj objekta u kadru: Nacionalni park Sintra-Cascais</vt:lpstr>
      <vt:lpstr>Terenski rad - smještaj objekta u kadru: Nacionalni park Sintra-Cascais</vt:lpstr>
      <vt:lpstr>World music - terenski rad</vt:lpstr>
      <vt:lpstr>World music - terenski rad</vt:lpstr>
      <vt:lpstr>World music - terenski rad</vt:lpstr>
      <vt:lpstr>World music - terenski rad</vt:lpstr>
      <vt:lpstr>World music - terenski rad</vt:lpstr>
      <vt:lpstr>World music - terenski rad:  Nacionalni park Sintra-Cascais</vt:lpstr>
      <vt:lpstr>World music - terenski rad</vt:lpstr>
      <vt:lpstr>World music (terenski rad): FADO glazba – pjevanje uz gitaru sa 12 žica </vt:lpstr>
      <vt:lpstr>Obrada materijala</vt:lpstr>
      <vt:lpstr>Obrada materijala</vt:lpstr>
      <vt:lpstr>Obrada materijala</vt:lpstr>
      <vt:lpstr>Obrada materijala</vt:lpstr>
      <vt:lpstr>Skupina 1 na završetku edukacije</vt:lpstr>
      <vt:lpstr>Certifikat o završenoj edukaciji</vt:lpstr>
      <vt:lpstr>Učionica 1. razreda</vt:lpstr>
      <vt:lpstr>Učionica 1. razreda</vt:lpstr>
      <vt:lpstr>Učionica 1. razreda</vt:lpstr>
      <vt:lpstr>Učionica 1. razreda</vt:lpstr>
      <vt:lpstr>Poveznice na video uradak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mobilnost Prezentacija za Učiteljsko vijeće</dc:title>
  <dc:creator>Matija</dc:creator>
  <cp:lastModifiedBy>Mira Mihalec</cp:lastModifiedBy>
  <cp:revision>8</cp:revision>
  <dcterms:modified xsi:type="dcterms:W3CDTF">2018-10-26T09:18:53Z</dcterms:modified>
</cp:coreProperties>
</file>