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11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008EB-927F-42AB-8D4C-C253E614A369}" type="datetimeFigureOut">
              <a:rPr lang="en-US" smtClean="0"/>
              <a:pPr/>
              <a:t>2/28/2012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20566-125A-46E2-A895-CF90CA4FCA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  <p:transition>
    <p:pull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008EB-927F-42AB-8D4C-C253E614A369}" type="datetimeFigureOut">
              <a:rPr lang="en-US" smtClean="0"/>
              <a:pPr/>
              <a:t>2/28/2012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20566-125A-46E2-A895-CF90CA4FCA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008EB-927F-42AB-8D4C-C253E614A369}" type="datetimeFigureOut">
              <a:rPr lang="en-US" smtClean="0"/>
              <a:pPr/>
              <a:t>2/28/2012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20566-125A-46E2-A895-CF90CA4FCA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008EB-927F-42AB-8D4C-C253E614A369}" type="datetimeFigureOut">
              <a:rPr lang="en-US" smtClean="0"/>
              <a:pPr/>
              <a:t>2/28/2012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20566-125A-46E2-A895-CF90CA4FCA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008EB-927F-42AB-8D4C-C253E614A369}" type="datetimeFigureOut">
              <a:rPr lang="en-US" smtClean="0"/>
              <a:pPr/>
              <a:t>2/28/2012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1420566-125A-46E2-A895-CF90CA4FCA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008EB-927F-42AB-8D4C-C253E614A369}" type="datetimeFigureOut">
              <a:rPr lang="en-US" smtClean="0"/>
              <a:pPr/>
              <a:t>2/28/2012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20566-125A-46E2-A895-CF90CA4FCA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008EB-927F-42AB-8D4C-C253E614A369}" type="datetimeFigureOut">
              <a:rPr lang="en-US" smtClean="0"/>
              <a:pPr/>
              <a:t>2/28/2012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20566-125A-46E2-A895-CF90CA4FCA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008EB-927F-42AB-8D4C-C253E614A369}" type="datetimeFigureOut">
              <a:rPr lang="en-US" smtClean="0"/>
              <a:pPr/>
              <a:t>2/28/2012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20566-125A-46E2-A895-CF90CA4FCA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008EB-927F-42AB-8D4C-C253E614A369}" type="datetimeFigureOut">
              <a:rPr lang="en-US" smtClean="0"/>
              <a:pPr/>
              <a:t>2/28/2012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20566-125A-46E2-A895-CF90CA4FCA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008EB-927F-42AB-8D4C-C253E614A369}" type="datetimeFigureOut">
              <a:rPr lang="en-US" smtClean="0"/>
              <a:pPr/>
              <a:t>2/28/2012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20566-125A-46E2-A895-CF90CA4FCA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008EB-927F-42AB-8D4C-C253E614A369}" type="datetimeFigureOut">
              <a:rPr lang="en-US" smtClean="0"/>
              <a:pPr/>
              <a:t>2/28/2012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20566-125A-46E2-A895-CF90CA4FCA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4F008EB-927F-42AB-8D4C-C253E614A369}" type="datetimeFigureOut">
              <a:rPr lang="en-US" smtClean="0"/>
              <a:pPr/>
              <a:t>2/28/2012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1420566-125A-46E2-A895-CF90CA4FCA7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>
    <p:pull dir="u"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7000" b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895600"/>
            <a:ext cx="8229600" cy="1828800"/>
          </a:xfrm>
        </p:spPr>
        <p:txBody>
          <a:bodyPr/>
          <a:lstStyle/>
          <a:p>
            <a:r>
              <a:rPr lang="hr-HR" dirty="0" smtClean="0"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  <a:reflection blurRad="6350" stA="60000" endA="900" endPos="60000" dist="60007" dir="5400000" sy="-100000" algn="bl" rotWithShape="0"/>
                </a:effectLst>
              </a:rPr>
              <a:t>Albert einstein</a:t>
            </a:r>
            <a:endParaRPr lang="hr-HR" dirty="0"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  <a:reflection blurRad="6350" stA="60000" endA="900" endPos="60000" dist="60007" dir="5400000" sy="-100000" algn="bl" rotWithShape="0"/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5334000"/>
            <a:ext cx="6400800" cy="914400"/>
          </a:xfrm>
        </p:spPr>
        <p:txBody>
          <a:bodyPr/>
          <a:lstStyle/>
          <a:p>
            <a:r>
              <a:rPr lang="hr-HR" dirty="0" smtClean="0">
                <a:solidFill>
                  <a:srgbClr val="FFC000"/>
                </a:solidFill>
                <a:effectLst>
                  <a:reflection blurRad="6350" stA="60000" endA="900" endPos="58000" dir="5400000" sy="-100000" algn="bl" rotWithShape="0"/>
                </a:effectLst>
              </a:rPr>
              <a:t>Životni uspjesi</a:t>
            </a:r>
            <a:endParaRPr lang="en-US" dirty="0">
              <a:solidFill>
                <a:srgbClr val="FFC000"/>
              </a:solidFill>
              <a:effectLst>
                <a:reflection blurRad="6350" stA="60000" endA="900" endPos="58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Citati</a:t>
            </a:r>
            <a:endParaRPr lang="hr-HR" dirty="0"/>
          </a:p>
        </p:txBody>
      </p:sp>
      <p:pic>
        <p:nvPicPr>
          <p:cNvPr id="5" name="Picture 4" descr="Einstein+09_lar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219200"/>
            <a:ext cx="4343400" cy="5362956"/>
          </a:xfrm>
          <a:prstGeom prst="rect">
            <a:avLst/>
          </a:prstGeom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instein-communist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762000"/>
            <a:ext cx="7264400" cy="5448300"/>
          </a:xfrm>
          <a:prstGeom prst="rect">
            <a:avLst/>
          </a:prstGeom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>
            <a:scene3d>
              <a:camera prst="perspectiveLef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/>
          <a:p>
            <a:pPr algn="ctr"/>
            <a:r>
              <a:rPr lang="hr-HR" sz="9600" dirty="0" smtClean="0"/>
              <a:t>KRAJ </a:t>
            </a:r>
            <a:r>
              <a:rPr lang="hr-HR" sz="9600" dirty="0" smtClean="0">
                <a:sym typeface="Wingdings" pitchFamily="2" charset="2"/>
              </a:rPr>
              <a:t></a:t>
            </a:r>
            <a:endParaRPr lang="hr-HR" sz="9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57400" y="5105400"/>
            <a:ext cx="7086600" cy="1509712"/>
          </a:xfrm>
        </p:spPr>
        <p:txBody>
          <a:bodyPr/>
          <a:lstStyle/>
          <a:p>
            <a:r>
              <a:rPr lang="hr-HR" dirty="0" smtClean="0">
                <a:solidFill>
                  <a:srgbClr val="FFC000"/>
                </a:solidFill>
              </a:rPr>
              <a:t>Izradile:  Elena Vrabelj </a:t>
            </a:r>
          </a:p>
          <a:p>
            <a:r>
              <a:rPr lang="hr-HR" dirty="0" smtClean="0">
                <a:solidFill>
                  <a:srgbClr val="FFC000"/>
                </a:solidFill>
              </a:rPr>
              <a:t>                 Darija Hrenić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29200" y="52578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>
                <a:solidFill>
                  <a:srgbClr val="FFFF00"/>
                </a:solidFill>
              </a:rPr>
              <a:t>7.c</a:t>
            </a:r>
            <a:endParaRPr lang="hr-HR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KRATKA BIOGRAFIJA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hr-HR" dirty="0" smtClean="0"/>
              <a:t>Rođenje - </a:t>
            </a:r>
            <a:r>
              <a:rPr lang="en-US" dirty="0" smtClean="0"/>
              <a:t>14. </a:t>
            </a:r>
            <a:r>
              <a:rPr lang="en-US" dirty="0" err="1" smtClean="0"/>
              <a:t>ožujka</a:t>
            </a:r>
            <a:r>
              <a:rPr lang="en-US" dirty="0" smtClean="0"/>
              <a:t> 1879</a:t>
            </a:r>
            <a:r>
              <a:rPr lang="hr-HR" dirty="0" smtClean="0"/>
              <a:t>. u </a:t>
            </a:r>
            <a:r>
              <a:rPr lang="en-US" dirty="0" smtClean="0"/>
              <a:t>Ulm</a:t>
            </a:r>
            <a:r>
              <a:rPr lang="hr-HR" dirty="0" smtClean="0"/>
              <a:t>u</a:t>
            </a:r>
            <a:r>
              <a:rPr lang="en-US" dirty="0" smtClean="0"/>
              <a:t>,</a:t>
            </a:r>
            <a:r>
              <a:rPr lang="hr-HR" dirty="0" smtClean="0"/>
              <a:t> </a:t>
            </a:r>
            <a:r>
              <a:rPr lang="hr-HR" dirty="0" smtClean="0"/>
              <a:t>Württemberg, Njemačka</a:t>
            </a:r>
          </a:p>
          <a:p>
            <a:pPr>
              <a:buFont typeface="Courier New" pitchFamily="49" charset="0"/>
              <a:buChar char="o"/>
            </a:pPr>
            <a:r>
              <a:rPr lang="hr-HR" dirty="0" smtClean="0"/>
              <a:t>Prebivalište- Njemačka, Italija, Švicarska, SAD</a:t>
            </a:r>
          </a:p>
          <a:p>
            <a:pPr>
              <a:buFont typeface="Courier New" pitchFamily="49" charset="0"/>
              <a:buChar char="o"/>
            </a:pPr>
            <a:r>
              <a:rPr lang="hr-HR" dirty="0" smtClean="0"/>
              <a:t>Vjera- Židovstvo</a:t>
            </a:r>
          </a:p>
          <a:p>
            <a:pPr>
              <a:buFont typeface="Courier New" pitchFamily="49" charset="0"/>
              <a:buChar char="o"/>
            </a:pPr>
            <a:r>
              <a:rPr lang="hr-HR" dirty="0" smtClean="0"/>
              <a:t> Preminuo- 18.travanj 1955. u New Jersey, SAD</a:t>
            </a:r>
          </a:p>
          <a:p>
            <a:pPr>
              <a:buNone/>
            </a:pPr>
            <a:endParaRPr lang="hr-HR" dirty="0" smtClean="0"/>
          </a:p>
          <a:p>
            <a:pPr>
              <a:buFont typeface="Courier New" pitchFamily="49" charset="0"/>
              <a:buChar char="o"/>
            </a:pPr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191000" y="304800"/>
            <a:ext cx="5867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hr-HR" dirty="0" smtClean="0"/>
              <a:t> Poznat po- opća teorija relativnosti</a:t>
            </a:r>
          </a:p>
          <a:p>
            <a:r>
              <a:rPr lang="hr-HR" dirty="0"/>
              <a:t> </a:t>
            </a:r>
            <a:r>
              <a:rPr lang="hr-HR" dirty="0" smtClean="0"/>
              <a:t>                    - Brownovo gibanje</a:t>
            </a:r>
          </a:p>
          <a:p>
            <a:r>
              <a:rPr lang="hr-HR" dirty="0"/>
              <a:t> </a:t>
            </a:r>
            <a:r>
              <a:rPr lang="hr-HR" dirty="0" smtClean="0"/>
              <a:t>                    - Fotoelektrični efekt</a:t>
            </a:r>
          </a:p>
          <a:p>
            <a:r>
              <a:rPr lang="hr-HR" dirty="0"/>
              <a:t> </a:t>
            </a:r>
            <a:r>
              <a:rPr lang="hr-HR" dirty="0" smtClean="0"/>
              <a:t>                    - Ekvivalencija mase i energije</a:t>
            </a:r>
          </a:p>
          <a:p>
            <a:r>
              <a:rPr lang="hr-HR" dirty="0"/>
              <a:t> </a:t>
            </a:r>
            <a:r>
              <a:rPr lang="hr-HR" dirty="0" smtClean="0"/>
              <a:t>                    - Einsteinove jednadžbe polja</a:t>
            </a:r>
          </a:p>
          <a:p>
            <a:r>
              <a:rPr lang="hr-HR" dirty="0"/>
              <a:t> </a:t>
            </a:r>
            <a:r>
              <a:rPr lang="hr-HR" dirty="0" smtClean="0"/>
              <a:t>                    - itd..</a:t>
            </a:r>
            <a:endParaRPr lang="hr-HR" dirty="0"/>
          </a:p>
        </p:txBody>
      </p:sp>
      <p:pic>
        <p:nvPicPr>
          <p:cNvPr id="6" name="Picture 5" descr="what-am-i-doing-2-241398-477-616_lar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2590800"/>
            <a:ext cx="2971800" cy="4038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8600" y="12192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hr-HR" dirty="0" smtClean="0"/>
              <a:t> Školovanje- Gimnazija Luitpold gdje je stekao napredno i, za to vrijeme, moderno obrazovanje</a:t>
            </a:r>
          </a:p>
        </p:txBody>
      </p:sp>
      <p:pic>
        <p:nvPicPr>
          <p:cNvPr id="8" name="Picture 7" descr="366px-Einstein-matur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2590800"/>
            <a:ext cx="2667000" cy="4038600"/>
          </a:xfrm>
          <a:prstGeom prst="rect">
            <a:avLst/>
          </a:prstGeom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Priznanja</a:t>
            </a:r>
            <a:endParaRPr lang="hr-H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Courier New" pitchFamily="49" charset="0"/>
              <a:buChar char="o"/>
            </a:pPr>
            <a:r>
              <a:rPr lang="pl-PL" sz="2400" dirty="0" smtClean="0"/>
              <a:t>Godine 1999. proglašen je za osobu stoljeća u anketi magazina </a:t>
            </a:r>
            <a:r>
              <a:rPr lang="pl-PL" sz="2400" i="1" dirty="0" smtClean="0"/>
              <a:t>TIME</a:t>
            </a:r>
          </a:p>
          <a:p>
            <a:pPr>
              <a:buFont typeface="Courier New" pitchFamily="49" charset="0"/>
              <a:buChar char="o"/>
            </a:pPr>
            <a:r>
              <a:rPr lang="en-US" sz="2400" dirty="0" smtClean="0"/>
              <a:t>UNESCO je 200</a:t>
            </a:r>
            <a:r>
              <a:rPr lang="hr-HR" sz="2400" dirty="0" smtClean="0"/>
              <a:t>5</a:t>
            </a:r>
            <a:r>
              <a:rPr lang="en-US" sz="2400" dirty="0" smtClean="0"/>
              <a:t>. </a:t>
            </a:r>
            <a:r>
              <a:rPr lang="en-US" sz="2400" dirty="0" err="1" smtClean="0"/>
              <a:t>proglasio</a:t>
            </a:r>
            <a:r>
              <a:rPr lang="en-US" sz="2400" dirty="0" smtClean="0"/>
              <a:t> “</a:t>
            </a:r>
            <a:r>
              <a:rPr lang="en-US" sz="2400" dirty="0" err="1" smtClean="0"/>
              <a:t>Svjetskom</a:t>
            </a:r>
            <a:r>
              <a:rPr lang="en-US" sz="2400" dirty="0" smtClean="0"/>
              <a:t> </a:t>
            </a:r>
            <a:r>
              <a:rPr lang="en-US" sz="2400" dirty="0" err="1" smtClean="0"/>
              <a:t>godinom</a:t>
            </a:r>
            <a:r>
              <a:rPr lang="en-US" sz="2400" dirty="0" smtClean="0"/>
              <a:t> </a:t>
            </a:r>
            <a:r>
              <a:rPr lang="en-US" sz="2400" dirty="0" err="1" smtClean="0"/>
              <a:t>fizike</a:t>
            </a:r>
            <a:r>
              <a:rPr lang="en-US" sz="2400" dirty="0" smtClean="0"/>
              <a:t>” u </a:t>
            </a:r>
            <a:r>
              <a:rPr lang="en-US" sz="2400" dirty="0" err="1" smtClean="0"/>
              <a:t>čast</a:t>
            </a:r>
            <a:r>
              <a:rPr lang="en-US" sz="2400" dirty="0" smtClean="0"/>
              <a:t> </a:t>
            </a:r>
            <a:r>
              <a:rPr lang="en-US" sz="2400" dirty="0" err="1" smtClean="0"/>
              <a:t>stogodišnjice</a:t>
            </a:r>
            <a:r>
              <a:rPr lang="en-US" sz="2400" dirty="0" smtClean="0"/>
              <a:t> </a:t>
            </a:r>
            <a:r>
              <a:rPr lang="en-US" sz="2400" dirty="0" err="1" smtClean="0"/>
              <a:t>objavljivanja</a:t>
            </a:r>
            <a:r>
              <a:rPr lang="en-US" sz="2400" dirty="0" smtClean="0"/>
              <a:t> </a:t>
            </a:r>
            <a:r>
              <a:rPr lang="en-US" sz="2400" dirty="0" err="1" smtClean="0"/>
              <a:t>Einsteinovih</a:t>
            </a:r>
            <a:r>
              <a:rPr lang="en-US" sz="2400" dirty="0" smtClean="0"/>
              <a:t> </a:t>
            </a:r>
            <a:r>
              <a:rPr lang="en-US" sz="2400" dirty="0" err="1" smtClean="0"/>
              <a:t>radova</a:t>
            </a:r>
            <a:r>
              <a:rPr lang="en-US" sz="2400" dirty="0" smtClean="0"/>
              <a:t> </a:t>
            </a:r>
            <a:r>
              <a:rPr lang="en-US" sz="2400" dirty="0" err="1" smtClean="0"/>
              <a:t>iz</a:t>
            </a:r>
            <a:r>
              <a:rPr lang="en-US" sz="2400" dirty="0" smtClean="0"/>
              <a:t> </a:t>
            </a:r>
            <a:r>
              <a:rPr lang="en-US" sz="2400" i="1" dirty="0" smtClean="0"/>
              <a:t>“</a:t>
            </a:r>
            <a:r>
              <a:rPr lang="en-US" sz="2400" i="1" dirty="0" err="1" smtClean="0"/>
              <a:t>Anni</a:t>
            </a:r>
            <a:r>
              <a:rPr lang="en-US" sz="2400" i="1" dirty="0" smtClean="0"/>
              <a:t> Mirabilis”</a:t>
            </a:r>
            <a:endParaRPr lang="hr-HR" sz="2400" i="1" dirty="0" smtClean="0"/>
          </a:p>
          <a:p>
            <a:pPr>
              <a:buFont typeface="Courier New" pitchFamily="49" charset="0"/>
              <a:buChar char="o"/>
            </a:pPr>
            <a:r>
              <a:rPr lang="en-US" sz="2400" dirty="0" smtClean="0"/>
              <a:t>Po </a:t>
            </a:r>
            <a:r>
              <a:rPr lang="en-US" sz="2400" dirty="0" err="1" smtClean="0"/>
              <a:t>narudžbi</a:t>
            </a:r>
            <a:r>
              <a:rPr lang="en-US" sz="2400" dirty="0" smtClean="0"/>
              <a:t> </a:t>
            </a:r>
            <a:r>
              <a:rPr lang="en-US" sz="2400" dirty="0" err="1" smtClean="0"/>
              <a:t>Nacionalne</a:t>
            </a:r>
            <a:r>
              <a:rPr lang="en-US" sz="2400" dirty="0" smtClean="0"/>
              <a:t> </a:t>
            </a:r>
            <a:r>
              <a:rPr lang="en-US" sz="2400" dirty="0" err="1" smtClean="0"/>
              <a:t>akademije</a:t>
            </a:r>
            <a:r>
              <a:rPr lang="en-US" sz="2400" dirty="0" smtClean="0"/>
              <a:t> </a:t>
            </a:r>
            <a:r>
              <a:rPr lang="en-US" sz="2400" dirty="0" err="1" smtClean="0"/>
              <a:t>znanosti</a:t>
            </a:r>
            <a:r>
              <a:rPr lang="en-US" sz="2400" dirty="0" smtClean="0"/>
              <a:t> SAD-a, u </a:t>
            </a:r>
            <a:r>
              <a:rPr lang="en-US" sz="2400" dirty="0" err="1" smtClean="0"/>
              <a:t>njenom</a:t>
            </a:r>
            <a:r>
              <a:rPr lang="en-US" sz="2400" dirty="0" smtClean="0"/>
              <a:t> </a:t>
            </a:r>
            <a:r>
              <a:rPr lang="en-US" sz="2400" dirty="0" err="1" smtClean="0"/>
              <a:t>kampusu</a:t>
            </a:r>
            <a:r>
              <a:rPr lang="en-US" sz="2400" dirty="0" smtClean="0"/>
              <a:t> u </a:t>
            </a:r>
            <a:r>
              <a:rPr lang="en-US" sz="2400" dirty="0" err="1" smtClean="0"/>
              <a:t>Washingtonu</a:t>
            </a:r>
            <a:r>
              <a:rPr lang="en-US" sz="2400" dirty="0" smtClean="0"/>
              <a:t> </a:t>
            </a:r>
            <a:r>
              <a:rPr lang="en-US" sz="2400" dirty="0" err="1" smtClean="0"/>
              <a:t>podignuta</a:t>
            </a:r>
            <a:r>
              <a:rPr lang="en-US" sz="2400" dirty="0" smtClean="0"/>
              <a:t> je </a:t>
            </a:r>
            <a:r>
              <a:rPr lang="en-US" sz="2400" dirty="0" err="1" smtClean="0"/>
              <a:t>monumentalna</a:t>
            </a:r>
            <a:r>
              <a:rPr lang="en-US" sz="2400" dirty="0" smtClean="0"/>
              <a:t> </a:t>
            </a:r>
            <a:r>
              <a:rPr lang="en-US" sz="2400" dirty="0" err="1" smtClean="0"/>
              <a:t>brončana</a:t>
            </a:r>
            <a:r>
              <a:rPr lang="en-US" sz="2400" dirty="0" smtClean="0"/>
              <a:t> </a:t>
            </a:r>
            <a:r>
              <a:rPr lang="en-US" sz="2400" dirty="0" err="1" smtClean="0"/>
              <a:t>skulptura</a:t>
            </a:r>
            <a:r>
              <a:rPr lang="en-US" sz="2400" dirty="0" smtClean="0"/>
              <a:t> Alberta </a:t>
            </a:r>
            <a:r>
              <a:rPr lang="en-US" sz="2400" dirty="0" err="1" smtClean="0"/>
              <a:t>Einsteina</a:t>
            </a:r>
            <a:endParaRPr lang="hr-HR" sz="2400" dirty="0" smtClean="0"/>
          </a:p>
          <a:p>
            <a:pPr>
              <a:buFont typeface="Courier New" pitchFamily="49" charset="0"/>
              <a:buChar char="o"/>
            </a:pPr>
            <a:endParaRPr lang="hr-HR" sz="2400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Počasti</a:t>
            </a:r>
            <a:endParaRPr lang="hr-HR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fi-FI" sz="2400" dirty="0" smtClean="0"/>
              <a:t>Jedinica koja se koristi u fotokemiji, “ajnštajn</a:t>
            </a:r>
            <a:r>
              <a:rPr lang="fi-FI" dirty="0" smtClean="0"/>
              <a:t>”</a:t>
            </a:r>
            <a:endParaRPr lang="hr-HR" dirty="0" smtClean="0"/>
          </a:p>
          <a:p>
            <a:pPr>
              <a:buFont typeface="Courier New" pitchFamily="49" charset="0"/>
              <a:buChar char="o"/>
            </a:pPr>
            <a:r>
              <a:rPr lang="pl-PL" sz="2400" dirty="0" smtClean="0"/>
              <a:t>Kemijski element čiji je redni broj 99 pod nazivom einsteinij</a:t>
            </a:r>
          </a:p>
          <a:p>
            <a:pPr>
              <a:buFont typeface="Courier New" pitchFamily="49" charset="0"/>
              <a:buChar char="o"/>
            </a:pPr>
            <a:r>
              <a:rPr lang="en-US" sz="2400" dirty="0" smtClean="0"/>
              <a:t>Asteroid 2001 Einstein</a:t>
            </a:r>
            <a:endParaRPr lang="hr-HR" sz="2400" dirty="0" smtClean="0"/>
          </a:p>
          <a:p>
            <a:pPr>
              <a:buFont typeface="Courier New" pitchFamily="49" charset="0"/>
              <a:buChar char="o"/>
            </a:pPr>
            <a:r>
              <a:rPr lang="en-US" sz="2400" dirty="0" err="1" smtClean="0"/>
              <a:t>Nagrada</a:t>
            </a:r>
            <a:r>
              <a:rPr lang="en-US" sz="2400" dirty="0" smtClean="0"/>
              <a:t> Albert Einstein</a:t>
            </a:r>
            <a:endParaRPr lang="hr-HR" sz="2400" dirty="0" smtClean="0"/>
          </a:p>
          <a:p>
            <a:pPr>
              <a:buFont typeface="Courier New" pitchFamily="49" charset="0"/>
              <a:buChar char="o"/>
            </a:pPr>
            <a:r>
              <a:rPr lang="de-DE" sz="2400" dirty="0" smtClean="0"/>
              <a:t>Nagrada za mir Albert Einstein</a:t>
            </a:r>
            <a:endParaRPr lang="hr-HR" sz="2400" dirty="0" smtClean="0"/>
          </a:p>
          <a:p>
            <a:pPr>
              <a:buFont typeface="Courier New" pitchFamily="49" charset="0"/>
              <a:buChar char="o"/>
            </a:pPr>
            <a:r>
              <a:rPr lang="en-US" sz="2400" dirty="0" err="1" smtClean="0"/>
              <a:t>Medicinski</a:t>
            </a:r>
            <a:r>
              <a:rPr lang="en-US" sz="2400" dirty="0" smtClean="0"/>
              <a:t> </a:t>
            </a:r>
            <a:r>
              <a:rPr lang="en-US" sz="2400" dirty="0" err="1" smtClean="0"/>
              <a:t>fakultet</a:t>
            </a:r>
            <a:r>
              <a:rPr lang="en-US" sz="2400" dirty="0" smtClean="0"/>
              <a:t> Albert Einstein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Sveučilištu</a:t>
            </a:r>
            <a:r>
              <a:rPr lang="en-US" sz="2400" dirty="0" smtClean="0"/>
              <a:t> Yeshiva </a:t>
            </a:r>
            <a:r>
              <a:rPr lang="en-US" sz="2400" dirty="0" err="1" smtClean="0"/>
              <a:t>otvoren</a:t>
            </a:r>
            <a:r>
              <a:rPr lang="en-US" sz="2400" dirty="0" smtClean="0"/>
              <a:t> 1955</a:t>
            </a:r>
            <a:endParaRPr lang="hr-HR" sz="2400" dirty="0" smtClean="0"/>
          </a:p>
          <a:p>
            <a:pPr>
              <a:buFont typeface="Courier New" pitchFamily="49" charset="0"/>
              <a:buChar char="o"/>
            </a:pPr>
            <a:r>
              <a:rPr lang="en-US" sz="2400" dirty="0" err="1" smtClean="0"/>
              <a:t>Medicinski</a:t>
            </a:r>
            <a:r>
              <a:rPr lang="en-US" sz="2400" dirty="0" smtClean="0"/>
              <a:t> </a:t>
            </a:r>
            <a:r>
              <a:rPr lang="en-US" sz="2400" dirty="0" err="1" smtClean="0"/>
              <a:t>centar</a:t>
            </a:r>
            <a:r>
              <a:rPr lang="en-US" sz="2400" dirty="0" smtClean="0"/>
              <a:t> Albert Einstein u </a:t>
            </a:r>
            <a:r>
              <a:rPr lang="en-US" sz="2400" dirty="0" err="1" smtClean="0"/>
              <a:t>Philadelphiji</a:t>
            </a:r>
            <a:r>
              <a:rPr lang="en-US" sz="2400" dirty="0" smtClean="0"/>
              <a:t>, Pennsylvania</a:t>
            </a:r>
            <a:endParaRPr lang="hr-HR" sz="2400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Djetinjstvo i obitelj</a:t>
            </a:r>
            <a:endParaRPr lang="hr-HR" dirty="0"/>
          </a:p>
        </p:txBody>
      </p:sp>
      <p:pic>
        <p:nvPicPr>
          <p:cNvPr id="3" name="Picture 2" descr="Hermann_einste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219200"/>
            <a:ext cx="3048000" cy="461818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76400" y="58674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Hermann Einstein,</a:t>
            </a:r>
          </a:p>
          <a:p>
            <a:r>
              <a:rPr lang="hr-HR" dirty="0" smtClean="0"/>
              <a:t>Albertov otac, trgovac</a:t>
            </a:r>
          </a:p>
        </p:txBody>
      </p:sp>
      <p:pic>
        <p:nvPicPr>
          <p:cNvPr id="5" name="Picture 4" descr="Pauline_Koch_edi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1219200"/>
            <a:ext cx="3119501" cy="46101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05400" y="59436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Pauline Koch,</a:t>
            </a:r>
          </a:p>
          <a:p>
            <a:r>
              <a:rPr lang="hr-HR" dirty="0" smtClean="0"/>
              <a:t>Albertova majka</a:t>
            </a: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Odrastanje</a:t>
            </a:r>
            <a:endParaRPr lang="hr-HR" dirty="0"/>
          </a:p>
        </p:txBody>
      </p:sp>
      <p:pic>
        <p:nvPicPr>
          <p:cNvPr id="6" name="Picture 5" descr="Albert_Einstein_at_the_age_of_three_(188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219200"/>
            <a:ext cx="2895600" cy="4114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95400" y="5486400"/>
            <a:ext cx="297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Albert Einstein </a:t>
            </a:r>
            <a:r>
              <a:rPr lang="en-US" sz="1600" dirty="0" err="1"/>
              <a:t>kao</a:t>
            </a:r>
            <a:r>
              <a:rPr lang="en-US" sz="1600" dirty="0"/>
              <a:t> </a:t>
            </a:r>
            <a:r>
              <a:rPr lang="en-US" sz="1600" dirty="0" err="1"/>
              <a:t>dijete</a:t>
            </a:r>
            <a:r>
              <a:rPr lang="en-US" sz="1600" dirty="0"/>
              <a:t>, </a:t>
            </a:r>
            <a:r>
              <a:rPr lang="en-US" sz="1600" dirty="0" err="1"/>
              <a:t>ovo</a:t>
            </a:r>
            <a:r>
              <a:rPr lang="en-US" sz="1600" dirty="0"/>
              <a:t> je </a:t>
            </a:r>
            <a:r>
              <a:rPr lang="en-US" sz="1600" dirty="0" err="1"/>
              <a:t>ujedno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najstarija</a:t>
            </a:r>
            <a:r>
              <a:rPr lang="en-US" sz="1600" dirty="0"/>
              <a:t> </a:t>
            </a:r>
            <a:r>
              <a:rPr lang="en-US" sz="1600" dirty="0" err="1"/>
              <a:t>postojeća</a:t>
            </a:r>
            <a:r>
              <a:rPr lang="en-US" sz="1600" dirty="0"/>
              <a:t> </a:t>
            </a:r>
            <a:r>
              <a:rPr lang="en-US" sz="1600" dirty="0" err="1"/>
              <a:t>slika</a:t>
            </a:r>
            <a:r>
              <a:rPr lang="en-US" sz="1600" dirty="0"/>
              <a:t> Alberta </a:t>
            </a:r>
            <a:r>
              <a:rPr lang="en-US" sz="1600" dirty="0" err="1"/>
              <a:t>Einsteina</a:t>
            </a:r>
            <a:endParaRPr lang="hr-HR" sz="1600" dirty="0"/>
          </a:p>
        </p:txBody>
      </p:sp>
      <p:pic>
        <p:nvPicPr>
          <p:cNvPr id="9" name="Picture 8" descr="Albert_Einstein_as_a_chil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1219200"/>
            <a:ext cx="2925909" cy="4114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76800" y="5486400"/>
            <a:ext cx="297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Einstein u </a:t>
            </a:r>
            <a:r>
              <a:rPr lang="en-US" sz="1600" dirty="0" err="1"/>
              <a:t>dobi</a:t>
            </a:r>
            <a:r>
              <a:rPr lang="en-US" sz="1600" dirty="0"/>
              <a:t> </a:t>
            </a:r>
            <a:r>
              <a:rPr lang="en-US" sz="1600" dirty="0" err="1"/>
              <a:t>od</a:t>
            </a:r>
            <a:r>
              <a:rPr lang="en-US" sz="1600" dirty="0"/>
              <a:t> 14 </a:t>
            </a:r>
            <a:r>
              <a:rPr lang="en-US" sz="1600" dirty="0" err="1"/>
              <a:t>godina</a:t>
            </a:r>
            <a:r>
              <a:rPr lang="en-US" sz="1600" dirty="0"/>
              <a:t>, </a:t>
            </a:r>
            <a:r>
              <a:rPr lang="en-US" sz="1600" dirty="0" err="1"/>
              <a:t>fotografiran</a:t>
            </a:r>
            <a:r>
              <a:rPr lang="en-US" sz="1600" dirty="0"/>
              <a:t> </a:t>
            </a:r>
            <a:r>
              <a:rPr lang="en-US" sz="1600" dirty="0" err="1"/>
              <a:t>malo</a:t>
            </a:r>
            <a:r>
              <a:rPr lang="en-US" sz="1600" dirty="0"/>
              <a:t> </a:t>
            </a:r>
            <a:r>
              <a:rPr lang="en-US" sz="1600" dirty="0" err="1"/>
              <a:t>prije</a:t>
            </a:r>
            <a:r>
              <a:rPr lang="en-US" sz="1600" dirty="0"/>
              <a:t> </a:t>
            </a:r>
            <a:r>
              <a:rPr lang="en-US" sz="1600" dirty="0" err="1"/>
              <a:t>odlaska</a:t>
            </a:r>
            <a:r>
              <a:rPr lang="en-US" sz="1600" dirty="0"/>
              <a:t> </a:t>
            </a:r>
            <a:r>
              <a:rPr lang="en-US" sz="1600" dirty="0" err="1"/>
              <a:t>obitelji</a:t>
            </a:r>
            <a:r>
              <a:rPr lang="en-US" sz="1600" dirty="0"/>
              <a:t> Einstein u </a:t>
            </a:r>
            <a:r>
              <a:rPr lang="en-US" sz="1600" dirty="0" err="1" smtClean="0"/>
              <a:t>Italiju</a:t>
            </a:r>
            <a:endParaRPr lang="hr-HR" sz="1600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lbert_Einstein_portrai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990600"/>
            <a:ext cx="3041904" cy="40922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0600" y="5181600"/>
            <a:ext cx="3048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/>
              <a:t>Portret</a:t>
            </a:r>
            <a:r>
              <a:rPr lang="en-US" sz="1600" dirty="0"/>
              <a:t> Alberta </a:t>
            </a:r>
            <a:r>
              <a:rPr lang="en-US" sz="1600" dirty="0" err="1"/>
              <a:t>Einsteina</a:t>
            </a:r>
            <a:r>
              <a:rPr lang="en-US" sz="1600" dirty="0"/>
              <a:t> </a:t>
            </a:r>
            <a:r>
              <a:rPr lang="en-US" sz="1600" dirty="0" err="1"/>
              <a:t>iz</a:t>
            </a:r>
            <a:r>
              <a:rPr lang="en-US" sz="1600" dirty="0"/>
              <a:t> 1921.kojeg </a:t>
            </a:r>
            <a:r>
              <a:rPr lang="hr-HR" sz="1600" dirty="0" smtClean="0"/>
              <a:t>je</a:t>
            </a:r>
            <a:r>
              <a:rPr lang="en-US" sz="1600" dirty="0" smtClean="0"/>
              <a:t> </a:t>
            </a:r>
            <a:r>
              <a:rPr lang="en-US" sz="1600" dirty="0" err="1"/>
              <a:t>za</a:t>
            </a:r>
            <a:r>
              <a:rPr lang="en-US" sz="1600" dirty="0"/>
              <a:t> </a:t>
            </a:r>
            <a:r>
              <a:rPr lang="en-US" sz="1600" dirty="0" err="1"/>
              <a:t>časopis</a:t>
            </a:r>
            <a:r>
              <a:rPr lang="en-US" sz="1600" dirty="0"/>
              <a:t> </a:t>
            </a:r>
            <a:r>
              <a:rPr lang="en-US" sz="1600" i="1" dirty="0"/>
              <a:t>LIFE</a:t>
            </a:r>
            <a:r>
              <a:rPr lang="en-US" sz="1600" dirty="0"/>
              <a:t> </a:t>
            </a:r>
            <a:r>
              <a:rPr lang="en-US" sz="1600" dirty="0" err="1"/>
              <a:t>napravio</a:t>
            </a:r>
            <a:r>
              <a:rPr lang="en-US" sz="1600" dirty="0"/>
              <a:t> E. O. </a:t>
            </a:r>
            <a:r>
              <a:rPr lang="en-US" sz="1600" dirty="0" smtClean="0"/>
              <a:t>Hoppe</a:t>
            </a:r>
            <a:endParaRPr lang="hr-HR" dirty="0"/>
          </a:p>
        </p:txBody>
      </p:sp>
      <p:pic>
        <p:nvPicPr>
          <p:cNvPr id="4" name="Picture 3" descr="478px-Albert_Einstein_in_later_year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3564" y="914400"/>
            <a:ext cx="3222789" cy="4114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53000" y="5181600"/>
            <a:ext cx="32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Einstein u </a:t>
            </a:r>
            <a:r>
              <a:rPr lang="en-US" sz="1600" dirty="0" err="1"/>
              <a:t>svojim</a:t>
            </a:r>
            <a:r>
              <a:rPr lang="en-US" sz="1600" dirty="0"/>
              <a:t> </a:t>
            </a:r>
            <a:r>
              <a:rPr lang="en-US" sz="1600" dirty="0" err="1"/>
              <a:t>kasnijim</a:t>
            </a:r>
            <a:r>
              <a:rPr lang="en-US" sz="1600" dirty="0"/>
              <a:t> </a:t>
            </a:r>
            <a:r>
              <a:rPr lang="en-US" sz="1600" dirty="0" err="1"/>
              <a:t>godinama</a:t>
            </a:r>
            <a:r>
              <a:rPr lang="en-US" sz="1600" dirty="0"/>
              <a:t>. </a:t>
            </a:r>
            <a:r>
              <a:rPr lang="en-US" sz="1600" dirty="0" err="1"/>
              <a:t>Ovo</a:t>
            </a:r>
            <a:r>
              <a:rPr lang="en-US" sz="1600" dirty="0"/>
              <a:t> je </a:t>
            </a:r>
            <a:r>
              <a:rPr lang="en-US" sz="1600" dirty="0" err="1"/>
              <a:t>jedan</a:t>
            </a:r>
            <a:r>
              <a:rPr lang="en-US" sz="1600" dirty="0"/>
              <a:t> </a:t>
            </a:r>
            <a:r>
              <a:rPr lang="en-US" sz="1600" dirty="0" err="1"/>
              <a:t>od</a:t>
            </a:r>
            <a:r>
              <a:rPr lang="en-US" sz="1600" dirty="0"/>
              <a:t> </a:t>
            </a:r>
            <a:r>
              <a:rPr lang="en-US" sz="1600" dirty="0" err="1"/>
              <a:t>poslijednjih</a:t>
            </a:r>
            <a:r>
              <a:rPr lang="en-US" sz="1600" dirty="0"/>
              <a:t> </a:t>
            </a:r>
            <a:r>
              <a:rPr lang="en-US" sz="1600" dirty="0" err="1"/>
              <a:t>Einsteinovih</a:t>
            </a:r>
            <a:r>
              <a:rPr lang="en-US" sz="1600" dirty="0"/>
              <a:t> </a:t>
            </a:r>
            <a:r>
              <a:rPr lang="en-US" sz="1600" dirty="0" err="1" smtClean="0"/>
              <a:t>portreta</a:t>
            </a:r>
            <a:endParaRPr lang="hr-HR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Zanimljivosti</a:t>
            </a:r>
            <a:endParaRPr lang="hr-HR" dirty="0"/>
          </a:p>
        </p:txBody>
      </p:sp>
      <p:pic>
        <p:nvPicPr>
          <p:cNvPr id="5" name="Content Placeholder 4" descr="527px-Mileva_Mari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1371600"/>
            <a:ext cx="3219564" cy="3665538"/>
          </a:xfrm>
        </p:spPr>
      </p:pic>
      <p:sp>
        <p:nvSpPr>
          <p:cNvPr id="6" name="TextBox 5"/>
          <p:cNvSpPr txBox="1"/>
          <p:nvPr/>
        </p:nvSpPr>
        <p:spPr>
          <a:xfrm>
            <a:off x="1219200" y="5334000"/>
            <a:ext cx="289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/>
              <a:t>Einsteinova</a:t>
            </a:r>
            <a:r>
              <a:rPr lang="en-US" sz="1600" dirty="0"/>
              <a:t> </a:t>
            </a:r>
            <a:r>
              <a:rPr lang="en-US" sz="1600" dirty="0" err="1"/>
              <a:t>prva</a:t>
            </a:r>
            <a:r>
              <a:rPr lang="en-US" sz="1600" dirty="0"/>
              <a:t> </a:t>
            </a:r>
            <a:r>
              <a:rPr lang="en-US" sz="1600" dirty="0" err="1"/>
              <a:t>supruga</a:t>
            </a:r>
            <a:r>
              <a:rPr lang="en-US" sz="1600" dirty="0"/>
              <a:t>, </a:t>
            </a:r>
            <a:r>
              <a:rPr lang="en-US" sz="1600" dirty="0" err="1"/>
              <a:t>srpska</a:t>
            </a:r>
            <a:r>
              <a:rPr lang="en-US" sz="1600" dirty="0"/>
              <a:t> </a:t>
            </a:r>
            <a:r>
              <a:rPr lang="en-US" sz="1600" dirty="0" err="1"/>
              <a:t>matematičarka</a:t>
            </a:r>
            <a:r>
              <a:rPr lang="en-US" sz="1600" dirty="0"/>
              <a:t> </a:t>
            </a:r>
            <a:r>
              <a:rPr lang="en-US" sz="1600" dirty="0" err="1"/>
              <a:t>Mileva</a:t>
            </a:r>
            <a:r>
              <a:rPr lang="en-US" sz="1600" dirty="0"/>
              <a:t> </a:t>
            </a:r>
            <a:r>
              <a:rPr lang="en-US" sz="1600" dirty="0" err="1" smtClean="0"/>
              <a:t>Marić</a:t>
            </a:r>
            <a:endParaRPr lang="hr-HR" sz="1600" dirty="0"/>
          </a:p>
        </p:txBody>
      </p:sp>
      <p:pic>
        <p:nvPicPr>
          <p:cNvPr id="7" name="Picture 6" descr="450px-Estatua_de_Einstein._Parque_de_Ciencias_Granad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1371600"/>
            <a:ext cx="3257550" cy="3733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105400" y="5638800"/>
            <a:ext cx="2819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/>
              <a:t>Einsteinov</a:t>
            </a:r>
            <a:r>
              <a:rPr lang="en-US" sz="1600" dirty="0"/>
              <a:t> kip u </a:t>
            </a:r>
            <a:r>
              <a:rPr lang="en-US" sz="1600" dirty="0" err="1" smtClean="0"/>
              <a:t>Granadi</a:t>
            </a:r>
            <a:endParaRPr lang="hr-HR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146</TotalTime>
  <Words>146</Words>
  <Application>Microsoft Office PowerPoint</Application>
  <PresentationFormat>On-screen Show (4:3)</PresentationFormat>
  <Paragraphs>46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Apex</vt:lpstr>
      <vt:lpstr>Albert einstein</vt:lpstr>
      <vt:lpstr>KRATKA BIOGRAFIJA</vt:lpstr>
      <vt:lpstr>Slide 3</vt:lpstr>
      <vt:lpstr>Priznanja</vt:lpstr>
      <vt:lpstr>Počasti</vt:lpstr>
      <vt:lpstr>Djetinjstvo i obitelj</vt:lpstr>
      <vt:lpstr>Odrastanje</vt:lpstr>
      <vt:lpstr>Slide 8</vt:lpstr>
      <vt:lpstr>Zanimljivosti</vt:lpstr>
      <vt:lpstr>Citati</vt:lpstr>
      <vt:lpstr>Slide 11</vt:lpstr>
      <vt:lpstr>KRAJ 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19</cp:revision>
  <dcterms:created xsi:type="dcterms:W3CDTF">2012-02-26T13:59:17Z</dcterms:created>
  <dcterms:modified xsi:type="dcterms:W3CDTF">2012-02-28T08:51:46Z</dcterms:modified>
</cp:coreProperties>
</file>