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0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79" autoAdjust="0"/>
    <p:restoredTop sz="94660"/>
  </p:normalViewPr>
  <p:slideViewPr>
    <p:cSldViewPr>
      <p:cViewPr varScale="1">
        <p:scale>
          <a:sx n="100" d="100"/>
          <a:sy n="100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000792-D624-42C1-AA36-464179BA55D7}" type="datetimeFigureOut">
              <a:rPr lang="hr-HR" smtClean="0"/>
              <a:pPr/>
              <a:t>27.2.2012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6AF035-E28E-4844-A00B-CD6E11EF6E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1914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6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Fizika</a:t>
            </a:r>
            <a:endParaRPr lang="hr-HR" sz="6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 Tijela i tvari </a:t>
            </a:r>
            <a:br>
              <a:rPr lang="hr-HR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hr-HR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2. Međudjelovanje tijela</a:t>
            </a:r>
          </a:p>
          <a:p>
            <a:endParaRPr lang="hr-HR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hr-H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3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Ploština plohe je veličina površine plohe</a:t>
            </a:r>
          </a:p>
          <a:p>
            <a:r>
              <a:rPr lang="hr-HR" dirty="0" smtClean="0"/>
              <a:t>Oznaka za ploštinu je </a:t>
            </a:r>
            <a:r>
              <a:rPr lang="hr-HR" i="1" dirty="0" smtClean="0"/>
              <a:t>A</a:t>
            </a:r>
            <a:r>
              <a:rPr lang="hr-HR" dirty="0" smtClean="0"/>
              <a:t> ili </a:t>
            </a:r>
            <a:r>
              <a:rPr lang="hr-HR" i="1" dirty="0" smtClean="0"/>
              <a:t>S</a:t>
            </a:r>
          </a:p>
          <a:p>
            <a:r>
              <a:rPr lang="hr-HR" dirty="0" smtClean="0"/>
              <a:t>Propisana mjerna jedinica za mjerenje ploštine plohe je kvadratni metar (m</a:t>
            </a:r>
            <a:r>
              <a:rPr lang="hr-HR" baseline="30000" dirty="0" smtClean="0"/>
              <a:t>2</a:t>
            </a:r>
            <a:r>
              <a:rPr lang="hr-HR" dirty="0" smtClean="0"/>
              <a:t> )</a:t>
            </a:r>
          </a:p>
          <a:p>
            <a:r>
              <a:rPr lang="hr-HR" dirty="0" smtClean="0"/>
              <a:t>Mjeriti ploštinu plohe znači odrediti koliko je njezina veličina manja ili veća od kvadratnog metra( četvornog metra)</a:t>
            </a:r>
          </a:p>
          <a:p>
            <a:r>
              <a:rPr lang="hr-HR" dirty="0" smtClean="0"/>
              <a:t>Ploštinu pravokutnika odredit ćemo množeći duljine njegovih stranica.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      </a:t>
            </a:r>
            <a:r>
              <a:rPr lang="hr-HR" b="1" dirty="0" smtClean="0"/>
              <a:t>A=a*b</a:t>
            </a:r>
            <a:r>
              <a:rPr lang="hr-HR" b="1" i="1" dirty="0" smtClean="0"/>
              <a:t> ( </a:t>
            </a:r>
            <a:r>
              <a:rPr lang="hr-HR" dirty="0" smtClean="0"/>
              <a:t>m </a:t>
            </a:r>
            <a:r>
              <a:rPr lang="hr-HR" baseline="30000" dirty="0" smtClean="0"/>
              <a:t>2</a:t>
            </a:r>
            <a:r>
              <a:rPr lang="hr-HR" dirty="0" smtClean="0"/>
              <a:t>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Određivanje ploštine plohe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7845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Obujam (volumen) tijela je veličina prostora koji tijelo zauzima.</a:t>
            </a:r>
          </a:p>
          <a:p>
            <a:r>
              <a:rPr lang="hr-HR" dirty="0" smtClean="0"/>
              <a:t>Oznaka za obujam tijela je </a:t>
            </a:r>
            <a:r>
              <a:rPr lang="hr-HR" i="1" dirty="0" smtClean="0"/>
              <a:t>V</a:t>
            </a:r>
          </a:p>
          <a:p>
            <a:r>
              <a:rPr lang="hr-HR" dirty="0" smtClean="0"/>
              <a:t>Propisana mjerna jedinica za mjerenje obujma tijela je kubni metar ( m </a:t>
            </a:r>
            <a:r>
              <a:rPr lang="hr-HR" baseline="30000" dirty="0" smtClean="0"/>
              <a:t>3</a:t>
            </a:r>
            <a:r>
              <a:rPr lang="hr-HR" dirty="0" smtClean="0"/>
              <a:t>) </a:t>
            </a:r>
          </a:p>
          <a:p>
            <a:pPr>
              <a:buNone/>
            </a:pPr>
            <a:r>
              <a:rPr lang="hr-HR" dirty="0" smtClean="0"/>
              <a:t>   ili prostorni metar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Određivanje i mjerenje obujma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770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Obujam tijela možemo odrediti na više </a:t>
            </a:r>
            <a:r>
              <a:rPr lang="hr-HR" dirty="0" smtClean="0"/>
              <a:t>načina:</a:t>
            </a:r>
            <a:endParaRPr lang="hr-HR" dirty="0"/>
          </a:p>
          <a:p>
            <a:r>
              <a:rPr lang="hr-HR" dirty="0" smtClean="0"/>
              <a:t>Ako se radi o pravilnom geometrijskom tijelu,tada možemo izmjeriti potrebne podatke i izračunati pomoću matematičkih izraza za obujam tog tijela</a:t>
            </a:r>
          </a:p>
          <a:p>
            <a:r>
              <a:rPr lang="hr-HR" dirty="0" smtClean="0"/>
              <a:t>Ako j duljina kvadra </a:t>
            </a:r>
            <a:r>
              <a:rPr lang="hr-HR" i="1" dirty="0" smtClean="0"/>
              <a:t>a</a:t>
            </a:r>
            <a:r>
              <a:rPr lang="hr-HR" dirty="0" smtClean="0"/>
              <a:t>, širina </a:t>
            </a:r>
            <a:r>
              <a:rPr lang="hr-HR" i="1" dirty="0" smtClean="0"/>
              <a:t>b</a:t>
            </a:r>
            <a:r>
              <a:rPr lang="hr-HR" dirty="0" smtClean="0"/>
              <a:t>, i visina </a:t>
            </a:r>
            <a:r>
              <a:rPr lang="hr-HR" i="1" dirty="0" smtClean="0"/>
              <a:t>c</a:t>
            </a:r>
            <a:r>
              <a:rPr lang="hr-HR" dirty="0" smtClean="0"/>
              <a:t> tada ćemo njegov obujam izračunati prema formuli:</a:t>
            </a:r>
            <a:br>
              <a:rPr lang="hr-HR" dirty="0" smtClean="0"/>
            </a:br>
            <a:r>
              <a:rPr lang="hr-HR" dirty="0" smtClean="0"/>
              <a:t>               </a:t>
            </a:r>
            <a:r>
              <a:rPr lang="hr-HR" dirty="0" smtClean="0"/>
              <a:t>   </a:t>
            </a:r>
            <a:r>
              <a:rPr lang="hr-HR" b="1" dirty="0" smtClean="0"/>
              <a:t>V=a*b*c </a:t>
            </a:r>
            <a:r>
              <a:rPr lang="hr-HR" b="1" dirty="0" smtClean="0"/>
              <a:t>( m </a:t>
            </a:r>
            <a:r>
              <a:rPr lang="hr-HR" b="1" baseline="30000" dirty="0" smtClean="0"/>
              <a:t>3</a:t>
            </a:r>
            <a:r>
              <a:rPr lang="hr-HR" b="1" dirty="0" smtClean="0"/>
              <a:t>)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Određivanje i mjerenje obujma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191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se radi o tijelu nepravilnog oblika, tada bi bio vrlo teško primijeniti neku formulu. Stoga mjerimo posudom za mjerenje tekućina i tijela nepravilnog oblika koja se naziva </a:t>
            </a:r>
            <a:r>
              <a:rPr lang="hr-HR" b="1" dirty="0" smtClean="0"/>
              <a:t>menzura</a:t>
            </a:r>
            <a:endParaRPr lang="hr-HR" dirty="0" smtClean="0"/>
          </a:p>
          <a:p>
            <a:r>
              <a:rPr lang="hr-HR" dirty="0" smtClean="0"/>
              <a:t>Menzurom možemo izmjeriti obujam čvrstih tijela i tekućina. Obujam tekućine u menzuri možemo izravno odrediti pomoću ljestvice koja se nalazi na </a:t>
            </a:r>
            <a:r>
              <a:rPr lang="hr-HR" dirty="0" err="1" smtClean="0"/>
              <a:t>stijenki</a:t>
            </a:r>
            <a:r>
              <a:rPr lang="hr-HR" dirty="0" smtClean="0"/>
              <a:t> </a:t>
            </a:r>
            <a:r>
              <a:rPr lang="hr-HR" dirty="0" smtClean="0"/>
              <a:t>menzure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Određivanje i mjerenje obujma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211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Tromost ili inercija je svojstvo zbog kojega se tijelo opire promjeni stanja </a:t>
            </a:r>
            <a:r>
              <a:rPr lang="hr-HR" dirty="0" smtClean="0"/>
              <a:t>u </a:t>
            </a:r>
            <a:r>
              <a:rPr lang="hr-HR" dirty="0" smtClean="0"/>
              <a:t>kojem se nalazi</a:t>
            </a:r>
          </a:p>
          <a:p>
            <a:r>
              <a:rPr lang="hr-HR" dirty="0" smtClean="0"/>
              <a:t>Masa je mjera tromosti tijela</a:t>
            </a:r>
          </a:p>
          <a:p>
            <a:r>
              <a:rPr lang="hr-HR" dirty="0" smtClean="0"/>
              <a:t>Uređaj za mjerenje mase je vaga</a:t>
            </a:r>
          </a:p>
          <a:p>
            <a:r>
              <a:rPr lang="hr-HR" dirty="0" smtClean="0"/>
              <a:t>Oznaka za masu je </a:t>
            </a:r>
            <a:r>
              <a:rPr lang="hr-HR" b="1" i="1" dirty="0" smtClean="0"/>
              <a:t>m</a:t>
            </a:r>
            <a:endParaRPr lang="hr-HR" dirty="0" smtClean="0"/>
          </a:p>
          <a:p>
            <a:r>
              <a:rPr lang="hr-HR" dirty="0" smtClean="0"/>
              <a:t>Propisana mjerna jedinica za masu je kilogram (kg)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Mjerenje mase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131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Gustoća je svojstvo tvari od koje je tijelo građeno. Iskazujemo je količnikom mase i obujma</a:t>
            </a:r>
          </a:p>
          <a:p>
            <a:r>
              <a:rPr lang="hr-HR" dirty="0" smtClean="0"/>
              <a:t>Oznaka za gustoću je </a:t>
            </a:r>
            <a:r>
              <a:rPr lang="el-GR" b="1" dirty="0" smtClean="0">
                <a:latin typeface="Century Schoolbook"/>
              </a:rPr>
              <a:t>ρ</a:t>
            </a:r>
            <a:r>
              <a:rPr lang="hr-HR" b="1" dirty="0" smtClean="0">
                <a:latin typeface="Century Schoolbook"/>
              </a:rPr>
              <a:t> </a:t>
            </a:r>
            <a:r>
              <a:rPr lang="hr-HR" dirty="0" smtClean="0">
                <a:latin typeface="Century Schoolbook"/>
              </a:rPr>
              <a:t>( č.ro)</a:t>
            </a:r>
            <a:endParaRPr lang="hr-HR" dirty="0" smtClean="0"/>
          </a:p>
          <a:p>
            <a:r>
              <a:rPr lang="hr-HR" dirty="0" smtClean="0"/>
              <a:t>Tijela koja imaju jednaku gustoću u svim svojim dijelovima nazivamo homogenim tijelima</a:t>
            </a:r>
          </a:p>
          <a:p>
            <a:r>
              <a:rPr lang="hr-HR" dirty="0" smtClean="0"/>
              <a:t>Tijela koja nemaju jednaku gustoću u svom svojim dijelovima nazivamo nehomogenim tijelima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Gustoća tvari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780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Starogrčki filozof Demokrit pretpostavljao je da su sve tvari građene od </a:t>
            </a:r>
            <a:r>
              <a:rPr lang="hr-HR" b="1" dirty="0" smtClean="0"/>
              <a:t>čestica</a:t>
            </a:r>
            <a:r>
              <a:rPr lang="hr-HR" dirty="0" smtClean="0"/>
              <a:t>. </a:t>
            </a:r>
          </a:p>
          <a:p>
            <a:r>
              <a:rPr lang="hr-HR" dirty="0" smtClean="0"/>
              <a:t>Za najmanju je česticu (korpuskulu),tvrdio da je nedjeljiva i dao joj ime atom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dirty="0" smtClean="0"/>
              <a:t>grč. </a:t>
            </a:r>
            <a:r>
              <a:rPr lang="hr-HR" dirty="0" err="1" smtClean="0"/>
              <a:t>atomos</a:t>
            </a:r>
            <a:r>
              <a:rPr lang="hr-HR" dirty="0" smtClean="0"/>
              <a:t> – nedjeljiv)</a:t>
            </a:r>
          </a:p>
          <a:p>
            <a:r>
              <a:rPr lang="hr-HR" dirty="0" smtClean="0"/>
              <a:t>Atomi </a:t>
            </a:r>
            <a:r>
              <a:rPr lang="hr-HR" dirty="0" smtClean="0"/>
              <a:t>su sastavni dijelovi molekula.</a:t>
            </a:r>
          </a:p>
          <a:p>
            <a:r>
              <a:rPr lang="hr-HR" dirty="0" smtClean="0"/>
              <a:t> O svojstvima veza između čestica ovisi je li tvar čvrsto tijelo,tekućina ili plin.</a:t>
            </a:r>
            <a:br>
              <a:rPr lang="hr-HR" dirty="0" smtClean="0"/>
            </a:br>
            <a:r>
              <a:rPr lang="hr-HR" dirty="0" smtClean="0"/>
              <a:t>Pomoću takvog </a:t>
            </a:r>
            <a:r>
              <a:rPr lang="hr-HR" dirty="0" err="1" smtClean="0"/>
              <a:t>ć</a:t>
            </a:r>
            <a:r>
              <a:rPr lang="hr-HR" dirty="0" err="1" smtClean="0"/>
              <a:t>estičnog</a:t>
            </a:r>
            <a:r>
              <a:rPr lang="hr-HR" dirty="0" smtClean="0"/>
              <a:t> </a:t>
            </a:r>
            <a:r>
              <a:rPr lang="hr-HR" dirty="0" smtClean="0"/>
              <a:t>modela građe tvari mogu se objasniti mnoge pojave.</a:t>
            </a: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Građa tvari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235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čvrstim su tijelima veze među česticama čvrste, jake i teško se prekidaju,za razliku od veza među česticama plina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smtClean="0"/>
              <a:t>U tekućinama su čestice vezane slabijim </a:t>
            </a:r>
            <a:r>
              <a:rPr lang="hr-HR" dirty="0" smtClean="0"/>
              <a:t>vezama </a:t>
            </a:r>
            <a:r>
              <a:rPr lang="hr-HR" dirty="0" smtClean="0"/>
              <a:t>nego u čvrstim tijelima te tako tekućina zadržava obujam, ali ne i oblik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smtClean="0"/>
              <a:t>Čestice zraka vezane su vrlo slabim vezama i to je razlog zašto se plinovi raspršuju po cijelom prostoru u kojem se nalaze.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tvari	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488148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Ć</a:t>
            </a:r>
            <a:r>
              <a:rPr lang="hr-HR" dirty="0" err="1" smtClean="0"/>
              <a:t>estična</a:t>
            </a:r>
            <a:r>
              <a:rPr lang="hr-HR" dirty="0" smtClean="0"/>
              <a:t> </a:t>
            </a:r>
            <a:r>
              <a:rPr lang="hr-HR" dirty="0" smtClean="0"/>
              <a:t>građa zraka i raspršenost čestica po prostoru mogu nam objasniti zašto se mirisi šire prostorom. </a:t>
            </a:r>
            <a:endParaRPr lang="hr-HR" dirty="0" smtClean="0"/>
          </a:p>
          <a:p>
            <a:r>
              <a:rPr lang="hr-HR" dirty="0" smtClean="0"/>
              <a:t>Čestice </a:t>
            </a:r>
            <a:r>
              <a:rPr lang="hr-HR" dirty="0" smtClean="0"/>
              <a:t>mirisa ulaze u slobodan međuprostor</a:t>
            </a:r>
            <a:r>
              <a:rPr lang="hr-HR" b="1" dirty="0" smtClean="0"/>
              <a:t>  </a:t>
            </a:r>
            <a:r>
              <a:rPr lang="hr-HR" dirty="0" smtClean="0"/>
              <a:t>čestica </a:t>
            </a:r>
            <a:r>
              <a:rPr lang="hr-HR" dirty="0" smtClean="0"/>
              <a:t>zraka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Građa tvari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061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 idx="4294967295"/>
          </p:nvPr>
        </p:nvSpPr>
        <p:spPr>
          <a:xfrm>
            <a:off x="0" y="1428736"/>
            <a:ext cx="7772400" cy="2286016"/>
          </a:xfrm>
        </p:spPr>
        <p:txBody>
          <a:bodyPr/>
          <a:lstStyle/>
          <a:p>
            <a:r>
              <a:rPr lang="hr-H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2.Međudjelovanje tijela</a:t>
            </a:r>
            <a:endParaRPr lang="hr-HR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9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zervirano mjesto sadržaja 14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006919"/>
          </a:xfrm>
        </p:spPr>
        <p:txBody>
          <a:bodyPr/>
          <a:lstStyle/>
          <a:p>
            <a:r>
              <a:rPr lang="hr-HR" dirty="0" smtClean="0"/>
              <a:t>Sve što nas okružuje i zauzima prostor nazivamo tijelima</a:t>
            </a:r>
          </a:p>
          <a:p>
            <a:r>
              <a:rPr lang="hr-HR" dirty="0" smtClean="0"/>
              <a:t>Tijela su  građena od </a:t>
            </a:r>
            <a:r>
              <a:rPr lang="hr-HR" b="1" dirty="0" smtClean="0"/>
              <a:t>tvari</a:t>
            </a:r>
          </a:p>
          <a:p>
            <a:r>
              <a:rPr lang="hr-HR" dirty="0" smtClean="0"/>
              <a:t>Tijela mogu biti građena od jedne ili više tvari</a:t>
            </a:r>
            <a:endParaRPr lang="hr-HR" dirty="0"/>
          </a:p>
        </p:txBody>
      </p:sp>
      <p:sp>
        <p:nvSpPr>
          <p:cNvPr id="14" name="Naslov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Tijela i tvari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630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je fizička veličina kojom iskazujemo međudjelovanje tijela.</a:t>
            </a:r>
          </a:p>
          <a:p>
            <a:r>
              <a:rPr lang="hr-HR" dirty="0" smtClean="0"/>
              <a:t> Oznaka za silu je </a:t>
            </a:r>
            <a:r>
              <a:rPr lang="hr-HR" b="1" i="1" dirty="0" smtClean="0"/>
              <a:t>F</a:t>
            </a:r>
            <a:r>
              <a:rPr lang="hr-HR" dirty="0" smtClean="0"/>
              <a:t>.</a:t>
            </a:r>
          </a:p>
          <a:p>
            <a:r>
              <a:rPr lang="hr-HR" dirty="0" smtClean="0"/>
              <a:t>Magnetska sila-djeluje između magneta i tijela koja imaju magnetska svojstva. Magnet djeluje magnetskom silom na neka tijela oko sebe.</a:t>
            </a:r>
          </a:p>
          <a:p>
            <a:r>
              <a:rPr lang="hr-HR" dirty="0" smtClean="0"/>
              <a:t>Električna sila-djeluje između naelektriziranih </a:t>
            </a:r>
            <a:r>
              <a:rPr lang="hr-HR" dirty="0" smtClean="0"/>
              <a:t>tijela</a:t>
            </a:r>
            <a:endParaRPr lang="hr-HR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94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Gravitacijska sila-je privlačna sila koja se javlja između tijela zbog njihove mase. </a:t>
            </a:r>
          </a:p>
          <a:p>
            <a:r>
              <a:rPr lang="hr-HR" dirty="0" smtClean="0"/>
              <a:t>Ta sila uzrokuje privlačenje bilo kojeg tijela na Zemlji i Zemlje same, uzrokuje privlačenje Zemlje i Mjeseca, „drži” cijeli Sunčev sustav na okupu </a:t>
            </a:r>
            <a:endParaRPr lang="hr-HR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7784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Sve sile koje smo spomenuli mogu mijenjati položaj tijelu: pokretati ga,zaustavljati,mijenjati mu smjer kretanja. </a:t>
            </a:r>
          </a:p>
          <a:p>
            <a:r>
              <a:rPr lang="hr-HR" dirty="0" smtClean="0"/>
              <a:t>Postoje i sile koje mijenjaju i oblik tijela.</a:t>
            </a:r>
            <a:br>
              <a:rPr lang="hr-HR" dirty="0" smtClean="0"/>
            </a:br>
            <a:r>
              <a:rPr lang="hr-HR" dirty="0" smtClean="0"/>
              <a:t>Pri tome promjena oblika može biti takva da se tijelo nakon prestanka djelovanja vanjske sile vrati u svoj prvobitan oblik pod utjecajem sile koja se javlja u tom tijelu, i koju zovemo elastična sila.</a:t>
            </a:r>
          </a:p>
          <a:p>
            <a:r>
              <a:rPr lang="hr-HR" dirty="0" smtClean="0"/>
              <a:t>Sila može promijeniti oblik tijelu i tako da se tijelo nakon te promjene više ne vrati u svoj prvobitan oblik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61404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može biti veća ili manja</a:t>
            </a:r>
          </a:p>
          <a:p>
            <a:r>
              <a:rPr lang="hr-HR" dirty="0" smtClean="0"/>
              <a:t>Možemo je opisati njenim iznosom</a:t>
            </a:r>
          </a:p>
          <a:p>
            <a:r>
              <a:rPr lang="hr-HR" dirty="0" smtClean="0"/>
              <a:t>Osim iznosa, potrebno je poznavati i pravac na kojem djeluje sila te njenu orijentaciju na pravcu.</a:t>
            </a:r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FIZIČKE VELIČINE KOJE OPISUJEMO IZNOSOM, PRAVCEM I ORIJENTACIJOM ZOVEMO VEKTORSKE VELIČINE.</a:t>
            </a: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Vektor prikazujemo orijentiranom dužinom.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je vektorska veličina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45716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Više sila koje djeluju na neko tijelo možemo predstaviti (zamijeniti) jednom silom čiji iznos, pravac i orijentacija imaju isti učinak na tijelo kao sve ostale sile zajedno. </a:t>
            </a:r>
          </a:p>
          <a:p>
            <a:r>
              <a:rPr lang="hr-HR" dirty="0" smtClean="0"/>
              <a:t>Takvu silu zovemo rezultanta sila, a za pojedinačne sile koje čine rezultantu kažemo da su njene komponente.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je vektorska veličina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36712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hr-HR" sz="2500" dirty="0" smtClean="0"/>
              <a:t>Ako sile imaju istu orijentaciju, tada će i rezultanta imati istu orijentaciju, a iznos rezultante bit će jednak zbroju njezinih komponenti.</a:t>
            </a:r>
          </a:p>
          <a:p>
            <a:r>
              <a:rPr lang="hr-HR" sz="2500" dirty="0" smtClean="0"/>
              <a:t>                         R =F</a:t>
            </a:r>
            <a:r>
              <a:rPr lang="hr-HR" sz="1400" dirty="0" smtClean="0"/>
              <a:t>1</a:t>
            </a:r>
            <a:r>
              <a:rPr lang="hr-HR" sz="2500" dirty="0" smtClean="0"/>
              <a:t> </a:t>
            </a:r>
            <a:r>
              <a:rPr lang="hr-HR" sz="2500" dirty="0" smtClean="0"/>
              <a:t>+ F </a:t>
            </a:r>
            <a:r>
              <a:rPr lang="hr-HR" sz="1400" dirty="0" smtClean="0"/>
              <a:t>2 </a:t>
            </a:r>
            <a:r>
              <a:rPr lang="hr-HR" sz="2400" dirty="0" smtClean="0"/>
              <a:t>(N)</a:t>
            </a:r>
          </a:p>
          <a:p>
            <a:r>
              <a:rPr lang="hr-HR" sz="2500" dirty="0" smtClean="0"/>
              <a:t>Ako sile imaju suprotne orijentacije, tada je orijentacija rezultante jednaka orijentaciji sile većeg iznosa, a iznos rezultante jednak je razlici znosa njezinih komponenti</a:t>
            </a:r>
          </a:p>
          <a:p>
            <a:r>
              <a:rPr lang="hr-HR" sz="2500" dirty="0" smtClean="0"/>
              <a:t>                        R = F</a:t>
            </a:r>
            <a:r>
              <a:rPr lang="hr-HR" sz="1400" dirty="0" smtClean="0"/>
              <a:t>2 </a:t>
            </a:r>
            <a:r>
              <a:rPr lang="hr-HR" sz="2500" dirty="0" smtClean="0"/>
              <a:t>– F </a:t>
            </a:r>
            <a:r>
              <a:rPr lang="hr-HR" sz="1400" dirty="0" smtClean="0"/>
              <a:t>1</a:t>
            </a:r>
            <a:r>
              <a:rPr lang="hr-HR" sz="2500" dirty="0" smtClean="0"/>
              <a:t>(N)</a:t>
            </a:r>
            <a:endParaRPr lang="hr-HR" sz="2500" dirty="0"/>
          </a:p>
          <a:p>
            <a:r>
              <a:rPr lang="hr-HR" sz="2500" dirty="0" smtClean="0"/>
              <a:t>Ako su sile suprotnih prijentacija jednakih iznosa, tada je rezultanta tih sila jednaka </a:t>
            </a:r>
            <a:r>
              <a:rPr lang="hr-HR" sz="2500" dirty="0" smtClean="0"/>
              <a:t>nuli</a:t>
            </a:r>
          </a:p>
          <a:p>
            <a:r>
              <a:rPr lang="hr-HR" sz="2500" dirty="0" smtClean="0"/>
              <a:t> </a:t>
            </a:r>
            <a:r>
              <a:rPr lang="hr-HR" sz="2500" dirty="0" smtClean="0"/>
              <a:t>                       R = 0</a:t>
            </a:r>
            <a:endParaRPr lang="hr-HR" sz="25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je vektorska veličina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72286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r>
              <a:rPr lang="hr-HR" dirty="0" smtClean="0"/>
              <a:t>Sila koja nastoji vratiti elastično tijelo u prvobitan oblik, zove se elastična sila.</a:t>
            </a:r>
            <a:br>
              <a:rPr lang="hr-HR" dirty="0" smtClean="0"/>
            </a:br>
            <a:r>
              <a:rPr lang="hr-HR" dirty="0" smtClean="0"/>
              <a:t>Orijentacija te sile suprotna je orijentaciji sile koja rasteže oprugu. </a:t>
            </a:r>
          </a:p>
          <a:p>
            <a:r>
              <a:rPr lang="hr-HR" dirty="0" smtClean="0"/>
              <a:t>Ako </a:t>
            </a:r>
            <a:r>
              <a:rPr lang="hr-HR" dirty="0" smtClean="0"/>
              <a:t>za neku oprugu znamo koliko je njezino produljenje pod utjecajem poznate sile,tada pomoću te opruge možemo izmjeriti i nepoznatu silu. </a:t>
            </a:r>
          </a:p>
          <a:p>
            <a:r>
              <a:rPr lang="hr-HR" dirty="0" smtClean="0"/>
              <a:t>Tu karakteristiku rabimo pri izradi mjernog uređaja za mjerenje sila.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Elastična sila i mjerenje sile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57381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Mjerni instrument za mjerenje sile zove se dinamometar</a:t>
            </a:r>
          </a:p>
          <a:p>
            <a:r>
              <a:rPr lang="hr-HR" dirty="0" smtClean="0"/>
              <a:t>Mjerna jedinica za silu je njutn (N)</a:t>
            </a:r>
          </a:p>
          <a:p>
            <a:r>
              <a:rPr lang="hr-HR" dirty="0" smtClean="0"/>
              <a:t>Tijela koja se nakon djelovanja sile ne vraćaju u svoj prvobitan oblik (tj. deformiraju se) nazivaju se plastičnim tijelima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Elastična sila i mjerenje sile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9032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Silu kojom tijelo rasteže oprugu zovemo težina i označavamo je s </a:t>
            </a:r>
            <a:r>
              <a:rPr lang="hr-HR" b="1" i="1" dirty="0" smtClean="0"/>
              <a:t>G</a:t>
            </a:r>
            <a:r>
              <a:rPr lang="hr-HR" dirty="0" smtClean="0"/>
              <a:t>. </a:t>
            </a:r>
          </a:p>
          <a:p>
            <a:r>
              <a:rPr lang="hr-HR" dirty="0" smtClean="0"/>
              <a:t>Iz gornje relacije vidimo da je težina razmjerna masi tijela </a:t>
            </a:r>
          </a:p>
          <a:p>
            <a:r>
              <a:rPr lang="hr-HR" dirty="0" smtClean="0"/>
              <a:t>Faktor razmjernosti </a:t>
            </a:r>
            <a:r>
              <a:rPr lang="hr-HR" dirty="0" smtClean="0"/>
              <a:t>iznosi 9.81 </a:t>
            </a:r>
            <a:r>
              <a:rPr lang="hr-HR" dirty="0" smtClean="0"/>
              <a:t>N/kg a</a:t>
            </a:r>
            <a:r>
              <a:rPr lang="hr-HR" dirty="0" smtClean="0"/>
              <a:t> </a:t>
            </a:r>
            <a:r>
              <a:rPr lang="hr-HR" dirty="0" smtClean="0"/>
              <a:t>taj faktor označavamo s</a:t>
            </a:r>
            <a:r>
              <a:rPr lang="hr-HR" b="1" dirty="0" smtClean="0"/>
              <a:t> </a:t>
            </a:r>
            <a:r>
              <a:rPr lang="hr-HR" dirty="0" smtClean="0"/>
              <a:t>g</a:t>
            </a:r>
            <a:endParaRPr lang="hr-HR" dirty="0" smtClean="0"/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TEŽINA JE SILA KOJOM TIJELO PRITIŠĆE VODORAVNU PODLOGU NA KOJOJ SE NALAZI ILI DJELUJE NA OVJES NA KOJI JE OBJEŠENO</a:t>
            </a:r>
          </a:p>
          <a:p>
            <a:r>
              <a:rPr lang="hr-HR" sz="2000" b="1" dirty="0" smtClean="0"/>
              <a:t>                            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= m*g (N)</a:t>
            </a:r>
            <a:endParaRPr lang="hr-HR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teža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95027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-je sila kojom Zemlja privlači sva tijela prema svom središtu</a:t>
            </a:r>
          </a:p>
          <a:p>
            <a:r>
              <a:rPr lang="hr-HR" dirty="0" smtClean="0"/>
              <a:t>-je gravitacijska sila Zemlje. Prostor sjelovanja gravitacijske sile zove se gravitacijsko polje. </a:t>
            </a:r>
          </a:p>
          <a:p>
            <a:r>
              <a:rPr lang="hr-HR" dirty="0" smtClean="0"/>
              <a:t>Gravitacijska sila između dva tijela ovisi o njihovim  masama</a:t>
            </a:r>
          </a:p>
          <a:p>
            <a:r>
              <a:rPr lang="hr-HR" dirty="0" smtClean="0"/>
              <a:t>-je po svom iznosu jednaka težini tijela, ali im je hvatište djelovanja različito.Dok težina utega djeluje na podlogu ili ovjes, sila teža djeluje na uteg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teža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7997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Tijela mogu biti u jednom od triju </a:t>
            </a:r>
            <a:r>
              <a:rPr lang="hr-HR" dirty="0" err="1" smtClean="0"/>
              <a:t>agregacijskih</a:t>
            </a:r>
            <a:r>
              <a:rPr lang="hr-HR" dirty="0" smtClean="0"/>
              <a:t> stanja: </a:t>
            </a:r>
          </a:p>
          <a:p>
            <a:pPr>
              <a:buNone/>
            </a:pPr>
            <a:r>
              <a:rPr lang="hr-HR" dirty="0" smtClean="0"/>
              <a:t>              čvrstom (krutom)</a:t>
            </a:r>
          </a:p>
          <a:p>
            <a:pPr>
              <a:buNone/>
            </a:pPr>
            <a:r>
              <a:rPr lang="hr-HR" dirty="0" smtClean="0"/>
              <a:t>              tekućem</a:t>
            </a:r>
          </a:p>
          <a:p>
            <a:pPr>
              <a:buNone/>
            </a:pPr>
            <a:r>
              <a:rPr lang="hr-HR" dirty="0" smtClean="0"/>
              <a:t>              plinovitom.</a:t>
            </a:r>
          </a:p>
          <a:p>
            <a:pPr>
              <a:buNone/>
            </a:pPr>
            <a:r>
              <a:rPr lang="hr-HR" dirty="0" smtClean="0"/>
              <a:t>Voda može biti u sva tri </a:t>
            </a:r>
            <a:r>
              <a:rPr lang="hr-HR" dirty="0" err="1" smtClean="0"/>
              <a:t>agregacijska</a:t>
            </a:r>
            <a:r>
              <a:rPr lang="hr-HR" dirty="0" smtClean="0"/>
              <a:t> stanja</a:t>
            </a:r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Agregacijska</a:t>
            </a:r>
            <a:r>
              <a:rPr lang="hr-HR" dirty="0" smtClean="0"/>
              <a:t> stanja tvari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879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Gravitacijska sila između dva tijela ne ovisi samo o njihovim masama, već i o njihovoj međusobnoj udaljenosti.</a:t>
            </a:r>
          </a:p>
          <a:p>
            <a:r>
              <a:rPr lang="hr-HR" dirty="0" smtClean="0"/>
              <a:t>Što je udaljenost veća, to je sila između svaju tijela manja.</a:t>
            </a:r>
            <a:br>
              <a:rPr lang="hr-HR" dirty="0" smtClean="0"/>
            </a:br>
            <a:r>
              <a:rPr lang="hr-HR" dirty="0" smtClean="0"/>
              <a:t>To znači da su tijela na većoj udaljenosti od središta Zemlje privučena manjom silom težom, tj. Imaju manju težinu. </a:t>
            </a:r>
          </a:p>
          <a:p>
            <a:r>
              <a:rPr lang="hr-HR" dirty="0" smtClean="0"/>
              <a:t>Zbog oblika Zemlje i njezinog reljefa, tijelo ima različitu težinu na različitim položajima na Zemaljskoj kugli.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teža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25685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koja </a:t>
            </a:r>
            <a:r>
              <a:rPr lang="hr-HR" dirty="0" smtClean="0"/>
              <a:t>se javlja kada su dva tijela u dodiru i kližu ili se kotrljaju jedno preko drugog, nazivamo trenje.</a:t>
            </a:r>
          </a:p>
          <a:p>
            <a:r>
              <a:rPr lang="hr-HR" dirty="0" smtClean="0"/>
              <a:t>Sila kojom se tijelo opire gobanju po površini drugog tijela naziva se sila trenja.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63959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trenja tijela je hrapavijih površina. </a:t>
            </a:r>
          </a:p>
          <a:p>
            <a:r>
              <a:rPr lang="hr-HR" dirty="0" smtClean="0"/>
              <a:t>Tu karakteristiku materijala iskazujemo faktorom razmjernosti sile trenja i pritisne sile, a nazivamo je faktor trenja. </a:t>
            </a:r>
          </a:p>
          <a:p>
            <a:r>
              <a:rPr lang="hr-HR" dirty="0" smtClean="0"/>
              <a:t>Na taj način dolazimo do relacije koja povezuje silu trenja i pritisnu silu (težinu)</a:t>
            </a:r>
          </a:p>
          <a:p>
            <a:r>
              <a:rPr lang="hr-HR" dirty="0" smtClean="0"/>
              <a:t>                </a:t>
            </a:r>
            <a:r>
              <a:rPr lang="hr-HR" dirty="0" err="1" smtClean="0"/>
              <a:t>F</a:t>
            </a:r>
            <a:r>
              <a:rPr lang="hr-HR" sz="1400" dirty="0" err="1" smtClean="0"/>
              <a:t>tr</a:t>
            </a:r>
            <a:r>
              <a:rPr lang="hr-HR" dirty="0" smtClean="0"/>
              <a:t>  = </a:t>
            </a:r>
            <a:r>
              <a:rPr lang="hr-HR" dirty="0" err="1" smtClean="0"/>
              <a:t>F</a:t>
            </a:r>
            <a:r>
              <a:rPr lang="hr-HR" sz="1400" dirty="0" err="1" smtClean="0"/>
              <a:t>pr</a:t>
            </a:r>
            <a:r>
              <a:rPr lang="hr-HR" dirty="0" smtClean="0"/>
              <a:t>  * µ (N)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420730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 smtClean="0"/>
              <a:t>Veličina sile trenja ovosi o težini tijela i kakvoći dodirnih ploha, a ne ovisi o njihovoj veličini</a:t>
            </a:r>
          </a:p>
          <a:p>
            <a:pPr marL="109728" indent="0">
              <a:buNone/>
            </a:pPr>
            <a:r>
              <a:rPr lang="hr-HR" dirty="0" smtClean="0"/>
              <a:t>Trenje na hrapavoj površini daje određenu stabilnost kretanju, hodanju, trčanju, vožnji automobilom ili motociklom</a:t>
            </a:r>
          </a:p>
          <a:p>
            <a:pPr marL="109728" indent="0">
              <a:buNone/>
            </a:pPr>
            <a:r>
              <a:rPr lang="hr-HR" dirty="0" smtClean="0"/>
              <a:t>Trenje kod kotrljanja je manje od trenja klizanja – pri kotrljanju neravnine manje zapinju jedna o drugu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28901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Popratna pojava trenja jest zagrijavanje i trošenje – habanje tarnih ploha. </a:t>
            </a:r>
          </a:p>
          <a:p>
            <a:r>
              <a:rPr lang="hr-HR" dirty="0" smtClean="0"/>
              <a:t>Ta pojava je izuzetno nepoželjna u većini strojeva i alata kojima se u koristi moderna civilizacija. </a:t>
            </a:r>
          </a:p>
          <a:p>
            <a:r>
              <a:rPr lang="hr-HR" dirty="0" smtClean="0"/>
              <a:t>Kako bi se smanjile te pojave i kako bi se strojevi očuvali, potrebno je podmazivati dodirne plohe strojnim uljima i mastim.</a:t>
            </a:r>
          </a:p>
          <a:p>
            <a:r>
              <a:rPr lang="hr-HR" dirty="0" smtClean="0"/>
              <a:t> Ulja i masti smanjuju prijanjanje dodirnih ploha čime se smanjuje i trenje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828463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Položaj u kojem se tijelo nalazi na nekom osloncu i miruje jest njegov ravnotežni položaj</a:t>
            </a:r>
          </a:p>
          <a:p>
            <a:r>
              <a:rPr lang="hr-HR" dirty="0" smtClean="0"/>
              <a:t>Točka hvatišta u kojoj sila djeluje na tijelo naziva se težište tijela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63554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Smjer djelovanja sile teže možemo vrlo lako ustanoviti ukoliko pustimo visak da slobodno visi iz naše ruke. </a:t>
            </a:r>
          </a:p>
          <a:p>
            <a:r>
              <a:rPr lang="hr-HR" dirty="0" smtClean="0"/>
              <a:t>Smjer djelovanja sile teže je prema središtu Zemlje pa je okomit prema svakoj horizontalnoj površini. </a:t>
            </a:r>
          </a:p>
          <a:p>
            <a:r>
              <a:rPr lang="hr-HR" dirty="0" smtClean="0"/>
              <a:t>Na pravcu djelovanja sile teže nalazi se težište tijela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67467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Smjerove sile teže nazivamo težišnicama</a:t>
            </a:r>
          </a:p>
          <a:p>
            <a:r>
              <a:rPr lang="hr-HR" dirty="0" smtClean="0"/>
              <a:t>Sva tijela imaju težište.</a:t>
            </a:r>
          </a:p>
          <a:p>
            <a:r>
              <a:rPr lang="hr-HR" dirty="0" smtClean="0"/>
              <a:t> Položaj težišta tijela koje može mijenjati svoj oblik, može se pomicati. </a:t>
            </a:r>
          </a:p>
          <a:p>
            <a:r>
              <a:rPr lang="hr-HR" dirty="0" smtClean="0"/>
              <a:t>Težište čovjeka koji uspravno stoji je u njegovom abdomenu. Međutim, kada čovjek promijeni svoj položaj, mijenja se i položaj težišta. </a:t>
            </a:r>
          </a:p>
          <a:p>
            <a:r>
              <a:rPr lang="hr-HR" dirty="0" smtClean="0"/>
              <a:t>Tako se vrlo često događa da se težište nađe izvan tijela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96660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 tijelo miruje, kažemo da je ravnotežnom </a:t>
            </a:r>
          </a:p>
          <a:p>
            <a:pPr>
              <a:buNone/>
            </a:pPr>
            <a:r>
              <a:rPr lang="hr-HR" dirty="0" smtClean="0"/>
              <a:t>  položaju</a:t>
            </a:r>
          </a:p>
          <a:p>
            <a:r>
              <a:rPr lang="hr-HR" dirty="0" smtClean="0"/>
              <a:t>Tijelo je u položaju stabilne ravnoteže ako je oslonac iznad težišta</a:t>
            </a:r>
          </a:p>
          <a:p>
            <a:r>
              <a:rPr lang="hr-HR" dirty="0" smtClean="0"/>
              <a:t>Tijelo je u položaju indiferentne ravnoteže ako je oslonac u težištu</a:t>
            </a:r>
          </a:p>
          <a:p>
            <a:r>
              <a:rPr lang="hr-HR" dirty="0" smtClean="0"/>
              <a:t>Tijelo je u položaju labilne ravnoteže ako je oslonac ispod težišta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61112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Poluga je motka na osloncu pomoću koj možemo podizati teške predmete</a:t>
            </a:r>
          </a:p>
          <a:p>
            <a:r>
              <a:rPr lang="hr-HR" dirty="0" smtClean="0"/>
              <a:t>Krak sile je udaljenost pravca djelovanja sile od oslonca poluge</a:t>
            </a:r>
          </a:p>
          <a:p>
            <a:r>
              <a:rPr lang="hr-HR" dirty="0" smtClean="0"/>
              <a:t>Poluga je u ravnoteži ako su umnošci sila i njihovih krakova s obiju strana poluge jednaki</a:t>
            </a:r>
          </a:p>
          <a:p>
            <a:r>
              <a:rPr lang="hr-HR" dirty="0" smtClean="0"/>
              <a:t>                           F</a:t>
            </a:r>
            <a:r>
              <a:rPr lang="hr-HR" sz="1400" dirty="0" smtClean="0"/>
              <a:t>1</a:t>
            </a:r>
            <a:r>
              <a:rPr lang="hr-HR" dirty="0" smtClean="0"/>
              <a:t>*s</a:t>
            </a:r>
            <a:r>
              <a:rPr lang="hr-HR" sz="1400" dirty="0" smtClean="0"/>
              <a:t>1</a:t>
            </a:r>
            <a:r>
              <a:rPr lang="hr-HR" dirty="0" smtClean="0"/>
              <a:t> = F</a:t>
            </a:r>
            <a:r>
              <a:rPr lang="hr-HR" sz="1400" dirty="0" smtClean="0"/>
              <a:t>2</a:t>
            </a:r>
            <a:r>
              <a:rPr lang="hr-HR" dirty="0" smtClean="0"/>
              <a:t>*</a:t>
            </a:r>
            <a:r>
              <a:rPr lang="hr-HR" dirty="0" err="1" smtClean="0"/>
              <a:t>s</a:t>
            </a:r>
            <a:r>
              <a:rPr lang="hr-HR" sz="1400" dirty="0" err="1" smtClean="0"/>
              <a:t>2</a:t>
            </a:r>
            <a:endParaRPr lang="hr-H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Poluga i primjena poluge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33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 vidimo neko tijelo,najprije zapazimo njegov oblik. </a:t>
            </a:r>
          </a:p>
          <a:p>
            <a:r>
              <a:rPr lang="hr-HR" dirty="0" smtClean="0"/>
              <a:t>Neka tijela imaju pravilan geometrijski oblik, </a:t>
            </a:r>
          </a:p>
          <a:p>
            <a:pPr>
              <a:buNone/>
            </a:pPr>
            <a:r>
              <a:rPr lang="hr-HR" dirty="0" smtClean="0"/>
              <a:t>        (kocka,valjak,kugla,piramida,kvadar)</a:t>
            </a:r>
            <a:br>
              <a:rPr lang="hr-HR" dirty="0" smtClean="0"/>
            </a:br>
            <a:r>
              <a:rPr lang="hr-HR" dirty="0" smtClean="0"/>
              <a:t>a neka imaju nepravilan oblik</a:t>
            </a:r>
          </a:p>
          <a:p>
            <a:pPr>
              <a:buNone/>
            </a:pPr>
            <a:r>
              <a:rPr lang="hr-HR" dirty="0" smtClean="0"/>
              <a:t>        (stijena,santa leda…)</a:t>
            </a:r>
          </a:p>
          <a:p>
            <a:r>
              <a:rPr lang="hr-HR" dirty="0" smtClean="0"/>
              <a:t>Čvrsta </a:t>
            </a:r>
            <a:r>
              <a:rPr lang="hr-HR" dirty="0"/>
              <a:t>tijela u nepromijenjenim uvjetima zadržavaju svoj </a:t>
            </a:r>
            <a:r>
              <a:rPr lang="hr-HR" dirty="0" smtClean="0"/>
              <a:t>oblik</a:t>
            </a:r>
          </a:p>
          <a:p>
            <a:r>
              <a:rPr lang="hr-HR" dirty="0" smtClean="0"/>
              <a:t>Tekućine poprimaju oblik posude u kojoj se nalaze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 tijela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6408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Kotač </a:t>
            </a:r>
            <a:r>
              <a:rPr lang="hr-HR" dirty="0" smtClean="0"/>
              <a:t>s utorom koji </a:t>
            </a:r>
            <a:r>
              <a:rPr lang="hr-HR" dirty="0" smtClean="0"/>
              <a:t>se okreće oko osovine vrlo se često upotrebljava u građevinarstvu kako bi se njime lakše podigao teret</a:t>
            </a:r>
            <a:br>
              <a:rPr lang="hr-HR" dirty="0" smtClean="0"/>
            </a:br>
            <a:r>
              <a:rPr lang="hr-HR" dirty="0" smtClean="0"/>
              <a:t>Takav kotač nazivamo kolotur (pomični i nepomični)</a:t>
            </a:r>
          </a:p>
          <a:p>
            <a:r>
              <a:rPr lang="hr-HR" dirty="0" smtClean="0"/>
              <a:t>                     F = F</a:t>
            </a:r>
            <a:r>
              <a:rPr lang="hr-HR" sz="1400" dirty="0" smtClean="0"/>
              <a:t>1</a:t>
            </a:r>
            <a:r>
              <a:rPr lang="hr-HR" dirty="0" smtClean="0"/>
              <a:t> / 2 (N)      </a:t>
            </a:r>
          </a:p>
          <a:p>
            <a:r>
              <a:rPr lang="hr-HR" dirty="0" smtClean="0"/>
              <a:t>Sustav više kolotura naziva se </a:t>
            </a:r>
            <a:r>
              <a:rPr lang="hr-HR" dirty="0" err="1" smtClean="0"/>
              <a:t>koloturje</a:t>
            </a:r>
            <a:endParaRPr lang="hr-HR" dirty="0" smtClean="0"/>
          </a:p>
          <a:p>
            <a:r>
              <a:rPr lang="hr-HR" dirty="0" smtClean="0"/>
              <a:t>                     F = F</a:t>
            </a:r>
            <a:r>
              <a:rPr lang="hr-HR" sz="1400" dirty="0" smtClean="0"/>
              <a:t>2</a:t>
            </a:r>
            <a:r>
              <a:rPr lang="hr-HR" dirty="0" smtClean="0"/>
              <a:t>/n (N)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Kolotur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2458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Tlak je okomito djelovanje pritisne sile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hr-HR" dirty="0" smtClean="0"/>
              <a:t>  na jedinicu ploštine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r-HR" dirty="0" smtClean="0"/>
              <a:t> Oznaka tlaka je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pPr>
              <a:buNone/>
            </a:pPr>
            <a:r>
              <a:rPr lang="hr-H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hr-H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r>
              <a:rPr lang="hr-H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F / A  (N)         </a:t>
            </a:r>
            <a:endParaRPr lang="hr-HR" dirty="0" smtClean="0"/>
          </a:p>
          <a:p>
            <a:r>
              <a:rPr lang="hr-HR" dirty="0" smtClean="0"/>
              <a:t>Mjerna jedinica za tlak je paskal (Pa), nazvana u čast francuskog matematičara i fizičara Blaisea Pascala (17.st.)</a:t>
            </a:r>
          </a:p>
          <a:p>
            <a:r>
              <a:rPr lang="hr-HR" dirty="0" smtClean="0"/>
              <a:t>U tehnici je iznimno dopuštena mjerna jedinica za tlak –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bar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1 bar = 100 000 Pa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Tlak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6897364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Hidrostatički tlak-tlak u tekućini uzrokovan težinom same tekućine</a:t>
            </a:r>
          </a:p>
          <a:p>
            <a:r>
              <a:rPr lang="hr-HR" dirty="0" smtClean="0"/>
              <a:t>Hidrostatički tlak je razmjeran gustoći tekućine i dubini za koju se određuje</a:t>
            </a:r>
          </a:p>
          <a:p>
            <a:r>
              <a:rPr lang="hr-HR" sz="1800" dirty="0" smtClean="0"/>
              <a:t>                           </a:t>
            </a:r>
            <a:r>
              <a:rPr lang="hr-HR" sz="1800" b="1" dirty="0" smtClean="0"/>
              <a:t>P</a:t>
            </a:r>
            <a:r>
              <a:rPr lang="hr-HR" sz="1400" b="1" dirty="0" smtClean="0"/>
              <a:t> </a:t>
            </a:r>
            <a:r>
              <a:rPr lang="hr-HR" b="1" dirty="0" smtClean="0"/>
              <a:t>= </a:t>
            </a:r>
            <a:r>
              <a:rPr lang="el-GR" b="1" dirty="0" smtClean="0">
                <a:latin typeface="Century Schoolbook"/>
              </a:rPr>
              <a:t>ρ</a:t>
            </a:r>
            <a:r>
              <a:rPr lang="hr-HR" b="1" dirty="0" smtClean="0">
                <a:latin typeface="Century Schoolbook"/>
              </a:rPr>
              <a:t> *</a:t>
            </a:r>
            <a:r>
              <a:rPr lang="hr-HR" b="1" dirty="0" smtClean="0"/>
              <a:t>g </a:t>
            </a:r>
            <a:r>
              <a:rPr lang="hr-HR" b="1" dirty="0" smtClean="0"/>
              <a:t>* h (Pa)</a:t>
            </a:r>
          </a:p>
          <a:p>
            <a:r>
              <a:rPr lang="hr-HR" dirty="0" smtClean="0"/>
              <a:t>Tlačna sila djeluje i horizontalno, a ne samo vertikalno.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Hidrostatički tlak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9489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izvana djelujemo silom na tekućinu, tada će se povećati tlak u tekućini. Taj tlak zovemo hidraulički tlak. </a:t>
            </a:r>
          </a:p>
          <a:p>
            <a:r>
              <a:rPr lang="hr-HR" dirty="0" smtClean="0"/>
              <a:t>Tekućina će tlačnom silom djelovati okomito na ploštinu svakog tijela koje se nalazi u njoj i na stijenke pusude u kojoj se nalazi</a:t>
            </a:r>
          </a:p>
          <a:p>
            <a:r>
              <a:rPr lang="hr-HR" dirty="0" smtClean="0"/>
              <a:t>Na principu povećanja tlačne sile djeluju hidraulički uređaij. Obično su sastavljeni od dva cilindra s klipovima</a:t>
            </a:r>
          </a:p>
          <a:p>
            <a:r>
              <a:rPr lang="hr-HR" dirty="0" smtClean="0"/>
              <a:t>                  </a:t>
            </a:r>
            <a:r>
              <a:rPr lang="hr-HR" dirty="0" smtClean="0"/>
              <a:t>F</a:t>
            </a:r>
            <a:r>
              <a:rPr lang="hr-HR" sz="1400" dirty="0" smtClean="0"/>
              <a:t>2 </a:t>
            </a:r>
            <a:r>
              <a:rPr lang="hr-HR" dirty="0" smtClean="0"/>
              <a:t>: F</a:t>
            </a:r>
            <a:r>
              <a:rPr lang="hr-HR" sz="1400" dirty="0" smtClean="0"/>
              <a:t>1</a:t>
            </a:r>
            <a:r>
              <a:rPr lang="hr-HR" dirty="0" smtClean="0"/>
              <a:t>= </a:t>
            </a:r>
            <a:r>
              <a:rPr lang="hr-HR" dirty="0" smtClean="0"/>
              <a:t>A</a:t>
            </a:r>
            <a:r>
              <a:rPr lang="hr-HR" sz="1400" dirty="0" smtClean="0"/>
              <a:t>2</a:t>
            </a:r>
            <a:r>
              <a:rPr lang="hr-HR" dirty="0" smtClean="0"/>
              <a:t>: </a:t>
            </a:r>
            <a:r>
              <a:rPr lang="hr-HR" dirty="0" err="1" smtClean="0"/>
              <a:t>A</a:t>
            </a:r>
            <a:r>
              <a:rPr lang="hr-HR" sz="1400" dirty="0" err="1" smtClean="0"/>
              <a:t>1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Hidraulički tlak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454483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0003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Izradila:</a:t>
            </a:r>
            <a:br>
              <a:rPr lang="hr-H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r-H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Josipa Kolar 7.c</a:t>
            </a:r>
            <a:endParaRPr lang="hr-HR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23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Plinove ne možemo opipati,a često niti vidjeti</a:t>
            </a:r>
          </a:p>
          <a:p>
            <a:r>
              <a:rPr lang="hr-HR" dirty="0" smtClean="0"/>
              <a:t>Plinovi nemaju stalan oblik i šire se prostorom u kojem se nalaze</a:t>
            </a:r>
            <a:endParaRPr lang="hr-HR" dirty="0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 tijela		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619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Duljina je svojstvo dužine koje možemo izmjeriti i iskazati brojčanom vrijednošću. </a:t>
            </a:r>
            <a:endParaRPr lang="hr-HR" sz="2400" dirty="0" smtClean="0"/>
          </a:p>
          <a:p>
            <a:r>
              <a:rPr lang="hr-HR" sz="2400" dirty="0" smtClean="0"/>
              <a:t>Takvo </a:t>
            </a:r>
            <a:r>
              <a:rPr lang="hr-HR" sz="2400" dirty="0"/>
              <a:t>svojstvo nazivamo fizičkom </a:t>
            </a:r>
            <a:r>
              <a:rPr lang="hr-HR" sz="2400" dirty="0" smtClean="0"/>
              <a:t>veličinom. Možemo reći općenito: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Fizička veličina je svako svojstvo koje možemo mjeriti i iskazati brojčanom vrijednošću i mjernom jedinicom</a:t>
            </a:r>
          </a:p>
          <a:p>
            <a:r>
              <a:rPr lang="hr-HR" sz="2400" dirty="0" smtClean="0"/>
              <a:t>Mjerenje je postupak određivanja brojčane vrijednosti neke fizičke veličine kojom iskazujemo koliko je ona puta veća ili manja od odabrane mjerne jedinice kojom mjerimo</a:t>
            </a:r>
            <a:endParaRPr lang="hr-HR" sz="2400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duljine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29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želimo zapisati izmjereni podatak koristimo oznaku fizičke veličine, izmjerenu brojčanu vrijednost i mjernu jedinicu. Svaka fizička veličina ima svoju oznaku koja je razlikuje od drugih fizičkih veličina.</a:t>
            </a:r>
          </a:p>
          <a:p>
            <a:r>
              <a:rPr lang="hr-HR" dirty="0" smtClean="0"/>
              <a:t>             </a:t>
            </a:r>
            <a:r>
              <a:rPr lang="hr-HR" sz="2000" b="1" dirty="0" smtClean="0"/>
              <a:t>OZNAKA </a:t>
            </a:r>
            <a:r>
              <a:rPr lang="hr-HR" sz="2000" b="1" dirty="0" smtClean="0"/>
              <a:t> DULJINE </a:t>
            </a:r>
            <a:r>
              <a:rPr lang="hr-HR" sz="2000" b="1" dirty="0" smtClean="0"/>
              <a:t>JE  l</a:t>
            </a:r>
            <a:endParaRPr lang="hr-HR" sz="2000" dirty="0" smtClean="0"/>
          </a:p>
          <a:p>
            <a:r>
              <a:rPr lang="hr-HR" sz="2000" dirty="0" smtClean="0"/>
              <a:t>Često se i uz oznaku l, pojavljuju još i oznake duljine: s,d,a,b,c,h,x. Npr., </a:t>
            </a:r>
            <a:r>
              <a:rPr lang="hr-HR" sz="2000" dirty="0" smtClean="0"/>
              <a:t>a = 7 </a:t>
            </a:r>
            <a:r>
              <a:rPr lang="hr-HR" sz="2000" dirty="0" smtClean="0"/>
              <a:t>m.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duljine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553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premostili prepreke nastale uslijed raznolikog odabira mjernih jedinica i mjernih naprava,znanstvenici su sastavili Međunarodni sustav standardnih (propisanih) mjernih jedinica –SI sustav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Mjerna jedinica za duljinu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1519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Propisana mjerna jedinica za duljinu je metar (m).</a:t>
            </a:r>
          </a:p>
          <a:p>
            <a:r>
              <a:rPr lang="hr-HR" sz="2400" dirty="0" smtClean="0"/>
              <a:t>U svakodnevnom životu često upotrebljavamo manje i veće jedinice od metra. Pri tom koristimo decimalne </a:t>
            </a:r>
            <a:r>
              <a:rPr lang="hr-HR" sz="2400" dirty="0" err="1" smtClean="0"/>
              <a:t>predmetke</a:t>
            </a:r>
            <a:endParaRPr lang="hr-HR" sz="2400" dirty="0" smtClean="0"/>
          </a:p>
          <a:p>
            <a:endParaRPr lang="hr-HR" sz="2400" dirty="0"/>
          </a:p>
          <a:p>
            <a:r>
              <a:rPr lang="hr-HR" sz="2400" dirty="0"/>
              <a:t>Koristeći </a:t>
            </a:r>
            <a:r>
              <a:rPr lang="hr-HR" sz="2400" dirty="0" err="1"/>
              <a:t>predmetke</a:t>
            </a:r>
            <a:r>
              <a:rPr lang="hr-HR" sz="2400" dirty="0"/>
              <a:t> možemo zapisati</a:t>
            </a:r>
            <a:r>
              <a:rPr lang="hr-HR" sz="2400" dirty="0" smtClean="0"/>
              <a:t>:</a:t>
            </a:r>
            <a:br>
              <a:rPr lang="hr-HR" sz="2400" dirty="0" smtClean="0"/>
            </a:br>
            <a:r>
              <a:rPr lang="hr-HR" sz="2400" dirty="0"/>
              <a:t>1 km = 1 000 m i obratno 1 m = 0.001 km</a:t>
            </a:r>
            <a:br>
              <a:rPr lang="hr-HR" sz="2400" dirty="0"/>
            </a:br>
            <a:r>
              <a:rPr lang="hr-HR" sz="2400" dirty="0"/>
              <a:t>1 dm = 0.1 m i obratno 1 m = 10 dm</a:t>
            </a:r>
            <a:br>
              <a:rPr lang="hr-HR" sz="2400" dirty="0"/>
            </a:br>
            <a:r>
              <a:rPr lang="hr-HR" sz="2400" dirty="0"/>
              <a:t>1 cm = 0.01 m i obratno 1 m = 100 cm</a:t>
            </a:r>
            <a:br>
              <a:rPr lang="hr-HR" sz="2400" dirty="0"/>
            </a:br>
            <a:r>
              <a:rPr lang="hr-HR" sz="2400" dirty="0"/>
              <a:t>1 mm = 0.001 m i obratno 1 m = 1000 mm</a:t>
            </a:r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Mjerna jedinica za duljinu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9384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579</TotalTime>
  <Words>1934</Words>
  <Application>Microsoft Office PowerPoint</Application>
  <PresentationFormat>On-screen Show (4:3)</PresentationFormat>
  <Paragraphs>196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Gomilanje</vt:lpstr>
      <vt:lpstr>Fizika</vt:lpstr>
      <vt:lpstr>  Tijela i tvari</vt:lpstr>
      <vt:lpstr>Agregacijska stanja tvari</vt:lpstr>
      <vt:lpstr>Oblik tijela</vt:lpstr>
      <vt:lpstr>Oblik tijela  </vt:lpstr>
      <vt:lpstr>Mjerenje duljine</vt:lpstr>
      <vt:lpstr>Mjerenje duljine</vt:lpstr>
      <vt:lpstr>Mjerna jedinica za duljinu</vt:lpstr>
      <vt:lpstr>Mjerna jedinica za duljinu</vt:lpstr>
      <vt:lpstr>Određivanje ploštine plohe</vt:lpstr>
      <vt:lpstr>Određivanje i mjerenje obujma tijela</vt:lpstr>
      <vt:lpstr>Određivanje i mjerenje obujma tijela</vt:lpstr>
      <vt:lpstr>Određivanje i mjerenje obujma tijela</vt:lpstr>
      <vt:lpstr>Mjerenje mase tijela</vt:lpstr>
      <vt:lpstr>Gustoća tvari</vt:lpstr>
      <vt:lpstr>Građa tvari</vt:lpstr>
      <vt:lpstr>Građa tvari </vt:lpstr>
      <vt:lpstr>Građa tvari</vt:lpstr>
      <vt:lpstr>    2.Međudjelovanje tijela</vt:lpstr>
      <vt:lpstr>Sila</vt:lpstr>
      <vt:lpstr>Sila</vt:lpstr>
      <vt:lpstr>Sila</vt:lpstr>
      <vt:lpstr>Sila je vektorska veličina</vt:lpstr>
      <vt:lpstr>Sila je vektorska veličina</vt:lpstr>
      <vt:lpstr>Sila je vektorska veličina</vt:lpstr>
      <vt:lpstr>Elastična sila i mjerenje sile</vt:lpstr>
      <vt:lpstr>Elastična sila i mjerenje sile</vt:lpstr>
      <vt:lpstr>Sila teža</vt:lpstr>
      <vt:lpstr>Sila teža</vt:lpstr>
      <vt:lpstr>Sila teža</vt:lpstr>
      <vt:lpstr>Trenje</vt:lpstr>
      <vt:lpstr>Trenje</vt:lpstr>
      <vt:lpstr>Trenje</vt:lpstr>
      <vt:lpstr>Trenje</vt:lpstr>
      <vt:lpstr>Težište i ravnoteža tijela</vt:lpstr>
      <vt:lpstr>Težište i ravnoteža tijela</vt:lpstr>
      <vt:lpstr>Težište i ravnoteža tijela</vt:lpstr>
      <vt:lpstr>Težište i ravnoteža tijela</vt:lpstr>
      <vt:lpstr>Poluga i primjena poluge</vt:lpstr>
      <vt:lpstr>Kolotur</vt:lpstr>
      <vt:lpstr>Tlak</vt:lpstr>
      <vt:lpstr>Hidrostatički tlak</vt:lpstr>
      <vt:lpstr>Hidraulički tlak</vt:lpstr>
      <vt:lpstr>Izradila:           Josipa Kolar 7.c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</dc:title>
  <dc:creator>Arijana</dc:creator>
  <cp:lastModifiedBy>user</cp:lastModifiedBy>
  <cp:revision>124</cp:revision>
  <dcterms:created xsi:type="dcterms:W3CDTF">2012-02-10T15:10:50Z</dcterms:created>
  <dcterms:modified xsi:type="dcterms:W3CDTF">2012-02-27T13:44:55Z</dcterms:modified>
</cp:coreProperties>
</file>