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2" r:id="rId4"/>
    <p:sldId id="282" r:id="rId5"/>
    <p:sldId id="275" r:id="rId6"/>
    <p:sldId id="261" r:id="rId7"/>
    <p:sldId id="293" r:id="rId8"/>
    <p:sldId id="263" r:id="rId9"/>
    <p:sldId id="257" r:id="rId10"/>
    <p:sldId id="258" r:id="rId11"/>
    <p:sldId id="272" r:id="rId12"/>
    <p:sldId id="283" r:id="rId13"/>
    <p:sldId id="273" r:id="rId14"/>
    <p:sldId id="287" r:id="rId15"/>
    <p:sldId id="288" r:id="rId16"/>
    <p:sldId id="264" r:id="rId17"/>
    <p:sldId id="268" r:id="rId18"/>
    <p:sldId id="289" r:id="rId19"/>
    <p:sldId id="269" r:id="rId20"/>
    <p:sldId id="270" r:id="rId21"/>
    <p:sldId id="259" r:id="rId22"/>
    <p:sldId id="271" r:id="rId23"/>
    <p:sldId id="267" r:id="rId24"/>
    <p:sldId id="266" r:id="rId25"/>
    <p:sldId id="277" r:id="rId26"/>
    <p:sldId id="276" r:id="rId27"/>
    <p:sldId id="278" r:id="rId28"/>
    <p:sldId id="279" r:id="rId29"/>
    <p:sldId id="285" r:id="rId30"/>
    <p:sldId id="286" r:id="rId31"/>
    <p:sldId id="284" r:id="rId32"/>
    <p:sldId id="280" r:id="rId33"/>
    <p:sldId id="291" r:id="rId34"/>
    <p:sldId id="292" r:id="rId35"/>
    <p:sldId id="294" r:id="rId36"/>
    <p:sldId id="274" r:id="rId37"/>
    <p:sldId id="296" r:id="rId38"/>
    <p:sldId id="281" r:id="rId3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1F60-EB70-45D8-9796-C21498615ABF}" type="datetimeFigureOut">
              <a:rPr lang="hr-HR" smtClean="0"/>
              <a:t>14.12.2021.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F809-0A1E-442E-8367-A38B751692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68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1F60-EB70-45D8-9796-C21498615ABF}" type="datetimeFigureOut">
              <a:rPr lang="hr-HR" smtClean="0"/>
              <a:t>14.12.2021.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F809-0A1E-442E-8367-A38B751692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857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1F60-EB70-45D8-9796-C21498615ABF}" type="datetimeFigureOut">
              <a:rPr lang="hr-HR" smtClean="0"/>
              <a:t>14.12.2021.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F809-0A1E-442E-8367-A38B751692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221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1F60-EB70-45D8-9796-C21498615ABF}" type="datetimeFigureOut">
              <a:rPr lang="hr-HR" smtClean="0"/>
              <a:t>14.12.2021.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F809-0A1E-442E-8367-A38B751692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9101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1F60-EB70-45D8-9796-C21498615ABF}" type="datetimeFigureOut">
              <a:rPr lang="hr-HR" smtClean="0"/>
              <a:t>14.12.2021.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F809-0A1E-442E-8367-A38B751692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979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1F60-EB70-45D8-9796-C21498615ABF}" type="datetimeFigureOut">
              <a:rPr lang="hr-HR" smtClean="0"/>
              <a:t>14.12.2021.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F809-0A1E-442E-8367-A38B751692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4433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1F60-EB70-45D8-9796-C21498615ABF}" type="datetimeFigureOut">
              <a:rPr lang="hr-HR" smtClean="0"/>
              <a:t>14.12.2021.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F809-0A1E-442E-8367-A38B751692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4092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1F60-EB70-45D8-9796-C21498615ABF}" type="datetimeFigureOut">
              <a:rPr lang="hr-HR" smtClean="0"/>
              <a:t>14.12.2021.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F809-0A1E-442E-8367-A38B751692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049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1F60-EB70-45D8-9796-C21498615ABF}" type="datetimeFigureOut">
              <a:rPr lang="hr-HR" smtClean="0"/>
              <a:t>14.12.2021.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F809-0A1E-442E-8367-A38B751692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8859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1F60-EB70-45D8-9796-C21498615ABF}" type="datetimeFigureOut">
              <a:rPr lang="hr-HR" smtClean="0"/>
              <a:t>14.12.2021.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F809-0A1E-442E-8367-A38B751692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679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1F60-EB70-45D8-9796-C21498615ABF}" type="datetimeFigureOut">
              <a:rPr lang="hr-HR" smtClean="0"/>
              <a:t>14.12.2021.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F809-0A1E-442E-8367-A38B751692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7556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C1F60-EB70-45D8-9796-C21498615ABF}" type="datetimeFigureOut">
              <a:rPr lang="hr-HR" smtClean="0"/>
              <a:t>14.12.2021.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6F809-0A1E-442E-8367-A38B751692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555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ttF5HVYtlQ" TargetMode="External"/><Relationship Id="rId2" Type="http://schemas.openxmlformats.org/officeDocument/2006/relationships/hyperlink" Target="https://www.youtube.com/watch?v=RP4abiHdQpc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avita.hr/pravi-osmijeh-i-lazni-osmijeh-kviz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klik.hr/novo/neverbalna-komunikacija-u-razlicitim-kulturama-geste-cije-znacenje-morate-znati-ako-putujete" TargetMode="External"/><Relationship Id="rId2" Type="http://schemas.openxmlformats.org/officeDocument/2006/relationships/hyperlink" Target="https://old.skolskiportal.hr/clanak/505-neverbalna-komunikacij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jp.znanje.hr/index.php?show=search_by_id&amp;id=f19uWxZ4&amp;keyword=verbalan" TargetMode="External"/><Relationship Id="rId4" Type="http://schemas.openxmlformats.org/officeDocument/2006/relationships/hyperlink" Target="https://hjp.znanje.hr/index.php?show=search_by_id&amp;id=eltvXxA%3D&amp;keyword=komunikacij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1EA1DAFF-CECA-492F-BFA1-22C64956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5D3D3744-142C-4653-90AB-546FE6B84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0BC69CAC-820B-41BA-BFCA-79B45576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3D205E7A-88AB-4C4B-B8D1-5A76AA878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0D4286E9-8501-4EBF-874C-74897B4B6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45586ADC-910E-45C9-BAB4-CB0EFBEE5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DAB594C5-5BB0-49AE-8AAC-AE40A6F8A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7" name="Rectangle 146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314" name="Picture 2" descr="Effective communication with young people part two Empowered Existen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4" r="1" b="35658"/>
          <a:stretch/>
        </p:blipFill>
        <p:spPr bwMode="auto">
          <a:xfrm>
            <a:off x="469942" y="317578"/>
            <a:ext cx="8138333" cy="350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5" name="Group 154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317544" y="536210"/>
            <a:ext cx="304800" cy="322326"/>
            <a:chOff x="215328" y="-46937"/>
            <a:chExt cx="304800" cy="2773841"/>
          </a:xfrm>
        </p:grpSpPr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Rectangle 160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202" y="4018137"/>
            <a:ext cx="3426795" cy="2129586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200">
                <a:solidFill>
                  <a:schemeClr val="bg1"/>
                </a:solidFill>
              </a:rPr>
              <a:t>Verbalna i neverbalna komunikacija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3994345" y="3933056"/>
            <a:ext cx="4676452" cy="2464390"/>
          </a:xfrm>
          <a:noFill/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>
              <a:lnSpc>
                <a:spcPct val="90000"/>
              </a:lnSpc>
            </a:pPr>
            <a:r>
              <a:rPr lang="hr-HR" sz="900" dirty="0">
                <a:solidFill>
                  <a:schemeClr val="bg1"/>
                </a:solidFill>
              </a:rPr>
              <a:t>                          </a:t>
            </a:r>
            <a:r>
              <a:rPr lang="en-US" sz="900" dirty="0">
                <a:solidFill>
                  <a:schemeClr val="bg1"/>
                </a:solidFill>
              </a:rPr>
              <a:t>https://empoweredexistence.com.au/effective-communication-with-young-people-part-two/</a:t>
            </a:r>
          </a:p>
          <a:p>
            <a:pPr algn="l">
              <a:lnSpc>
                <a:spcPct val="90000"/>
              </a:lnSpc>
            </a:pPr>
            <a:endParaRPr lang="hr-HR" sz="1600" dirty="0">
              <a:solidFill>
                <a:schemeClr val="bg1"/>
              </a:solidFill>
            </a:endParaRPr>
          </a:p>
          <a:p>
            <a:pPr algn="l">
              <a:lnSpc>
                <a:spcPct val="90000"/>
              </a:lnSpc>
            </a:pPr>
            <a:endParaRPr lang="hr-HR" sz="1600" dirty="0">
              <a:solidFill>
                <a:schemeClr val="bg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2200" dirty="0" err="1">
                <a:solidFill>
                  <a:schemeClr val="bg1"/>
                </a:solidFill>
              </a:rPr>
              <a:t>Radionica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hr-HR" sz="2200" dirty="0">
                <a:solidFill>
                  <a:schemeClr val="bg1"/>
                </a:solidFill>
              </a:rPr>
              <a:t>u grupi darovitih učenika</a:t>
            </a:r>
          </a:p>
          <a:p>
            <a:pPr algn="l">
              <a:lnSpc>
                <a:spcPct val="90000"/>
              </a:lnSpc>
            </a:pPr>
            <a:r>
              <a:rPr lang="hr-HR" sz="2200" dirty="0">
                <a:solidFill>
                  <a:schemeClr val="bg1"/>
                </a:solidFill>
              </a:rPr>
              <a:t>šk. god. 2021./2022.</a:t>
            </a:r>
          </a:p>
          <a:p>
            <a:pPr algn="l">
              <a:lnSpc>
                <a:spcPct val="90000"/>
              </a:lnSpc>
            </a:pPr>
            <a:endParaRPr lang="en-US" sz="2200" dirty="0">
              <a:solidFill>
                <a:schemeClr val="bg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2200" dirty="0" err="1">
                <a:solidFill>
                  <a:schemeClr val="bg1"/>
                </a:solidFill>
              </a:rPr>
              <a:t>Nikolina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Sabolić</a:t>
            </a:r>
            <a:r>
              <a:rPr lang="en-US" sz="2200" dirty="0">
                <a:solidFill>
                  <a:schemeClr val="bg1"/>
                </a:solidFill>
              </a:rPr>
              <a:t>, prof., dipl. bibl.</a:t>
            </a:r>
          </a:p>
          <a:p>
            <a:pPr marL="0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79336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hr-HR" sz="3600" dirty="0"/>
              <a:t>Univerzalna ekspresija u svim kulturama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5400000">
            <a:off x="6048164" y="3681029"/>
            <a:ext cx="5184576" cy="360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100" dirty="0"/>
              <a:t>https://www.languageoftheface.com/emotiongallery.html#7universalemotions</a:t>
            </a:r>
          </a:p>
        </p:txBody>
      </p:sp>
      <p:pic>
        <p:nvPicPr>
          <p:cNvPr id="1026" name="Picture 2" descr="emotiongallery2 - WHERE THE SCIENCE OF EMOTIONS MEETS ARTISTIC EXPRESS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1"/>
          <a:stretch/>
        </p:blipFill>
        <p:spPr bwMode="auto">
          <a:xfrm>
            <a:off x="777482" y="980728"/>
            <a:ext cx="7803034" cy="558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574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hr-HR" sz="3600" dirty="0"/>
              <a:t>Osmijeh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785395"/>
          </a:xfrm>
        </p:spPr>
        <p:txBody>
          <a:bodyPr>
            <a:normAutofit/>
          </a:bodyPr>
          <a:lstStyle/>
          <a:p>
            <a:r>
              <a:rPr lang="hr-HR" sz="2800" dirty="0"/>
              <a:t>vizualna ekspresija pozitivnih emocionalnih stanja (poput radosti, sreće, veselja, olakšanja)</a:t>
            </a:r>
          </a:p>
          <a:p>
            <a:r>
              <a:rPr lang="hr-HR" sz="2800" dirty="0"/>
              <a:t>„zarazan je”, a ne šteti zdravlju (smijeh neke osobe može izazvati smijeh kod drugih)</a:t>
            </a:r>
          </a:p>
          <a:p>
            <a:r>
              <a:rPr lang="hr-HR" sz="2800" dirty="0"/>
              <a:t>snažan pozitivni psihološki učinak - popravlja raspoloženje (i osobi koja se smije i onome koji gleda osmijeh na načijem licu)</a:t>
            </a:r>
          </a:p>
          <a:p>
            <a:r>
              <a:rPr lang="hr-HR" sz="2800" b="1" dirty="0"/>
              <a:t>gelotologija</a:t>
            </a:r>
            <a:r>
              <a:rPr lang="hr-HR" sz="2800" dirty="0"/>
              <a:t> – bavi se proučavanjem fizioloških i psiholoških učinaka smijeha i humora na ljude</a:t>
            </a:r>
          </a:p>
          <a:p>
            <a:r>
              <a:rPr lang="hr-HR" sz="2800" dirty="0"/>
              <a:t>60 sek. smješkanja popravlja raspoloženje</a:t>
            </a:r>
          </a:p>
          <a:p>
            <a:endParaRPr lang="hr-HR" sz="2800" dirty="0"/>
          </a:p>
        </p:txBody>
      </p:sp>
      <p:pic>
        <p:nvPicPr>
          <p:cNvPr id="10242" name="Picture 2" descr="Kako prepoznati iskren i lažan osmijeh? | missZDRAV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" r="30098" b="-487"/>
          <a:stretch/>
        </p:blipFill>
        <p:spPr bwMode="auto">
          <a:xfrm>
            <a:off x="7380312" y="109795"/>
            <a:ext cx="1586301" cy="151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56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Smijeh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>
                <a:hlinkClick r:id="rId2"/>
              </a:rPr>
              <a:t>https://www.youtube.com/watch?v=RP4abiHdQpc</a:t>
            </a:r>
            <a:endParaRPr lang="hr-HR" sz="2800" dirty="0"/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r>
              <a:rPr lang="hr-HR" sz="2800" dirty="0">
                <a:hlinkClick r:id="rId3"/>
              </a:rPr>
              <a:t>https://www.youtube.com/watch?v=HttF5HVYtlQ</a:t>
            </a:r>
            <a:endParaRPr lang="hr-HR" sz="2800" dirty="0"/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35827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hr-HR" sz="3600" dirty="0"/>
              <a:t>Osmijeh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433467"/>
          </a:xfrm>
        </p:spPr>
        <p:txBody>
          <a:bodyPr>
            <a:normAutofit/>
          </a:bodyPr>
          <a:lstStyle/>
          <a:p>
            <a:r>
              <a:rPr lang="hr-HR" sz="2800" dirty="0"/>
              <a:t>19 vrsta osmijeha</a:t>
            </a:r>
          </a:p>
          <a:p>
            <a:endParaRPr lang="hr-HR" sz="2800" dirty="0"/>
          </a:p>
        </p:txBody>
      </p:sp>
      <p:pic>
        <p:nvPicPr>
          <p:cNvPr id="12292" name="Picture 4" descr="Smile - It Makes Everybody Happy! | Dentist Rockland Coun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809625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03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hr-HR" sz="3600" dirty="0"/>
              <a:t>Zagonetni osmijeh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832648"/>
          </a:xfrm>
        </p:spPr>
        <p:txBody>
          <a:bodyPr>
            <a:normAutofit/>
          </a:bodyPr>
          <a:lstStyle/>
          <a:p>
            <a:r>
              <a:rPr lang="hr-HR" sz="2800" dirty="0"/>
              <a:t>slavni polusmiješak</a:t>
            </a:r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1100" dirty="0"/>
          </a:p>
          <a:p>
            <a:pPr marL="0" indent="0" algn="r">
              <a:buNone/>
            </a:pPr>
            <a:r>
              <a:rPr lang="hr-HR" sz="1100" dirty="0"/>
              <a:t>https://www.bbc.com/future/article/20170407-why-all-smiles-are-not-the-same</a:t>
            </a:r>
          </a:p>
          <a:p>
            <a:endParaRPr lang="hr-HR" sz="2800" dirty="0"/>
          </a:p>
          <a:p>
            <a:endParaRPr lang="hr-HR" sz="2800" dirty="0"/>
          </a:p>
        </p:txBody>
      </p:sp>
      <p:pic>
        <p:nvPicPr>
          <p:cNvPr id="5122" name="Picture 2" descr="The Mona Lisa smile is often described as enigmatic, but it’s actually a classic ‘flirtatious’ expression (Credit: Beyond My Ken/Wikimedia Commons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6" t="-275" r="28543" b="275"/>
          <a:stretch/>
        </p:blipFill>
        <p:spPr bwMode="auto">
          <a:xfrm>
            <a:off x="4283968" y="1052736"/>
            <a:ext cx="4156610" cy="509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29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hr-HR" sz="3600" dirty="0"/>
              <a:t>Osmijeh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" y="1065455"/>
            <a:ext cx="8229600" cy="5171857"/>
          </a:xfrm>
        </p:spPr>
        <p:txBody>
          <a:bodyPr>
            <a:normAutofit/>
          </a:bodyPr>
          <a:lstStyle/>
          <a:p>
            <a:r>
              <a:rPr lang="hr-HR" sz="2800" dirty="0"/>
              <a:t>u nekim prilikama može biti uzrokovan suprotnim emocionalnim stanjima (poput sramote, isprike, zbunjenosti ili može biti riječ o udvornom smijehu)</a:t>
            </a:r>
          </a:p>
          <a:p>
            <a:endParaRPr lang="hr-HR" sz="2800" dirty="0"/>
          </a:p>
        </p:txBody>
      </p:sp>
      <p:sp>
        <p:nvSpPr>
          <p:cNvPr id="5" name="Rectangle 4"/>
          <p:cNvSpPr/>
          <p:nvPr/>
        </p:nvSpPr>
        <p:spPr>
          <a:xfrm>
            <a:off x="1763688" y="6165156"/>
            <a:ext cx="618187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100" dirty="0"/>
              <a:t>https://www.hiltonheadcosmeticdentistry.com/can-you-forget-how-to-smile/</a:t>
            </a:r>
          </a:p>
        </p:txBody>
      </p:sp>
      <p:sp>
        <p:nvSpPr>
          <p:cNvPr id="6" name="AutoShape 4" descr="cute young woman showing off her unique sm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" name="AutoShape 6" descr="cute young woman showing off her unique smi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6152" name="Picture 8" descr="If You Stop Smiling, Can You Forget How To Do It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08920"/>
            <a:ext cx="5184576" cy="34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63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11296"/>
            <a:ext cx="8229600" cy="558063"/>
          </a:xfrm>
        </p:spPr>
        <p:txBody>
          <a:bodyPr>
            <a:normAutofit/>
          </a:bodyPr>
          <a:lstStyle/>
          <a:p>
            <a:r>
              <a:rPr lang="hr-HR" sz="1100" dirty="0"/>
              <a:t>https://www.autismforums.com/threads/genuine-smiles-versus-false-smiles.29225/page-2?amp=1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81050" y="1600200"/>
            <a:ext cx="836295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800" dirty="0"/>
          </a:p>
          <a:p>
            <a:endParaRPr lang="hr-HR" sz="2800" dirty="0"/>
          </a:p>
        </p:txBody>
      </p:sp>
      <p:pic>
        <p:nvPicPr>
          <p:cNvPr id="5122" name="Picture 2" descr="Serve with a Big Smile - Right Attitu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324124" cy="520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714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r>
              <a:rPr lang="hr-HR" sz="1100" dirty="0"/>
              <a:t>https://www.lifeunstill.com/blog/campaign-to-end-camera-face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81050" y="1600200"/>
            <a:ext cx="836295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800" dirty="0"/>
          </a:p>
          <a:p>
            <a:endParaRPr lang="hr-HR" sz="2800" dirty="0"/>
          </a:p>
        </p:txBody>
      </p:sp>
      <p:pic>
        <p:nvPicPr>
          <p:cNvPr id="6148" name="Picture 4" descr="Campaign to End Camera Face — Life Unstill Photograph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92"/>
          <a:stretch/>
        </p:blipFill>
        <p:spPr bwMode="auto">
          <a:xfrm>
            <a:off x="539552" y="1052736"/>
            <a:ext cx="8114501" cy="519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466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r>
              <a:rPr lang="hr-HR" sz="1100" dirty="0"/>
              <a:t>https://www.lifeunstill.com/blog/campaign-to-end-camera-face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81050" y="1600200"/>
            <a:ext cx="836295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800" dirty="0"/>
          </a:p>
          <a:p>
            <a:endParaRPr lang="hr-HR" sz="2800" dirty="0"/>
          </a:p>
        </p:txBody>
      </p:sp>
      <p:pic>
        <p:nvPicPr>
          <p:cNvPr id="6148" name="Picture 4" descr="Campaign to End Camera Face — Life Unstill Phot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77686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127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589240"/>
            <a:ext cx="8229600" cy="936104"/>
          </a:xfrm>
        </p:spPr>
        <p:txBody>
          <a:bodyPr>
            <a:normAutofit/>
          </a:bodyPr>
          <a:lstStyle/>
          <a:p>
            <a:r>
              <a:rPr lang="hr-HR" sz="1100" dirty="0"/>
              <a:t>http://www.nonverbal-world.com/2011/07/genuine-smile.html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81050" y="1600200"/>
            <a:ext cx="836295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800" dirty="0"/>
          </a:p>
          <a:p>
            <a:endParaRPr lang="hr-HR" sz="2800" dirty="0"/>
          </a:p>
        </p:txBody>
      </p:sp>
      <p:pic>
        <p:nvPicPr>
          <p:cNvPr id="7170" name="Picture 2" descr="50 shades of smiles. | The Smile Rout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93" y="980728"/>
            <a:ext cx="881559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991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Komunikacija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proces razmjene informacija putem dogovorenih sustava znakova, najčešće jezikom</a:t>
            </a:r>
          </a:p>
          <a:p>
            <a:r>
              <a:rPr lang="hr-HR" sz="2800" dirty="0"/>
              <a:t>lat. </a:t>
            </a:r>
            <a:r>
              <a:rPr lang="hr-HR" sz="2800" i="1" dirty="0"/>
              <a:t>communicatio </a:t>
            </a:r>
            <a:r>
              <a:rPr lang="hr-HR" sz="2800" dirty="0"/>
              <a:t>– priopćiti, učiniti zajedničkim</a:t>
            </a:r>
          </a:p>
          <a:p>
            <a:r>
              <a:rPr lang="hr-HR" sz="2800" dirty="0"/>
              <a:t>verbalna komunikacija – jezični signali</a:t>
            </a:r>
          </a:p>
          <a:p>
            <a:r>
              <a:rPr lang="hr-HR" sz="2800" dirty="0"/>
              <a:t>neverbalna komunikacija – nejezični signali</a:t>
            </a:r>
          </a:p>
        </p:txBody>
      </p:sp>
    </p:spTree>
    <p:extLst>
      <p:ext uri="{BB962C8B-B14F-4D97-AF65-F5344CB8AC3E}">
        <p14:creationId xmlns:p14="http://schemas.microsoft.com/office/powerpoint/2010/main" val="199399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81050" y="1600200"/>
            <a:ext cx="836295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800" dirty="0"/>
          </a:p>
          <a:p>
            <a:endParaRPr lang="hr-HR" sz="2800" dirty="0"/>
          </a:p>
        </p:txBody>
      </p:sp>
      <p:pic>
        <p:nvPicPr>
          <p:cNvPr id="8194" name="Picture 2" descr="Self-Presentation: A special type of persuasion - ppt downlo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5" r="10849" b="19222"/>
          <a:stretch/>
        </p:blipFill>
        <p:spPr bwMode="auto">
          <a:xfrm>
            <a:off x="539552" y="188640"/>
            <a:ext cx="8005314" cy="590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566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Why we smile...and why we fake it · TheJournal.i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33" r="-2030"/>
          <a:stretch/>
        </p:blipFill>
        <p:spPr bwMode="auto">
          <a:xfrm>
            <a:off x="323528" y="1381857"/>
            <a:ext cx="8588113" cy="334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65104"/>
            <a:ext cx="8229600" cy="1080119"/>
          </a:xfrm>
        </p:spPr>
        <p:txBody>
          <a:bodyPr>
            <a:normAutofit/>
          </a:bodyPr>
          <a:lstStyle/>
          <a:p>
            <a:r>
              <a:rPr lang="hr-HR" sz="1100" dirty="0"/>
              <a:t>https://firstthingsproductivity.com/nonverbal-friend-signals/</a:t>
            </a:r>
          </a:p>
        </p:txBody>
      </p:sp>
    </p:spTree>
    <p:extLst>
      <p:ext uri="{BB962C8B-B14F-4D97-AF65-F5344CB8AC3E}">
        <p14:creationId xmlns:p14="http://schemas.microsoft.com/office/powerpoint/2010/main" val="2698576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Why we smile...and why we fake it · TheJournal.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68648"/>
            <a:ext cx="871854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5184"/>
            <a:ext cx="8229600" cy="1080120"/>
          </a:xfrm>
        </p:spPr>
        <p:txBody>
          <a:bodyPr>
            <a:normAutofit/>
          </a:bodyPr>
          <a:lstStyle/>
          <a:p>
            <a:r>
              <a:rPr lang="hr-HR" sz="1100" dirty="0"/>
              <a:t>https://firstthingsproductivity.com/nonverbal-friend-signals/</a:t>
            </a:r>
          </a:p>
        </p:txBody>
      </p:sp>
    </p:spTree>
    <p:extLst>
      <p:ext uri="{BB962C8B-B14F-4D97-AF65-F5344CB8AC3E}">
        <p14:creationId xmlns:p14="http://schemas.microsoft.com/office/powerpoint/2010/main" val="36816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Kviz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/>
              <a:t>Lažni i pravi osmijeh</a:t>
            </a:r>
          </a:p>
          <a:p>
            <a:pPr marL="0" indent="0">
              <a:buNone/>
            </a:pPr>
            <a:r>
              <a:rPr lang="hr-HR" sz="2400" dirty="0">
                <a:hlinkClick r:id="rId2"/>
              </a:rPr>
              <a:t>https://www.unavita.hr/pravi-osmijeh-i-lazni-osmijeh-kviz/</a:t>
            </a:r>
            <a:endParaRPr lang="hr-HR" sz="2400" dirty="0"/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138422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Parajezik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hr-HR" sz="2800" dirty="0"/>
              <a:t>visina i boja glasa</a:t>
            </a:r>
          </a:p>
          <a:p>
            <a:r>
              <a:rPr lang="hr-HR" sz="2800" dirty="0"/>
              <a:t>ton glasa</a:t>
            </a:r>
          </a:p>
          <a:p>
            <a:r>
              <a:rPr lang="hr-HR" sz="2800" dirty="0"/>
              <a:t>trajanje pauza</a:t>
            </a:r>
          </a:p>
          <a:p>
            <a:r>
              <a:rPr lang="hr-HR" sz="2800" dirty="0"/>
              <a:t>neverbalne stanke </a:t>
            </a:r>
          </a:p>
        </p:txBody>
      </p:sp>
    </p:spTree>
    <p:extLst>
      <p:ext uri="{BB962C8B-B14F-4D97-AF65-F5344CB8AC3E}">
        <p14:creationId xmlns:p14="http://schemas.microsoft.com/office/powerpoint/2010/main" val="29033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Govor tijela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b="1" dirty="0"/>
              <a:t>Geste – držanje i pokreti tijela</a:t>
            </a:r>
          </a:p>
          <a:p>
            <a:r>
              <a:rPr lang="hr-HR" sz="2800" dirty="0"/>
              <a:t>dopuna osjećajnim izrazima lica</a:t>
            </a:r>
          </a:p>
          <a:p>
            <a:r>
              <a:rPr lang="hr-HR" sz="2800" dirty="0"/>
              <a:t>usklađene s govorom</a:t>
            </a:r>
          </a:p>
          <a:p>
            <a:r>
              <a:rPr lang="hr-HR" sz="2800" dirty="0"/>
              <a:t>važan dio verbalnog iznošenja</a:t>
            </a:r>
          </a:p>
          <a:p>
            <a:r>
              <a:rPr lang="hr-HR" sz="2800" dirty="0"/>
              <a:t>nesvjesno gestikuliramo (npr. pri razgovoru mobitelom)</a:t>
            </a:r>
          </a:p>
          <a:p>
            <a:r>
              <a:rPr lang="hr-HR" sz="2800" dirty="0"/>
              <a:t>u uskoj vezi s onim što osjećamo, mislimo o sebi, koliko smo puni samopouzdanja</a:t>
            </a:r>
          </a:p>
          <a:p>
            <a:r>
              <a:rPr lang="hr-HR" sz="2800" dirty="0"/>
              <a:t>svaka emocija odražava se negdje u tijelu</a:t>
            </a:r>
          </a:p>
          <a:p>
            <a:pPr marL="0" indent="0">
              <a:buNone/>
            </a:pP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135252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hr-HR" sz="3600" dirty="0"/>
              <a:t>Govor tijela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37" y="5013175"/>
            <a:ext cx="7802927" cy="936105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hr-HR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Edukacija</a:t>
            </a:r>
          </a:p>
        </p:txBody>
      </p:sp>
      <p:pic>
        <p:nvPicPr>
          <p:cNvPr id="9218" name="Picture 2" descr="Neverbalna komunikacija ima nekoliko&#10;FUNKCIJA:&#10;• Zamjena riječi&#10;• Nadopunjavanje ili potvrda&#10;• Modificiranje&#10;• Suprotstavl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7" b="23063"/>
          <a:stretch/>
        </p:blipFill>
        <p:spPr bwMode="auto">
          <a:xfrm>
            <a:off x="670537" y="1412776"/>
            <a:ext cx="7802926" cy="367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6324E1-E919-405D-A60C-4D31FE93B68B}"/>
              </a:ext>
            </a:extLst>
          </p:cNvPr>
          <p:cNvSpPr txBox="1">
            <a:spLocks/>
          </p:cNvSpPr>
          <p:nvPr/>
        </p:nvSpPr>
        <p:spPr>
          <a:xfrm rot="5400000">
            <a:off x="6309030" y="2890191"/>
            <a:ext cx="4066894" cy="720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hr-HR" sz="1000" dirty="0"/>
              <a:t>https://www.slideshare.net/ei_skola/neverbalna-komunikacija-71984351</a:t>
            </a:r>
          </a:p>
        </p:txBody>
      </p:sp>
    </p:spTree>
    <p:extLst>
      <p:ext uri="{BB962C8B-B14F-4D97-AF65-F5344CB8AC3E}">
        <p14:creationId xmlns:p14="http://schemas.microsoft.com/office/powerpoint/2010/main" val="4154648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I tijelo govori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b="1" dirty="0"/>
              <a:t>Geste - pokreti tijela</a:t>
            </a:r>
            <a:endParaRPr lang="hr-HR" sz="2800" dirty="0"/>
          </a:p>
          <a:p>
            <a:r>
              <a:rPr lang="hr-HR" sz="2800" dirty="0"/>
              <a:t>neverbalnom komunikacijom utječemo na sugovornika</a:t>
            </a:r>
          </a:p>
        </p:txBody>
      </p:sp>
    </p:spTree>
    <p:extLst>
      <p:ext uri="{BB962C8B-B14F-4D97-AF65-F5344CB8AC3E}">
        <p14:creationId xmlns:p14="http://schemas.microsoft.com/office/powerpoint/2010/main" val="393529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r-HR" sz="3600" dirty="0"/>
              <a:t>I tijelo govori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5688632"/>
          </a:xfrm>
        </p:spPr>
        <p:txBody>
          <a:bodyPr>
            <a:normAutofit/>
          </a:bodyPr>
          <a:lstStyle/>
          <a:p>
            <a:r>
              <a:rPr lang="hr-HR" sz="2800" dirty="0"/>
              <a:t>ponekad u suprotnosti s verbalnim govorom</a:t>
            </a:r>
          </a:p>
          <a:p>
            <a:r>
              <a:rPr lang="hr-HR" sz="2800" dirty="0"/>
              <a:t>jezični i nejezični signali mogu biti u proturječju       (ne podudaraju se)</a:t>
            </a:r>
          </a:p>
          <a:p>
            <a:endParaRPr lang="hr-HR" sz="2800" dirty="0"/>
          </a:p>
          <a:p>
            <a:endParaRPr lang="hr-HR" sz="2800" dirty="0"/>
          </a:p>
          <a:p>
            <a:endParaRPr lang="hr-HR" sz="2800" dirty="0"/>
          </a:p>
          <a:p>
            <a:endParaRPr lang="hr-HR" sz="2800" dirty="0"/>
          </a:p>
          <a:p>
            <a:endParaRPr lang="hr-HR" sz="2800" dirty="0"/>
          </a:p>
          <a:p>
            <a:endParaRPr lang="hr-HR" sz="2800" dirty="0"/>
          </a:p>
          <a:p>
            <a:endParaRPr lang="hr-HR" sz="2800" dirty="0"/>
          </a:p>
          <a:p>
            <a:endParaRPr lang="hr-HR" sz="1000" dirty="0"/>
          </a:p>
          <a:p>
            <a:endParaRPr lang="hr-HR" sz="1000" dirty="0"/>
          </a:p>
          <a:p>
            <a:pPr marL="0" indent="0">
              <a:buNone/>
            </a:pPr>
            <a:r>
              <a:rPr lang="hr-HR" sz="1000" dirty="0"/>
              <a:t>                                                                                                                     Schulz von Thun, F. 2001. </a:t>
            </a:r>
            <a:r>
              <a:rPr lang="hr-HR" sz="1000" i="1" dirty="0"/>
              <a:t>Kako međusobno razgovaramo 1. </a:t>
            </a:r>
            <a:r>
              <a:rPr lang="hr-HR" sz="1000" dirty="0"/>
              <a:t>Erudita. Zagreb.</a:t>
            </a:r>
          </a:p>
        </p:txBody>
      </p:sp>
      <p:pic>
        <p:nvPicPr>
          <p:cNvPr id="1027" name="Picture 3" descr="C:\Users\Boris\Desktop\Neverbalna komunikacija\20211212_13404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36912"/>
            <a:ext cx="631113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94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r-HR" sz="3600" dirty="0"/>
              <a:t>Nekongruentne obavijesti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>
            <a:normAutofit/>
          </a:bodyPr>
          <a:lstStyle/>
          <a:p>
            <a:r>
              <a:rPr lang="hr-HR" sz="2800" dirty="0"/>
              <a:t>Nevertbalne poruke pokazuju suprotan smisao od verbalnih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sz="1100" dirty="0"/>
          </a:p>
          <a:p>
            <a:pPr marL="0" indent="0">
              <a:buNone/>
            </a:pPr>
            <a:endParaRPr lang="hr-HR" sz="1100" dirty="0"/>
          </a:p>
          <a:p>
            <a:pPr marL="0" indent="0">
              <a:buNone/>
            </a:pPr>
            <a:endParaRPr lang="hr-HR" sz="1100" dirty="0"/>
          </a:p>
          <a:p>
            <a:pPr marL="0" indent="0">
              <a:buNone/>
            </a:pPr>
            <a:endParaRPr lang="hr-HR" sz="1100" dirty="0"/>
          </a:p>
          <a:p>
            <a:pPr marL="0" indent="0">
              <a:buNone/>
            </a:pPr>
            <a:endParaRPr lang="hr-HR" sz="1100" dirty="0"/>
          </a:p>
          <a:p>
            <a:pPr marL="0" indent="0">
              <a:buNone/>
            </a:pPr>
            <a:r>
              <a:rPr lang="hr-HR" sz="1100" dirty="0"/>
              <a:t>Schulz von Thun, F. 2001. </a:t>
            </a:r>
            <a:r>
              <a:rPr lang="hr-HR" sz="1100" i="1" dirty="0"/>
              <a:t>Kako međusobno razgovaramo 1. Erudita. Zagreb.</a:t>
            </a:r>
          </a:p>
          <a:p>
            <a:pPr marL="0" indent="0">
              <a:buNone/>
            </a:pPr>
            <a:endParaRPr lang="hr-HR" sz="1100" dirty="0"/>
          </a:p>
        </p:txBody>
      </p:sp>
      <p:pic>
        <p:nvPicPr>
          <p:cNvPr id="2051" name="Picture 3" descr="C:\Users\Boris\Desktop\Neverbalna komunikacija\20211212_1341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8280920" cy="417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271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rmAutofit/>
          </a:bodyPr>
          <a:lstStyle/>
          <a:p>
            <a:pPr marL="0" indent="0"/>
            <a:r>
              <a:rPr lang="hr-HR" sz="4000" i="1" dirty="0">
                <a:cs typeface="Times New Roman" pitchFamily="18" charset="0"/>
              </a:rPr>
              <a:t>Nemoguće je ne komunicirati u situaciji kada se dvoje ljudi vide.            I šutnja je komunikacija. </a:t>
            </a:r>
            <a:br>
              <a:rPr lang="hr-HR" i="1" dirty="0">
                <a:cs typeface="Times New Roman" pitchFamily="18" charset="0"/>
              </a:rPr>
            </a:br>
            <a:br>
              <a:rPr lang="hr-HR" i="1" dirty="0">
                <a:cs typeface="Times New Roman" pitchFamily="18" charset="0"/>
              </a:rPr>
            </a:br>
            <a:r>
              <a:rPr lang="hr-HR" dirty="0"/>
              <a:t>Paul Watzlawic</a:t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50282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Nekongruentne obavijesti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r>
              <a:rPr lang="hr-HR" sz="1100" dirty="0"/>
              <a:t>Schulz von Thun, F. 2001. </a:t>
            </a:r>
            <a:r>
              <a:rPr lang="hr-HR" sz="1100" i="1" dirty="0"/>
              <a:t>Kako međusobno razgovaramo 1. </a:t>
            </a:r>
            <a:r>
              <a:rPr lang="hr-HR" sz="1100" dirty="0"/>
              <a:t>Erudita. Zagreb.</a:t>
            </a:r>
            <a:endParaRPr lang="hr-HR" sz="1100" i="1" dirty="0"/>
          </a:p>
          <a:p>
            <a:pPr marL="0" indent="0">
              <a:buNone/>
            </a:pPr>
            <a:endParaRPr lang="hr-HR" sz="1100" dirty="0"/>
          </a:p>
        </p:txBody>
      </p:sp>
      <p:pic>
        <p:nvPicPr>
          <p:cNvPr id="2050" name="Picture 2" descr="C:\Users\Boris\Desktop\Neverbalna komunikacija\20211212_134114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2188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4561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Uspješna komunikacija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>
            <a:normAutofit/>
          </a:bodyPr>
          <a:lstStyle/>
          <a:p>
            <a:r>
              <a:rPr lang="hr-HR" sz="2800" dirty="0"/>
              <a:t>ovisi o sposobnosti „čitanja” neverbalne komunikacije druge osobe (i prilagođavanju tim porukama)</a:t>
            </a:r>
          </a:p>
          <a:p>
            <a:r>
              <a:rPr lang="hr-HR" sz="2800" i="1" dirty="0"/>
              <a:t>„čitanje između redaka”</a:t>
            </a:r>
          </a:p>
          <a:p>
            <a:r>
              <a:rPr lang="hr-HR" sz="2800" b="1" dirty="0"/>
              <a:t>aktivno slušanje </a:t>
            </a:r>
            <a:r>
              <a:rPr lang="hr-HR" sz="2800" dirty="0"/>
              <a:t>– presudno za učinkovitu komunikaciju</a:t>
            </a:r>
            <a:endParaRPr lang="hr-HR" sz="2800" b="1" dirty="0"/>
          </a:p>
          <a:p>
            <a:r>
              <a:rPr lang="hr-HR" sz="2800" dirty="0"/>
              <a:t>empatične osobe imaju veću sposobnost opažanja nejezičnih signala</a:t>
            </a:r>
          </a:p>
          <a:p>
            <a:r>
              <a:rPr lang="hr-HR" sz="2800" dirty="0"/>
              <a:t>neverbalnu komunikaciju „čitamo” nesvjesno</a:t>
            </a:r>
          </a:p>
          <a:p>
            <a:pPr marL="0" indent="0">
              <a:buNone/>
            </a:pP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4159696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I tijelo govori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b="1" dirty="0"/>
              <a:t>Geste - pokreti tijela</a:t>
            </a:r>
          </a:p>
          <a:p>
            <a:r>
              <a:rPr lang="hr-HR" sz="2800" dirty="0"/>
              <a:t>prihvatljive i neprihvatljive geste</a:t>
            </a:r>
          </a:p>
          <a:p>
            <a:pPr marL="0" indent="0">
              <a:buNone/>
            </a:pP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68397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dirty="0"/>
              <a:t>Neverbalna komunikacija u različitim kulturama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070" y="6104431"/>
            <a:ext cx="8072401" cy="5649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100" dirty="0"/>
              <a:t>https://klik.hr/novo/neverbalna-komunikacija-u-razlicitim-kulturama-geste-cije-znacenje-morate-znati-ako-putujete</a:t>
            </a:r>
          </a:p>
        </p:txBody>
      </p:sp>
      <p:pic>
        <p:nvPicPr>
          <p:cNvPr id="7170" name="Picture 2" descr="Neverbalna komunikacija u različitim kulturama - geste čije značenje morate  znati ako putujet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7" y="1556792"/>
            <a:ext cx="7784369" cy="43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6098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everbalna komunikacija u različitim kulturama - geste čije značenje morate  znati ako putujete!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6" b="55612"/>
          <a:stretch/>
        </p:blipFill>
        <p:spPr bwMode="auto">
          <a:xfrm>
            <a:off x="477888" y="1394844"/>
            <a:ext cx="8208912" cy="102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9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hr-HR" sz="3600" dirty="0"/>
              <a:t>Neverbalna komunikacija u različitim kulturama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00"/>
          <a:stretch/>
        </p:blipFill>
        <p:spPr bwMode="auto">
          <a:xfrm>
            <a:off x="477888" y="2395399"/>
            <a:ext cx="8350359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8506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everbalna komunikacija u različitim kulturama - geste čije značenje morate  znati ako putujet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7" y="1556792"/>
            <a:ext cx="7784369" cy="43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dirty="0"/>
              <a:t>Neverbalna komunikacija u različitim kulturama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070" y="2204864"/>
            <a:ext cx="8072401" cy="4464496"/>
          </a:xfrm>
        </p:spPr>
        <p:txBody>
          <a:bodyPr>
            <a:normAutofit/>
          </a:bodyPr>
          <a:lstStyle/>
          <a:p>
            <a:r>
              <a:rPr lang="hr-HR" sz="2800" dirty="0"/>
              <a:t>Ista gesta – različito značenje</a:t>
            </a:r>
          </a:p>
          <a:p>
            <a:pPr marL="0" indent="0">
              <a:buNone/>
            </a:pPr>
            <a:endParaRPr lang="hr-HR" sz="1100" dirty="0"/>
          </a:p>
          <a:p>
            <a:pPr marL="0" indent="0">
              <a:buNone/>
            </a:pPr>
            <a:endParaRPr lang="hr-HR" sz="1100" dirty="0"/>
          </a:p>
          <a:p>
            <a:pPr marL="0" indent="0">
              <a:buNone/>
            </a:pPr>
            <a:endParaRPr lang="hr-HR" sz="1100" dirty="0"/>
          </a:p>
          <a:p>
            <a:pPr marL="0" indent="0">
              <a:buNone/>
            </a:pPr>
            <a:endParaRPr lang="hr-HR" sz="1100" dirty="0"/>
          </a:p>
          <a:p>
            <a:pPr marL="0" indent="0">
              <a:buNone/>
            </a:pPr>
            <a:endParaRPr lang="hr-HR" sz="1100" dirty="0"/>
          </a:p>
          <a:p>
            <a:pPr marL="0" indent="0">
              <a:buNone/>
            </a:pPr>
            <a:endParaRPr lang="hr-HR" sz="1100" dirty="0"/>
          </a:p>
          <a:p>
            <a:pPr marL="0" indent="0">
              <a:buNone/>
            </a:pPr>
            <a:endParaRPr lang="hr-HR" sz="1100" dirty="0"/>
          </a:p>
          <a:p>
            <a:pPr marL="0" indent="0">
              <a:buNone/>
            </a:pPr>
            <a:endParaRPr lang="hr-HR" sz="1100" dirty="0"/>
          </a:p>
          <a:p>
            <a:pPr marL="0" indent="0">
              <a:buNone/>
            </a:pPr>
            <a:endParaRPr lang="hr-HR" sz="1100" dirty="0"/>
          </a:p>
          <a:p>
            <a:pPr marL="0" indent="0">
              <a:buNone/>
            </a:pPr>
            <a:endParaRPr lang="hr-HR" sz="1100" dirty="0"/>
          </a:p>
          <a:p>
            <a:pPr marL="0" indent="0">
              <a:buNone/>
            </a:pPr>
            <a:endParaRPr lang="hr-HR" sz="1100" dirty="0"/>
          </a:p>
          <a:p>
            <a:pPr marL="0" indent="0">
              <a:buNone/>
            </a:pPr>
            <a:endParaRPr lang="hr-HR" sz="1100" dirty="0"/>
          </a:p>
          <a:p>
            <a:pPr marL="0" indent="0">
              <a:buNone/>
            </a:pPr>
            <a:endParaRPr lang="hr-HR" sz="1100" dirty="0"/>
          </a:p>
          <a:p>
            <a:pPr marL="0" indent="0">
              <a:buNone/>
            </a:pPr>
            <a:endParaRPr lang="hr-HR" sz="1100" dirty="0"/>
          </a:p>
          <a:p>
            <a:pPr marL="0" indent="0">
              <a:buNone/>
            </a:pPr>
            <a:endParaRPr lang="hr-HR" sz="1100" dirty="0"/>
          </a:p>
          <a:p>
            <a:pPr marL="0" indent="0">
              <a:buNone/>
            </a:pPr>
            <a:endParaRPr lang="hr-HR" sz="1100" dirty="0"/>
          </a:p>
          <a:p>
            <a:pPr marL="0" indent="0">
              <a:buNone/>
            </a:pPr>
            <a:r>
              <a:rPr lang="hr-HR" sz="1100" dirty="0"/>
              <a:t>https://klik.hr/novo/neverbalna-komunikacija-u-razlicitim-kulturama-geste-cije-znacenje-morate-znati-ako-putujete</a:t>
            </a:r>
          </a:p>
        </p:txBody>
      </p:sp>
    </p:spTree>
    <p:extLst>
      <p:ext uri="{BB962C8B-B14F-4D97-AF65-F5344CB8AC3E}">
        <p14:creationId xmlns:p14="http://schemas.microsoft.com/office/powerpoint/2010/main" val="28377965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Signali rukama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112568"/>
          </a:xfrm>
        </p:spPr>
        <p:txBody>
          <a:bodyPr>
            <a:normAutofit fontScale="77500" lnSpcReduction="20000"/>
          </a:bodyPr>
          <a:lstStyle/>
          <a:p>
            <a:r>
              <a:rPr lang="hr-HR" sz="2800" dirty="0"/>
              <a:t>Stani</a:t>
            </a:r>
          </a:p>
          <a:p>
            <a:r>
              <a:rPr lang="hr-HR" sz="2800" dirty="0"/>
              <a:t>Ne</a:t>
            </a:r>
          </a:p>
          <a:p>
            <a:r>
              <a:rPr lang="hr-HR" sz="2800" dirty="0"/>
              <a:t>Molim te</a:t>
            </a:r>
          </a:p>
          <a:p>
            <a:r>
              <a:rPr lang="hr-HR" sz="2800" dirty="0"/>
              <a:t>Izvrsno si to uradio.</a:t>
            </a:r>
          </a:p>
          <a:p>
            <a:r>
              <a:rPr lang="hr-HR" sz="2800" dirty="0"/>
              <a:t>Bravo!</a:t>
            </a:r>
          </a:p>
          <a:p>
            <a:r>
              <a:rPr lang="hr-HR" sz="2800" dirty="0"/>
              <a:t>Želim nešto reći</a:t>
            </a:r>
          </a:p>
          <a:p>
            <a:r>
              <a:rPr lang="hr-HR" sz="2800" dirty="0"/>
              <a:t>Jako sam zadovoljan sam učinjenim</a:t>
            </a:r>
          </a:p>
          <a:p>
            <a:r>
              <a:rPr lang="hr-HR" sz="2800" dirty="0"/>
              <a:t>Gotov si! Nadrapao si!</a:t>
            </a:r>
          </a:p>
          <a:p>
            <a:r>
              <a:rPr lang="hr-HR" sz="2800" dirty="0"/>
              <a:t>Nastavi dalje </a:t>
            </a:r>
          </a:p>
          <a:p>
            <a:r>
              <a:rPr lang="hr-HR" sz="2800" dirty="0"/>
              <a:t>Vjeruj mi, govorim ti istinu!</a:t>
            </a:r>
          </a:p>
          <a:p>
            <a:r>
              <a:rPr lang="hr-HR" sz="2800" dirty="0"/>
              <a:t>Pobjeda</a:t>
            </a:r>
          </a:p>
          <a:p>
            <a:r>
              <a:rPr lang="hr-HR" sz="2800" dirty="0"/>
              <a:t>Priđi mi</a:t>
            </a:r>
          </a:p>
          <a:p>
            <a:r>
              <a:rPr lang="hr-HR" sz="2800" dirty="0"/>
              <a:t>Upomoć!</a:t>
            </a:r>
          </a:p>
          <a:p>
            <a:r>
              <a:rPr lang="hr-HR" sz="2800" dirty="0"/>
              <a:t>Bok!</a:t>
            </a:r>
          </a:p>
          <a:p>
            <a:endParaRPr lang="hr-HR" sz="2800" dirty="0"/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62745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3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9" name="Freeform: Shape 13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5" name="Isosceles Triangle 14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r Bean Cartoon">
            <a:extLst>
              <a:ext uri="{FF2B5EF4-FFF2-40B4-BE49-F238E27FC236}">
                <a16:creationId xmlns:a16="http://schemas.microsoft.com/office/drawing/2014/main" id="{B661F81F-1326-44DA-8F6F-990A4960C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225" y="643467"/>
            <a:ext cx="7605549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Isosceles Triangle 14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569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/>
              <a:t>Izvori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r-HR" sz="2000" dirty="0"/>
              <a:t>Bunčić, K. i dr. 2007. </a:t>
            </a:r>
            <a:r>
              <a:rPr lang="hr-HR" sz="2000" i="1" dirty="0"/>
              <a:t>Igrom do sebe : 102 igre za rad u grupi</a:t>
            </a:r>
            <a:r>
              <a:rPr lang="hr-HR" sz="2000" dirty="0"/>
              <a:t>. Alinea. Zagreb.</a:t>
            </a:r>
          </a:p>
          <a:p>
            <a:pPr marL="0" indent="0">
              <a:buNone/>
            </a:pPr>
            <a:r>
              <a:rPr lang="hr-HR" sz="2000" dirty="0"/>
              <a:t>Schulz von Thun, F. 2001. </a:t>
            </a:r>
            <a:r>
              <a:rPr lang="hr-HR" sz="2000" i="1" dirty="0"/>
              <a:t>Kako međusobno razgovaramo 1 : Smetnje i razjašnjenja</a:t>
            </a:r>
            <a:r>
              <a:rPr lang="hr-HR" sz="2000" dirty="0"/>
              <a:t>. Erudita. Zagreb.</a:t>
            </a:r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r>
              <a:rPr lang="hr-HR" sz="2000" i="1" dirty="0"/>
              <a:t>Neverbalna komunikacija</a:t>
            </a:r>
            <a:r>
              <a:rPr lang="hr-HR" sz="2000" dirty="0"/>
              <a:t>. 2017. </a:t>
            </a:r>
            <a:r>
              <a:rPr lang="hr-HR" sz="2000" dirty="0">
                <a:hlinkClick r:id="rId2"/>
              </a:rPr>
              <a:t>https://old.skolskiportal.hr/clanak/505-neverbalna-komunikacija/</a:t>
            </a:r>
            <a:r>
              <a:rPr lang="hr-HR" sz="2000" dirty="0"/>
              <a:t> (pristupljenjo 11. prosinca 2021.)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000" dirty="0"/>
              <a:t>Neverbalna komunikacija u različitim kulturama – geste čije značenje morate znati ako putujete! 2021. </a:t>
            </a:r>
            <a:r>
              <a:rPr lang="hr-HR" sz="2000" dirty="0">
                <a:hlinkClick r:id="rId3"/>
              </a:rPr>
              <a:t>https://klik.hr/novo/neverbalna-komunikacija-u-razlicitim-kulturama-geste-cije-znacenje-morate-znati-ako-putujete</a:t>
            </a:r>
            <a:r>
              <a:rPr lang="hr-HR" sz="2000" dirty="0"/>
              <a:t> (pristupljeno 11. prosinca 2021.)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000" dirty="0"/>
              <a:t>Komunikcacija. Hrvatski jezični portal. </a:t>
            </a:r>
            <a:r>
              <a:rPr lang="hr-HR" sz="2000" dirty="0">
                <a:hlinkClick r:id="rId4"/>
              </a:rPr>
              <a:t>https://hjp.znanje.hr/index.php?show=search_by_id&amp;id=eltvXxA%3D&amp;keyword=komunikacija</a:t>
            </a:r>
            <a:r>
              <a:rPr lang="hr-HR" sz="2000" dirty="0"/>
              <a:t> (pristupljenjo 11. prosinca 2021.)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000" dirty="0"/>
              <a:t>Verbalan. Hrvatski jezični portal. </a:t>
            </a:r>
            <a:r>
              <a:rPr lang="hr-HR" sz="2000" dirty="0">
                <a:hlinkClick r:id="rId5"/>
              </a:rPr>
              <a:t>https://hjp.znanje.hr/index.php?show=search_by_id&amp;id=f19uWxZ4&amp;keyword=verbalan</a:t>
            </a:r>
            <a:r>
              <a:rPr lang="hr-HR" sz="2000" dirty="0"/>
              <a:t> (pristupljeno 11. prosinca 2021.)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268671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Verbalna komunikacija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prenošenje poruke jezikom</a:t>
            </a:r>
          </a:p>
          <a:p>
            <a:r>
              <a:rPr lang="hr-HR" sz="2800" dirty="0"/>
              <a:t>usmena komunikacija riječima</a:t>
            </a:r>
          </a:p>
          <a:p>
            <a:r>
              <a:rPr lang="hr-HR" sz="2800" dirty="0"/>
              <a:t>lat. </a:t>
            </a:r>
            <a:r>
              <a:rPr lang="hr-HR" sz="2800" i="1" dirty="0"/>
              <a:t>verbum</a:t>
            </a:r>
            <a:r>
              <a:rPr lang="hr-HR" sz="2800" dirty="0"/>
              <a:t> - riječ</a:t>
            </a:r>
          </a:p>
        </p:txBody>
      </p:sp>
    </p:spTree>
    <p:extLst>
      <p:ext uri="{BB962C8B-B14F-4D97-AF65-F5344CB8AC3E}">
        <p14:creationId xmlns:p14="http://schemas.microsoft.com/office/powerpoint/2010/main" val="220137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r-HR" sz="3600" dirty="0"/>
              <a:t>Neverbalna komunikacija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b="1" dirty="0"/>
              <a:t>Komunikacija bez riječi;</a:t>
            </a:r>
          </a:p>
          <a:p>
            <a:r>
              <a:rPr lang="hr-HR" sz="2800" b="1" dirty="0"/>
              <a:t>Mimika </a:t>
            </a:r>
            <a:r>
              <a:rPr lang="hr-HR" sz="2800" dirty="0"/>
              <a:t>- izrazi lica</a:t>
            </a:r>
          </a:p>
          <a:p>
            <a:r>
              <a:rPr lang="hr-HR" sz="2800" b="1" dirty="0"/>
              <a:t>Gestikulacija</a:t>
            </a:r>
            <a:r>
              <a:rPr lang="hr-HR" sz="2800" dirty="0"/>
              <a:t> </a:t>
            </a:r>
            <a:r>
              <a:rPr lang="hr-HR" sz="2800" b="1" dirty="0"/>
              <a:t>(geste) </a:t>
            </a:r>
            <a:r>
              <a:rPr lang="hr-HR" sz="2800" dirty="0"/>
              <a:t>– pokreti tijela, pokreti očiju, pokreti ruku</a:t>
            </a:r>
          </a:p>
          <a:p>
            <a:r>
              <a:rPr lang="hr-HR" sz="2800" b="1" dirty="0"/>
              <a:t>Govor tijela </a:t>
            </a:r>
            <a:r>
              <a:rPr lang="hr-HR" sz="2800" dirty="0"/>
              <a:t>– držanje tijela, stav, dodiri, orijentacija </a:t>
            </a:r>
          </a:p>
          <a:p>
            <a:r>
              <a:rPr lang="hr-HR" sz="2800" b="1" dirty="0"/>
              <a:t>Parajezik</a:t>
            </a:r>
            <a:r>
              <a:rPr lang="hr-HR" sz="2800" dirty="0"/>
              <a:t> – kvaliteta i visina glasa, boja glasa, ton, broj i trajanje pauza, neverbalne stanke (npr. zastajkivanje, kašljucanje)</a:t>
            </a:r>
          </a:p>
          <a:p>
            <a:r>
              <a:rPr lang="hr-HR" sz="2800" b="1" dirty="0"/>
              <a:t>Interpersonalna blizina </a:t>
            </a:r>
            <a:r>
              <a:rPr lang="hr-HR" sz="2800" dirty="0"/>
              <a:t>– zone bliskosti (intimna, osobna, društvena, javna)</a:t>
            </a:r>
          </a:p>
        </p:txBody>
      </p:sp>
    </p:spTree>
    <p:extLst>
      <p:ext uri="{BB962C8B-B14F-4D97-AF65-F5344CB8AC3E}">
        <p14:creationId xmlns:p14="http://schemas.microsoft.com/office/powerpoint/2010/main" val="215226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r-HR" sz="3600" dirty="0"/>
              <a:t>Neverbalna komunikacija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hr-HR" sz="2800" dirty="0"/>
              <a:t>temelj svake komunikacije</a:t>
            </a:r>
          </a:p>
          <a:p>
            <a:r>
              <a:rPr lang="hr-HR" sz="2800" dirty="0"/>
              <a:t>čini većinu komunikacije</a:t>
            </a:r>
          </a:p>
          <a:p>
            <a:r>
              <a:rPr lang="hr-HR" sz="2800" dirty="0"/>
              <a:t>više od 60 % značenja u komunikaciji prenosi se neverbalno</a:t>
            </a:r>
          </a:p>
          <a:p>
            <a:pPr marL="0" indent="0">
              <a:buNone/>
            </a:pPr>
            <a:endParaRPr lang="hr-HR" sz="2800" i="1" dirty="0"/>
          </a:p>
          <a:p>
            <a:pPr marL="0" indent="0">
              <a:buNone/>
            </a:pPr>
            <a:r>
              <a:rPr lang="hr-HR" sz="2800" i="1" dirty="0"/>
              <a:t>Nije bitno što kažete, </a:t>
            </a:r>
          </a:p>
          <a:p>
            <a:pPr marL="0" indent="0">
              <a:buNone/>
            </a:pPr>
            <a:r>
              <a:rPr lang="hr-HR" sz="2800" i="1" dirty="0"/>
              <a:t>već kako to kažete.</a:t>
            </a:r>
          </a:p>
          <a:p>
            <a:pPr marL="0" indent="0">
              <a:buNone/>
            </a:pPr>
            <a:endParaRPr lang="hr-HR" sz="2800" i="1" dirty="0"/>
          </a:p>
          <a:p>
            <a:pPr marL="0" indent="0">
              <a:buNone/>
            </a:pPr>
            <a:endParaRPr lang="hr-HR" sz="2800" i="1" dirty="0"/>
          </a:p>
        </p:txBody>
      </p:sp>
      <p:pic>
        <p:nvPicPr>
          <p:cNvPr id="4098" name="Picture 2" descr="graf Albert Mehrab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80928"/>
            <a:ext cx="3096344" cy="321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UnaVi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220" y="6093297"/>
            <a:ext cx="1650272" cy="50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35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hr-HR" sz="3600" dirty="0"/>
              <a:t>Prenošenje informacija mimikom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5400000">
            <a:off x="2345277" y="454813"/>
            <a:ext cx="6237312" cy="6569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200" dirty="0"/>
              <a:t> https://empoweredexistence.com.au/effective-communication-with-young-people-part-two</a:t>
            </a:r>
            <a:r>
              <a:rPr lang="hr-HR" sz="1000" dirty="0"/>
              <a:t>/</a:t>
            </a:r>
          </a:p>
        </p:txBody>
      </p:sp>
      <p:pic>
        <p:nvPicPr>
          <p:cNvPr id="2050" name="Picture 2" descr="http://www.skolskiportal.hr/media/komunitek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15" y="764704"/>
            <a:ext cx="7800073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99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Mimika (izrazi lica)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hr-HR" sz="2800" dirty="0"/>
              <a:t>daje više od polovice informacija u neverbalnoj komunikaciji</a:t>
            </a:r>
          </a:p>
          <a:p>
            <a:r>
              <a:rPr lang="hr-HR" sz="2800" dirty="0"/>
              <a:t>koristimo kada su riječi neprikladne</a:t>
            </a:r>
          </a:p>
          <a:p>
            <a:r>
              <a:rPr lang="hr-HR" sz="2800" dirty="0"/>
              <a:t>otklanjamo ili ublažavamo pogreške u komunikaciji</a:t>
            </a:r>
          </a:p>
          <a:p>
            <a:pPr marL="0" indent="0">
              <a:buNone/>
            </a:pPr>
            <a:endParaRPr lang="hr-HR" sz="1100" dirty="0"/>
          </a:p>
          <a:p>
            <a:pPr marL="0" indent="0">
              <a:buNone/>
            </a:pPr>
            <a:endParaRPr lang="hr-HR" sz="1100" dirty="0"/>
          </a:p>
          <a:p>
            <a:pPr marL="0" indent="0">
              <a:buNone/>
            </a:pPr>
            <a:endParaRPr lang="hr-HR" sz="1100" dirty="0"/>
          </a:p>
          <a:p>
            <a:pPr marL="0" indent="0">
              <a:buNone/>
            </a:pPr>
            <a:endParaRPr lang="hr-HR" sz="1100" dirty="0"/>
          </a:p>
          <a:p>
            <a:pPr marL="0" indent="0">
              <a:buNone/>
            </a:pPr>
            <a:endParaRPr lang="hr-HR" sz="1100" dirty="0"/>
          </a:p>
          <a:p>
            <a:pPr marL="0" indent="0">
              <a:buNone/>
            </a:pPr>
            <a:endParaRPr lang="hr-HR" sz="1100" dirty="0"/>
          </a:p>
          <a:p>
            <a:pPr marL="0" indent="0">
              <a:buNone/>
            </a:pPr>
            <a:endParaRPr lang="hr-HR" sz="1100" dirty="0"/>
          </a:p>
          <a:p>
            <a:pPr marL="0" indent="0">
              <a:buNone/>
            </a:pPr>
            <a:endParaRPr lang="hr-HR" sz="1100" dirty="0"/>
          </a:p>
          <a:p>
            <a:pPr marL="0" indent="0">
              <a:buNone/>
            </a:pPr>
            <a:endParaRPr lang="hr-HR" sz="1100" dirty="0"/>
          </a:p>
          <a:p>
            <a:pPr marL="0" indent="0">
              <a:buNone/>
            </a:pPr>
            <a:endParaRPr lang="hr-HR" sz="1100" dirty="0"/>
          </a:p>
          <a:p>
            <a:pPr marL="0" indent="0">
              <a:buNone/>
            </a:pPr>
            <a:endParaRPr lang="hr-HR" sz="1100" dirty="0"/>
          </a:p>
          <a:p>
            <a:pPr marL="0" indent="0">
              <a:buNone/>
            </a:pPr>
            <a:endParaRPr lang="hr-HR" sz="1100" dirty="0"/>
          </a:p>
          <a:p>
            <a:pPr marL="0" indent="0">
              <a:buNone/>
            </a:pPr>
            <a:endParaRPr lang="hr-HR" sz="1100" dirty="0"/>
          </a:p>
          <a:p>
            <a:pPr marL="0" indent="0">
              <a:buNone/>
            </a:pPr>
            <a:r>
              <a:rPr lang="hr-HR" sz="1100" dirty="0"/>
              <a:t>                                https://sourceessay.com/types-of-nonverbal-communication-social-psychology/</a:t>
            </a:r>
          </a:p>
          <a:p>
            <a:endParaRPr lang="hr-HR" sz="2800" dirty="0"/>
          </a:p>
          <a:p>
            <a:endParaRPr lang="hr-HR" sz="2800" dirty="0"/>
          </a:p>
          <a:p>
            <a:endParaRPr lang="hr-HR" sz="2800" dirty="0"/>
          </a:p>
        </p:txBody>
      </p:sp>
      <p:pic>
        <p:nvPicPr>
          <p:cNvPr id="3074" name="Picture 2" descr="Non verbal communic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" t="12756" r="32" b="12756"/>
          <a:stretch/>
        </p:blipFill>
        <p:spPr bwMode="auto">
          <a:xfrm>
            <a:off x="1547664" y="3763617"/>
            <a:ext cx="5524500" cy="230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29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hr-HR" sz="3600" dirty="0"/>
              <a:t>Univerzalna ekspresija u svim kulturama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5400000">
            <a:off x="6288159" y="3165447"/>
            <a:ext cx="4968552" cy="7431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1100" dirty="0"/>
          </a:p>
          <a:p>
            <a:pPr marL="0" indent="0">
              <a:buNone/>
            </a:pPr>
            <a:endParaRPr lang="hr-HR" sz="1100" dirty="0"/>
          </a:p>
          <a:p>
            <a:pPr marL="0" indent="0">
              <a:buNone/>
            </a:pPr>
            <a:r>
              <a:rPr lang="hr-HR" sz="1100" dirty="0"/>
              <a:t>    https://www.languageoftheface.com/emotiongallery.html#7universalemotions</a:t>
            </a:r>
          </a:p>
        </p:txBody>
      </p:sp>
      <p:pic>
        <p:nvPicPr>
          <p:cNvPr id="1026" name="Picture 2" descr="emotiongallery2 - WHERE THE SCIENCE OF EMOTIONS MEETS ARTISTIC EXPRESS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31" b="12253"/>
          <a:stretch/>
        </p:blipFill>
        <p:spPr bwMode="auto">
          <a:xfrm>
            <a:off x="395536" y="3667404"/>
            <a:ext cx="8005335" cy="211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motiongallery2 - WHERE THE SCIENCE OF EMOTIONS MEETS ARTISTIC EXPRESS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1" r="1074" b="54835"/>
          <a:stretch/>
        </p:blipFill>
        <p:spPr bwMode="auto">
          <a:xfrm>
            <a:off x="238061" y="1075116"/>
            <a:ext cx="83202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63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1027</Words>
  <Application>Microsoft Office PowerPoint</Application>
  <PresentationFormat>Prikaz na zaslonu (4:3)</PresentationFormat>
  <Paragraphs>211</Paragraphs>
  <Slides>38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Verbalna i neverbalna komunikacija</vt:lpstr>
      <vt:lpstr>Komunikacija</vt:lpstr>
      <vt:lpstr>Nemoguće je ne komunicirati u situaciji kada se dvoje ljudi vide.            I šutnja je komunikacija.   Paul Watzlawic </vt:lpstr>
      <vt:lpstr>Verbalna komunikacija</vt:lpstr>
      <vt:lpstr>Neverbalna komunikacija</vt:lpstr>
      <vt:lpstr>Neverbalna komunikacija</vt:lpstr>
      <vt:lpstr>Prenošenje informacija mimikom</vt:lpstr>
      <vt:lpstr>Mimika (izrazi lica)</vt:lpstr>
      <vt:lpstr>Univerzalna ekspresija u svim kulturama</vt:lpstr>
      <vt:lpstr>Univerzalna ekspresija u svim kulturama</vt:lpstr>
      <vt:lpstr>Osmijeh</vt:lpstr>
      <vt:lpstr>Smijeh</vt:lpstr>
      <vt:lpstr>Osmijeh</vt:lpstr>
      <vt:lpstr>Zagonetni osmijeh</vt:lpstr>
      <vt:lpstr>Osmijeh</vt:lpstr>
      <vt:lpstr>https://www.autismforums.com/threads/genuine-smiles-versus-false-smiles.29225/page-2?amp=1</vt:lpstr>
      <vt:lpstr>https://www.lifeunstill.com/blog/campaign-to-end-camera-face</vt:lpstr>
      <vt:lpstr>https://www.lifeunstill.com/blog/campaign-to-end-camera-face</vt:lpstr>
      <vt:lpstr>http://www.nonverbal-world.com/2011/07/genuine-smile.html</vt:lpstr>
      <vt:lpstr>PowerPoint prezentacija</vt:lpstr>
      <vt:lpstr>https://firstthingsproductivity.com/nonverbal-friend-signals/</vt:lpstr>
      <vt:lpstr>https://firstthingsproductivity.com/nonverbal-friend-signals/</vt:lpstr>
      <vt:lpstr>Kviz</vt:lpstr>
      <vt:lpstr>Parajezik</vt:lpstr>
      <vt:lpstr>Govor tijela</vt:lpstr>
      <vt:lpstr>Govor tijela</vt:lpstr>
      <vt:lpstr>I tijelo govori</vt:lpstr>
      <vt:lpstr>I tijelo govori</vt:lpstr>
      <vt:lpstr>Nekongruentne obavijesti</vt:lpstr>
      <vt:lpstr>Nekongruentne obavijesti</vt:lpstr>
      <vt:lpstr>Uspješna komunikacija</vt:lpstr>
      <vt:lpstr>I tijelo govori</vt:lpstr>
      <vt:lpstr>Neverbalna komunikacija u različitim kulturama</vt:lpstr>
      <vt:lpstr>Neverbalna komunikacija u različitim kulturama</vt:lpstr>
      <vt:lpstr>Neverbalna komunikacija u različitim kulturama</vt:lpstr>
      <vt:lpstr>Signali rukama</vt:lpstr>
      <vt:lpstr>PowerPoint prezentacija</vt:lpstr>
      <vt:lpstr>Izvori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Boris</dc:creator>
  <cp:lastModifiedBy>NIKOLINA SABOLIĆ</cp:lastModifiedBy>
  <cp:revision>87</cp:revision>
  <dcterms:created xsi:type="dcterms:W3CDTF">2021-12-11T16:23:28Z</dcterms:created>
  <dcterms:modified xsi:type="dcterms:W3CDTF">2021-12-14T13:14:01Z</dcterms:modified>
</cp:coreProperties>
</file>