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ACC5-2AAB-4389-A025-BD3AF356A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51D59-9171-47CB-AB31-27C5ABDA8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078E4-5911-47E1-A23D-ACAB49C7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AA3C7-738F-4D05-B1FD-35EA1A01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F15DC-5368-406B-83EE-C77A5440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102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1143-CC5D-47A7-9DF0-43C3077E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3891D-04DA-496C-89A5-C96C55A9B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60A4-E614-47CB-8609-CB704139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6A3A4-1CC3-414B-8355-05BF2820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42CAE-B7FF-458E-A11E-32C71B72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78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AA531-C0B5-463E-8F44-F4A4BEA8B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89C96-BD23-4001-8A8D-96B8C0D0E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7D00B-54C3-4C1D-9A9A-AEA637E2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BC3D9-2E7E-4670-B831-604A1442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0546A-2E31-4C1E-923F-3442FA9D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47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9E7FC-DAC8-4943-9F7E-B9114F55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E052B-E14D-463A-984F-44C983F5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74FC-9AAA-4D98-9C73-5E6F1AF1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630A-EC6E-4347-8A16-E8596608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142A6-5B22-4715-B3B4-0B31D51E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100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BF31-635E-4F42-81EB-A18622EB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2207B-AFD2-4691-8DFD-9CAE403F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F5F29-0F93-4491-9C76-E68D104A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8F2FA-4571-4403-9E8E-B3C63C01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8C36C-A257-4FD8-B378-FDB33D74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39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5FE3-6A85-404E-96A1-A443936D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7384F-82BA-4DF6-8BDE-77752E2D7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D6008-0395-4FB3-B26F-4391243A3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C7941-98DB-4B13-A214-B4CA4428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C150D-5D7F-4B62-B3EA-9E95FBEF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CF0F1-CB10-47A5-AEE0-17693949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11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38C1-480D-4CB2-A71D-5D7AE552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A5CA4-7FB1-46FF-BCAF-46522A6D8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A7890-41D6-46D1-A558-254E2C5B8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E2FE0-6669-4104-B714-21C6A0EA1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5FC8C-6B9C-4A93-88DA-28D6D7CDA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0DA5A-453A-4AA4-98E1-D11F8B3D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06BD6-811B-42B2-9DEC-067973F8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806F6-5293-4A17-9900-69A09340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141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E23A-1B3A-4DF2-8D22-E00A2BCA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19BF7-3BE8-4CEC-9E61-A9D1197D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7B437-DD75-4B17-A7CA-7DBAA9A4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9625E-9AB2-481D-8BC4-F1008B17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02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AC036-9DBB-43CB-8F7B-79DE0DFD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8F01-59E9-4012-963F-49DCF71E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FB46C-7EFD-460A-889A-CF89ED42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7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5CF2-043B-4B0E-A4C7-0BF7265E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3513-A731-4319-94DB-284B67B4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7F17-08F0-49CE-AB7C-8EE30AAB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09679-8A53-4708-B7E5-BD4D6FBE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0DD9B-47B0-4C2E-9949-4DD932D8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87EDF-642B-455F-BA24-53D54E1A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858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9025-5156-44CC-B03C-EAE6AB4C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45A4F-ED59-4E06-91C0-5B2101B7C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18792-495E-4136-ABF2-EBBACA1F2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CD0BF-6704-4AAD-9DDF-6A6E242E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1789B-FD28-4B8E-9E21-E570ACD3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16751-BEFC-411A-ADAF-9D310DBE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333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C5C4C-4D8C-49EA-8481-F4975C15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D93EA-EBDF-4E48-88E5-0B306185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3B16D-92F4-44D2-B680-2F49B9D75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1499-8321-4161-AB66-770AC384BFE5}" type="datetimeFigureOut">
              <a:rPr lang="hr-HR" smtClean="0"/>
              <a:t>5.4.2023.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A560C-42ED-4572-984C-9B6700F76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83E17-044B-42E7-BB1A-47F0FB0EF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956D6-ED1D-4649-84BA-4032A53A2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51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B365ADF-3436-423A-ADD7-81E40253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0" y="3495837"/>
            <a:ext cx="2692867" cy="1128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6A45DD-7A00-4B0E-B79E-98C02420E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8" y="1284561"/>
            <a:ext cx="3862341" cy="192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801A7-B00B-4C5F-8FE7-EB90E48C7977}"/>
              </a:ext>
            </a:extLst>
          </p:cNvPr>
          <p:cNvSpPr txBox="1"/>
          <p:nvPr/>
        </p:nvSpPr>
        <p:spPr>
          <a:xfrm>
            <a:off x="3675818" y="279600"/>
            <a:ext cx="6094520" cy="44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 A sudjeluje u obnavljanju raznih tkiva jer je, prije svega, potreban za normalan metabolizam stanice, poglavito stanične membrane.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DB4D2-FCE5-4DA2-8231-C8424A00B541}"/>
              </a:ext>
            </a:extLst>
          </p:cNvPr>
          <p:cNvSpPr txBox="1"/>
          <p:nvPr/>
        </p:nvSpPr>
        <p:spPr>
          <a:xfrm>
            <a:off x="4715962" y="1159819"/>
            <a:ext cx="493043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400" b="1" i="0" dirty="0">
                <a:effectLst/>
                <a:latin typeface="Roboto" panose="02000000000000000000" pitchFamily="2" charset="0"/>
              </a:rPr>
              <a:t>UČINCI VITAMINA A</a:t>
            </a:r>
            <a:br>
              <a:rPr lang="hr-HR" sz="1200" dirty="0"/>
            </a:br>
            <a:br>
              <a:rPr lang="hr-HR" sz="1200" dirty="0"/>
            </a:br>
            <a:r>
              <a:rPr lang="hr-HR" sz="1200" b="0" i="0" dirty="0">
                <a:effectLst/>
                <a:latin typeface="Roboto" panose="02000000000000000000" pitchFamily="2" charset="0"/>
              </a:rPr>
              <a:t>- neophodan je za rast novih stanica</a:t>
            </a:r>
            <a:br>
              <a:rPr lang="hr-HR" sz="1200" dirty="0"/>
            </a:br>
            <a:r>
              <a:rPr lang="hr-HR" sz="1200" b="0" i="0" dirty="0">
                <a:effectLst/>
                <a:latin typeface="Roboto" panose="02000000000000000000" pitchFamily="2" charset="0"/>
              </a:rPr>
              <a:t>- djeluje kao antioksidans (štiti stanice od oštećenja nastalih uslijed štetnog djelovanja slobodnih radikala)</a:t>
            </a:r>
            <a:br>
              <a:rPr lang="hr-HR" sz="1200" dirty="0"/>
            </a:br>
            <a:r>
              <a:rPr lang="hr-HR" sz="1200" b="0" i="0" dirty="0">
                <a:effectLst/>
                <a:latin typeface="Roboto" panose="02000000000000000000" pitchFamily="2" charset="0"/>
              </a:rPr>
              <a:t>- sudjeluje u sintezi pigmenta rodopsina te doprinosi boljem noćnom vidu</a:t>
            </a:r>
            <a:br>
              <a:rPr lang="hr-HR" sz="1200" dirty="0"/>
            </a:br>
            <a:r>
              <a:rPr lang="hr-HR" sz="1200" b="0" i="0" dirty="0">
                <a:effectLst/>
                <a:latin typeface="Roboto" panose="02000000000000000000" pitchFamily="2" charset="0"/>
              </a:rPr>
              <a:t>- sprječava isušivanje rožnice i doprinosi vlaženju očiju</a:t>
            </a:r>
            <a:br>
              <a:rPr lang="hr-HR" sz="1200" dirty="0"/>
            </a:br>
            <a:r>
              <a:rPr lang="hr-HR" sz="1200" b="0" i="0" dirty="0">
                <a:effectLst/>
                <a:latin typeface="Roboto" panose="02000000000000000000" pitchFamily="2" charset="0"/>
              </a:rPr>
              <a:t>- održava zdravlje kože i sluznica (zaštitnik epitela kože i sluznica)</a:t>
            </a:r>
            <a:br>
              <a:rPr lang="hr-HR" sz="1200" dirty="0"/>
            </a:br>
            <a:r>
              <a:rPr lang="hr-HR" sz="1200" b="0" i="0" dirty="0">
                <a:effectLst/>
                <a:latin typeface="Roboto" panose="02000000000000000000" pitchFamily="2" charset="0"/>
              </a:rPr>
              <a:t>- poboljšava stvaranje i aktivnost bijelih krvnih stanica te podržava funkciju imunosnog sustava. </a:t>
            </a:r>
            <a:endParaRPr lang="hr-HR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DE65C-5CF7-4B8C-994E-DA1FE77F2375}"/>
              </a:ext>
            </a:extLst>
          </p:cNvPr>
          <p:cNvSpPr txBox="1"/>
          <p:nvPr/>
        </p:nvSpPr>
        <p:spPr>
          <a:xfrm>
            <a:off x="8492602" y="3747942"/>
            <a:ext cx="355217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SIMPTOMI MANJKA VITAMINA A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 noćno sljepilo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suhe, upaljene oči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gubitak osjeta mirisa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krvarenje desni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meka zubna caklina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usporen rast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promjene na kostima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slabiji rast kose i krhki nokti sklonost upalama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umor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suha koža i koža sklona pojavi akne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češće vaginalne upale</a:t>
            </a:r>
            <a:br>
              <a:rPr lang="hr-HR" sz="1200" dirty="0">
                <a:latin typeface="Vedrana"/>
              </a:rPr>
            </a:br>
            <a:endParaRPr lang="hr-HR" sz="1200" dirty="0">
              <a:latin typeface="Vedran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F11C98-27BE-4141-80E2-892CE2D192CA}"/>
              </a:ext>
            </a:extLst>
          </p:cNvPr>
          <p:cNvSpPr txBox="1"/>
          <p:nvPr/>
        </p:nvSpPr>
        <p:spPr>
          <a:xfrm>
            <a:off x="307162" y="4805715"/>
            <a:ext cx="50018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sz="1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Provitamin A nalazimo u žutom, narančastom i zelenom voću i povrću:</a:t>
            </a:r>
          </a:p>
          <a:p>
            <a:pPr algn="l"/>
            <a:endParaRPr lang="hr-HR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povrće bogato beta-karotenom</a:t>
            </a:r>
            <a:r>
              <a:rPr lang="hr-HR" sz="1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- mrkva, žuta paprika, buća, kelj, blitva, radić, žuta muškatna tikva, peršin i vlasac</a:t>
            </a:r>
          </a:p>
          <a:p>
            <a:pPr algn="l"/>
            <a:endParaRPr lang="hr-HR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voće bogato beta-karotenom</a:t>
            </a:r>
            <a:r>
              <a:rPr lang="hr-HR" sz="1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- marelica (četiri sušene marelice dnevno zadovoljavaju naše potrebe za ovim vitaminom), dinja, banana, breskva, mandarine, nektarine, mango, suhe šljive, sušeni šipak, smokve (zelene i zrele). Prirodni sokovi marelice, naranče, breskve i rajčice također su bogati beta-karotenom.</a:t>
            </a:r>
          </a:p>
          <a:p>
            <a:r>
              <a:rPr lang="hr-HR" sz="1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br>
              <a:rPr lang="hr-H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hr-HR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AA17F7-77FB-458B-9D7A-42A8F57E3536}"/>
              </a:ext>
            </a:extLst>
          </p:cNvPr>
          <p:cNvSpPr txBox="1"/>
          <p:nvPr/>
        </p:nvSpPr>
        <p:spPr>
          <a:xfrm>
            <a:off x="498262" y="436697"/>
            <a:ext cx="2652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</a:t>
            </a:r>
            <a:endParaRPr lang="hr-HR" sz="3600" dirty="0">
              <a:latin typeface="Britannic Bold" panose="020B0903060703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518DE2-A5D4-4659-AEB3-B4ADC21CA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53" y="21068"/>
            <a:ext cx="1197145" cy="10741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CCFA6B-11F1-4AAD-B697-3CE666FE8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139" y="4326071"/>
            <a:ext cx="3275163" cy="215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BD2250-B69C-42D5-BDC1-3F8136C0F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0338" y="1284561"/>
            <a:ext cx="1692236" cy="18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6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8c9181-97f1-4041-a131-9e437eb946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46D8B1519D94D84971CAA06476064" ma:contentTypeVersion="6" ma:contentTypeDescription="Create a new document." ma:contentTypeScope="" ma:versionID="1b7b6e1cb6db8f501c11ad52c8eac057">
  <xsd:schema xmlns:xsd="http://www.w3.org/2001/XMLSchema" xmlns:xs="http://www.w3.org/2001/XMLSchema" xmlns:p="http://schemas.microsoft.com/office/2006/metadata/properties" xmlns:ns3="4c8c9181-97f1-4041-a131-9e437eb946ac" xmlns:ns4="4aa9611c-29f1-4fca-a966-28ba3c0f42e1" targetNamespace="http://schemas.microsoft.com/office/2006/metadata/properties" ma:root="true" ma:fieldsID="70351269c5f5ae6c1ab8fe7b9777d361" ns3:_="" ns4:_="">
    <xsd:import namespace="4c8c9181-97f1-4041-a131-9e437eb946ac"/>
    <xsd:import namespace="4aa9611c-29f1-4fca-a966-28ba3c0f42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c9181-97f1-4041-a131-9e437eb94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9611c-29f1-4fca-a966-28ba3c0f42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2A4110-412F-452A-B27A-C2216C6CBEF7}">
  <ds:schemaRefs>
    <ds:schemaRef ds:uri="http://purl.org/dc/terms/"/>
    <ds:schemaRef ds:uri="http://schemas.microsoft.com/office/2006/documentManagement/types"/>
    <ds:schemaRef ds:uri="4c8c9181-97f1-4041-a131-9e437eb946ac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aa9611c-29f1-4fca-a966-28ba3c0f42e1"/>
  </ds:schemaRefs>
</ds:datastoreItem>
</file>

<file path=customXml/itemProps2.xml><?xml version="1.0" encoding="utf-8"?>
<ds:datastoreItem xmlns:ds="http://schemas.openxmlformats.org/officeDocument/2006/customXml" ds:itemID="{9D3D41E9-1598-439F-A51B-988C41085F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8B69E4-F6CB-463E-B1F5-81E1F1F3E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8c9181-97f1-4041-a131-9e437eb946ac"/>
    <ds:schemaRef ds:uri="4aa9611c-29f1-4fca-a966-28ba3c0f4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264</Words>
  <Application>Microsoft Office PowerPoint</Application>
  <PresentationFormat>Široki zaslon</PresentationFormat>
  <Paragraphs>10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9" baseType="lpstr">
      <vt:lpstr>Arial</vt:lpstr>
      <vt:lpstr>Arial Black</vt:lpstr>
      <vt:lpstr>Britannic Bold</vt:lpstr>
      <vt:lpstr>Calibri</vt:lpstr>
      <vt:lpstr>Calibri Light</vt:lpstr>
      <vt:lpstr>Roboto</vt:lpstr>
      <vt:lpstr>Vedrana</vt:lpstr>
      <vt:lpstr>Office Theme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Pavlovic Santalab Mirela</dc:creator>
  <cp:lastModifiedBy>Ana Marija Gončar</cp:lastModifiedBy>
  <cp:revision>2</cp:revision>
  <dcterms:created xsi:type="dcterms:W3CDTF">2023-04-02T13:10:57Z</dcterms:created>
  <dcterms:modified xsi:type="dcterms:W3CDTF">2023-04-05T17:57:23Z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0x01010055446D8B1519D94D84971CAA06476064</vt:lpwstr>
  </property>
</Properties>
</file>