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1" r:id="rId2"/>
    <p:sldId id="256" r:id="rId3"/>
    <p:sldId id="257" r:id="rId4"/>
    <p:sldId id="259" r:id="rId5"/>
    <p:sldId id="258" r:id="rId6"/>
    <p:sldId id="260" r:id="rId7"/>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14" name="Naslov 13"/>
          <p:cNvSpPr>
            <a:spLocks noGrp="1"/>
          </p:cNvSpPr>
          <p:nvPr>
            <p:ph type="ctrTitle"/>
          </p:nvPr>
        </p:nvSpPr>
        <p:spPr>
          <a:xfrm>
            <a:off x="1432560" y="359898"/>
            <a:ext cx="7406640" cy="1472184"/>
          </a:xfrm>
        </p:spPr>
        <p:txBody>
          <a:bodyPr anchor="b"/>
          <a:lstStyle>
            <a:lvl1pPr algn="l">
              <a:defRPr/>
            </a:lvl1pPr>
            <a:extLst/>
          </a:lstStyle>
          <a:p>
            <a:r>
              <a:rPr kumimoji="0" lang="hr-HR" smtClean="0"/>
              <a:t>Uredite stil naslova matrice</a:t>
            </a:r>
            <a:endParaRPr kumimoji="0" lang="en-US"/>
          </a:p>
        </p:txBody>
      </p:sp>
      <p:sp>
        <p:nvSpPr>
          <p:cNvPr id="22" name="Podnaslov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r-HR" smtClean="0"/>
              <a:t>Uredite stil podnaslova matrice</a:t>
            </a:r>
            <a:endParaRPr kumimoji="0" lang="en-US"/>
          </a:p>
        </p:txBody>
      </p:sp>
      <p:sp>
        <p:nvSpPr>
          <p:cNvPr id="7" name="Rezervirano mjesto datuma 6"/>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20" name="Rezervirano mjesto podnožja 19"/>
          <p:cNvSpPr>
            <a:spLocks noGrp="1"/>
          </p:cNvSpPr>
          <p:nvPr>
            <p:ph type="ftr" sz="quarter" idx="11"/>
          </p:nvPr>
        </p:nvSpPr>
        <p:spPr/>
        <p:txBody>
          <a:bodyPr/>
          <a:lstStyle>
            <a:extLst/>
          </a:lstStyle>
          <a:p>
            <a:endParaRPr lang="hr-HR"/>
          </a:p>
        </p:txBody>
      </p:sp>
      <p:sp>
        <p:nvSpPr>
          <p:cNvPr id="10" name="Rezervirano mjesto broja slajda 9"/>
          <p:cNvSpPr>
            <a:spLocks noGrp="1"/>
          </p:cNvSpPr>
          <p:nvPr>
            <p:ph type="sldNum" sz="quarter" idx="12"/>
          </p:nvPr>
        </p:nvSpPr>
        <p:spPr/>
        <p:txBody>
          <a:bodyPr/>
          <a:lstStyle>
            <a:extLst/>
          </a:lstStyle>
          <a:p>
            <a:fld id="{C6DF66BD-66DA-4D37-8FE9-F5F3D861E660}" type="slidenum">
              <a:rPr lang="hr-HR" smtClean="0"/>
              <a:pPr/>
              <a:t>‹#›</a:t>
            </a:fld>
            <a:endParaRPr lang="hr-HR"/>
          </a:p>
        </p:txBody>
      </p:sp>
      <p:sp>
        <p:nvSpPr>
          <p:cNvPr id="8" name="Elipsa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hr-HR" smtClean="0"/>
              <a:t>Uredite stil naslova matrice</a:t>
            </a:r>
            <a:endParaRPr kumimoji="0" lang="en-US"/>
          </a:p>
        </p:txBody>
      </p:sp>
      <p:sp>
        <p:nvSpPr>
          <p:cNvPr id="3" name="Rezervirano mjesto okomitog teksta 2"/>
          <p:cNvSpPr>
            <a:spLocks noGrp="1"/>
          </p:cNvSpPr>
          <p:nvPr>
            <p:ph type="body" orient="vert" idx="1"/>
          </p:nvPr>
        </p:nvSpPr>
        <p:spPr/>
        <p:txBody>
          <a:bodyPr vert="eaVert"/>
          <a:lstStyle>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C6DF66BD-66DA-4D37-8FE9-F5F3D861E660}"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6858000" y="274639"/>
            <a:ext cx="1828800" cy="5851525"/>
          </a:xfrm>
        </p:spPr>
        <p:txBody>
          <a:bodyPr vert="eaVert"/>
          <a:lstStyle>
            <a:extLst/>
          </a:lstStyle>
          <a:p>
            <a:r>
              <a:rPr kumimoji="0" lang="hr-HR" smtClean="0"/>
              <a:t>Uredite stil naslova matrice</a:t>
            </a:r>
            <a:endParaRPr kumimoji="0" lang="en-US"/>
          </a:p>
        </p:txBody>
      </p:sp>
      <p:sp>
        <p:nvSpPr>
          <p:cNvPr id="3" name="Rezervirano mjesto okomitog teksta 2"/>
          <p:cNvSpPr>
            <a:spLocks noGrp="1"/>
          </p:cNvSpPr>
          <p:nvPr>
            <p:ph type="body" orient="vert" idx="1"/>
          </p:nvPr>
        </p:nvSpPr>
        <p:spPr>
          <a:xfrm>
            <a:off x="1143000" y="274640"/>
            <a:ext cx="5562600" cy="5851525"/>
          </a:xfrm>
        </p:spPr>
        <p:txBody>
          <a:bodyPr vert="eaVert"/>
          <a:lstStyle>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C6DF66BD-66DA-4D37-8FE9-F5F3D861E660}"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extLst/>
          </a:lstStyle>
          <a:p>
            <a:r>
              <a:rPr kumimoji="0" lang="hr-HR" smtClean="0"/>
              <a:t>Uredite stil naslova matrice</a:t>
            </a:r>
            <a:endParaRPr kumimoji="0" lang="en-US"/>
          </a:p>
        </p:txBody>
      </p:sp>
      <p:sp>
        <p:nvSpPr>
          <p:cNvPr id="3" name="Rezervirano mjesto sadržaja 2"/>
          <p:cNvSpPr>
            <a:spLocks noGrp="1"/>
          </p:cNvSpPr>
          <p:nvPr>
            <p:ph idx="1"/>
          </p:nvPr>
        </p:nvSpPr>
        <p:spPr/>
        <p:txBody>
          <a:bodyPr/>
          <a:lstStyle>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datuma 3"/>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C6DF66BD-66DA-4D37-8FE9-F5F3D861E660}"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aglavlje odjeljka">
    <p:spTree>
      <p:nvGrpSpPr>
        <p:cNvPr id="1" name=""/>
        <p:cNvGrpSpPr/>
        <p:nvPr/>
      </p:nvGrpSpPr>
      <p:grpSpPr>
        <a:xfrm>
          <a:off x="0" y="0"/>
          <a:ext cx="0" cy="0"/>
          <a:chOff x="0" y="0"/>
          <a:chExt cx="0" cy="0"/>
        </a:xfrm>
      </p:grpSpPr>
      <p:sp>
        <p:nvSpPr>
          <p:cNvPr id="7" name="Pravokutnik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Naslov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hr-HR" smtClean="0"/>
              <a:t>Uredite stil naslova matrice</a:t>
            </a:r>
            <a:endParaRPr kumimoji="0" lang="en-US"/>
          </a:p>
        </p:txBody>
      </p:sp>
      <p:sp>
        <p:nvSpPr>
          <p:cNvPr id="3" name="Rezervirano mjesto teksta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r-HR" smtClean="0"/>
              <a:t>Uredite stilove teksta matrice</a:t>
            </a:r>
          </a:p>
        </p:txBody>
      </p:sp>
      <p:sp>
        <p:nvSpPr>
          <p:cNvPr id="4" name="Rezervirano mjesto datuma 3"/>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5" name="Rezervirano mjesto podnožja 4"/>
          <p:cNvSpPr>
            <a:spLocks noGrp="1"/>
          </p:cNvSpPr>
          <p:nvPr>
            <p:ph type="ftr" sz="quarter" idx="11"/>
          </p:nvPr>
        </p:nvSpPr>
        <p:spPr/>
        <p:txBody>
          <a:bodyPr/>
          <a:lstStyle>
            <a:extLst/>
          </a:lstStyle>
          <a:p>
            <a:endParaRPr lang="hr-HR"/>
          </a:p>
        </p:txBody>
      </p:sp>
      <p:sp>
        <p:nvSpPr>
          <p:cNvPr id="6" name="Rezervirano mjesto broja slajda 5"/>
          <p:cNvSpPr>
            <a:spLocks noGrp="1"/>
          </p:cNvSpPr>
          <p:nvPr>
            <p:ph type="sldNum" sz="quarter" idx="12"/>
          </p:nvPr>
        </p:nvSpPr>
        <p:spPr/>
        <p:txBody>
          <a:bodyPr/>
          <a:lstStyle>
            <a:extLst/>
          </a:lstStyle>
          <a:p>
            <a:fld id="{C6DF66BD-66DA-4D37-8FE9-F5F3D861E660}" type="slidenum">
              <a:rPr lang="hr-HR" smtClean="0"/>
              <a:pPr/>
              <a:t>‹#›</a:t>
            </a:fld>
            <a:endParaRPr lang="hr-HR"/>
          </a:p>
        </p:txBody>
      </p:sp>
      <p:sp>
        <p:nvSpPr>
          <p:cNvPr id="10" name="Pravokutnik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ipsa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p:cNvSpPr>
            <a:spLocks noGrp="1"/>
          </p:cNvSpPr>
          <p:nvPr>
            <p:ph type="title"/>
          </p:nvPr>
        </p:nvSpPr>
        <p:spPr>
          <a:xfrm>
            <a:off x="1435608" y="274320"/>
            <a:ext cx="7498080" cy="1143000"/>
          </a:xfrm>
        </p:spPr>
        <p:txBody>
          <a:bodyPr/>
          <a:lstStyle>
            <a:extLst/>
          </a:lstStyle>
          <a:p>
            <a:r>
              <a:rPr kumimoji="0" lang="hr-HR" smtClean="0"/>
              <a:t>Uredite stil naslova matrice</a:t>
            </a:r>
            <a:endParaRPr kumimoji="0" lang="en-US"/>
          </a:p>
        </p:txBody>
      </p:sp>
      <p:sp>
        <p:nvSpPr>
          <p:cNvPr id="3" name="Rezervirano mjesto sadržaja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4" name="Rezervirano mjesto sadržaja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5" name="Rezervirano mjesto datuma 4"/>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6" name="Rezervirano mjesto podnožja 5"/>
          <p:cNvSpPr>
            <a:spLocks noGrp="1"/>
          </p:cNvSpPr>
          <p:nvPr>
            <p:ph type="ftr" sz="quarter" idx="11"/>
          </p:nvPr>
        </p:nvSpPr>
        <p:spPr/>
        <p:txBody>
          <a:bodyPr/>
          <a:lstStyle>
            <a:extLst/>
          </a:lstStyle>
          <a:p>
            <a:endParaRPr lang="hr-HR"/>
          </a:p>
        </p:txBody>
      </p:sp>
      <p:sp>
        <p:nvSpPr>
          <p:cNvPr id="7" name="Rezervirano mjesto broja slajda 6"/>
          <p:cNvSpPr>
            <a:spLocks noGrp="1"/>
          </p:cNvSpPr>
          <p:nvPr>
            <p:ph type="sldNum" sz="quarter" idx="12"/>
          </p:nvPr>
        </p:nvSpPr>
        <p:spPr/>
        <p:txBody>
          <a:bodyPr/>
          <a:lstStyle>
            <a:extLst/>
          </a:lstStyle>
          <a:p>
            <a:fld id="{C6DF66BD-66DA-4D37-8FE9-F5F3D861E660}"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hr-HR" smtClean="0"/>
              <a:t>Uredite stil naslova matrice</a:t>
            </a:r>
            <a:endParaRPr kumimoji="0" lang="en-US"/>
          </a:p>
        </p:txBody>
      </p:sp>
      <p:sp>
        <p:nvSpPr>
          <p:cNvPr id="3" name="Rezervirano mjesto teksta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smtClean="0"/>
              <a:t>Uredite stilove teksta matrice</a:t>
            </a:r>
          </a:p>
        </p:txBody>
      </p:sp>
      <p:sp>
        <p:nvSpPr>
          <p:cNvPr id="4" name="Rezervirano mjesto teksta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r-HR" smtClean="0"/>
              <a:t>Uredite stilove teksta matrice</a:t>
            </a:r>
          </a:p>
        </p:txBody>
      </p:sp>
      <p:sp>
        <p:nvSpPr>
          <p:cNvPr id="5" name="Rezervirano mjesto sadržaja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6" name="Rezervirano mjesto sadržaja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7" name="Rezervirano mjesto datuma 6"/>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8" name="Rezervirano mjesto podnožja 7"/>
          <p:cNvSpPr>
            <a:spLocks noGrp="1"/>
          </p:cNvSpPr>
          <p:nvPr>
            <p:ph type="ftr" sz="quarter" idx="11"/>
          </p:nvPr>
        </p:nvSpPr>
        <p:spPr/>
        <p:txBody>
          <a:bodyPr/>
          <a:lstStyle>
            <a:extLst/>
          </a:lstStyle>
          <a:p>
            <a:endParaRPr lang="hr-HR"/>
          </a:p>
        </p:txBody>
      </p:sp>
      <p:sp>
        <p:nvSpPr>
          <p:cNvPr id="9" name="Rezervirano mjesto broja slajda 8"/>
          <p:cNvSpPr>
            <a:spLocks noGrp="1"/>
          </p:cNvSpPr>
          <p:nvPr>
            <p:ph type="sldNum" sz="quarter" idx="12"/>
          </p:nvPr>
        </p:nvSpPr>
        <p:spPr/>
        <p:txBody>
          <a:bodyPr/>
          <a:lstStyle>
            <a:extLst/>
          </a:lstStyle>
          <a:p>
            <a:fld id="{C6DF66BD-66DA-4D37-8FE9-F5F3D861E660}"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a:xfrm>
            <a:off x="1435608" y="274320"/>
            <a:ext cx="7498080" cy="1143000"/>
          </a:xfrm>
        </p:spPr>
        <p:txBody>
          <a:bodyPr anchor="ctr"/>
          <a:lstStyle>
            <a:extLst/>
          </a:lstStyle>
          <a:p>
            <a:r>
              <a:rPr kumimoji="0" lang="hr-HR" smtClean="0"/>
              <a:t>Uredite stil naslova matrice</a:t>
            </a:r>
            <a:endParaRPr kumimoji="0" lang="en-US"/>
          </a:p>
        </p:txBody>
      </p:sp>
      <p:sp>
        <p:nvSpPr>
          <p:cNvPr id="3" name="Rezervirano mjesto datuma 2"/>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4" name="Rezervirano mjesto podnožja 3"/>
          <p:cNvSpPr>
            <a:spLocks noGrp="1"/>
          </p:cNvSpPr>
          <p:nvPr>
            <p:ph type="ftr" sz="quarter" idx="11"/>
          </p:nvPr>
        </p:nvSpPr>
        <p:spPr/>
        <p:txBody>
          <a:bodyPr/>
          <a:lstStyle>
            <a:extLst/>
          </a:lstStyle>
          <a:p>
            <a:endParaRPr lang="hr-HR"/>
          </a:p>
        </p:txBody>
      </p:sp>
      <p:sp>
        <p:nvSpPr>
          <p:cNvPr id="5" name="Rezervirano mjesto broja slajda 4"/>
          <p:cNvSpPr>
            <a:spLocks noGrp="1"/>
          </p:cNvSpPr>
          <p:nvPr>
            <p:ph type="sldNum" sz="quarter" idx="12"/>
          </p:nvPr>
        </p:nvSpPr>
        <p:spPr/>
        <p:txBody>
          <a:bodyPr/>
          <a:lstStyle>
            <a:extLst/>
          </a:lstStyle>
          <a:p>
            <a:fld id="{C6DF66BD-66DA-4D37-8FE9-F5F3D861E660}"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azno">
    <p:spTree>
      <p:nvGrpSpPr>
        <p:cNvPr id="1" name=""/>
        <p:cNvGrpSpPr/>
        <p:nvPr/>
      </p:nvGrpSpPr>
      <p:grpSpPr>
        <a:xfrm>
          <a:off x="0" y="0"/>
          <a:ext cx="0" cy="0"/>
          <a:chOff x="0" y="0"/>
          <a:chExt cx="0" cy="0"/>
        </a:xfrm>
      </p:grpSpPr>
      <p:sp>
        <p:nvSpPr>
          <p:cNvPr id="5" name="Pravokutnik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Rezervirano mjesto datuma 1"/>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3" name="Rezervirano mjesto podnožja 2"/>
          <p:cNvSpPr>
            <a:spLocks noGrp="1"/>
          </p:cNvSpPr>
          <p:nvPr>
            <p:ph type="ftr" sz="quarter" idx="11"/>
          </p:nvPr>
        </p:nvSpPr>
        <p:spPr/>
        <p:txBody>
          <a:bodyPr/>
          <a:lstStyle>
            <a:extLst/>
          </a:lstStyle>
          <a:p>
            <a:endParaRPr lang="hr-HR"/>
          </a:p>
        </p:txBody>
      </p:sp>
      <p:sp>
        <p:nvSpPr>
          <p:cNvPr id="4" name="Rezervirano mjesto broja slajda 3"/>
          <p:cNvSpPr>
            <a:spLocks noGrp="1"/>
          </p:cNvSpPr>
          <p:nvPr>
            <p:ph type="sldNum" sz="quarter" idx="12"/>
          </p:nvPr>
        </p:nvSpPr>
        <p:spPr/>
        <p:txBody>
          <a:bodyPr/>
          <a:lstStyle>
            <a:extLst/>
          </a:lstStyle>
          <a:p>
            <a:fld id="{C6DF66BD-66DA-4D37-8FE9-F5F3D861E660}" type="slidenum">
              <a:rPr lang="hr-HR" smtClean="0"/>
              <a:pPr/>
              <a:t>‹#›</a:t>
            </a:fld>
            <a:endParaRPr lang="hr-HR"/>
          </a:p>
        </p:txBody>
      </p:sp>
      <p:sp>
        <p:nvSpPr>
          <p:cNvPr id="6" name="Pravokutnik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hr-HR" smtClean="0"/>
              <a:t>Uredite stil naslova matrice</a:t>
            </a:r>
            <a:endParaRPr kumimoji="0" lang="en-US"/>
          </a:p>
        </p:txBody>
      </p:sp>
      <p:sp>
        <p:nvSpPr>
          <p:cNvPr id="3" name="Rezervirano mjesto teksta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hr-HR" smtClean="0"/>
              <a:t>Uredite stilove teksta matrice</a:t>
            </a:r>
          </a:p>
        </p:txBody>
      </p:sp>
      <p:sp>
        <p:nvSpPr>
          <p:cNvPr id="4" name="Rezervirano mjesto sadržaja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r-HR" smtClean="0"/>
              <a:t>Uredite stilove teksta matrice</a:t>
            </a:r>
          </a:p>
          <a:p>
            <a:pPr lvl="1" eaLnBrk="1" latinLnBrk="0" hangingPunct="1"/>
            <a:r>
              <a:rPr lang="hr-HR" smtClean="0"/>
              <a:t>Druga razina</a:t>
            </a:r>
          </a:p>
          <a:p>
            <a:pPr lvl="2" eaLnBrk="1" latinLnBrk="0" hangingPunct="1"/>
            <a:r>
              <a:rPr lang="hr-HR" smtClean="0"/>
              <a:t>Treća razina</a:t>
            </a:r>
          </a:p>
          <a:p>
            <a:pPr lvl="3" eaLnBrk="1" latinLnBrk="0" hangingPunct="1"/>
            <a:r>
              <a:rPr lang="hr-HR" smtClean="0"/>
              <a:t>Četvrta razina</a:t>
            </a:r>
          </a:p>
          <a:p>
            <a:pPr lvl="4" eaLnBrk="1" latinLnBrk="0" hangingPunct="1"/>
            <a:r>
              <a:rPr lang="hr-HR" smtClean="0"/>
              <a:t>Peta razina</a:t>
            </a:r>
            <a:endParaRPr kumimoji="0" lang="en-US"/>
          </a:p>
        </p:txBody>
      </p:sp>
      <p:sp>
        <p:nvSpPr>
          <p:cNvPr id="5" name="Rezervirano mjesto datuma 4"/>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6" name="Rezervirano mjesto podnožja 5"/>
          <p:cNvSpPr>
            <a:spLocks noGrp="1"/>
          </p:cNvSpPr>
          <p:nvPr>
            <p:ph type="ftr" sz="quarter" idx="11"/>
          </p:nvPr>
        </p:nvSpPr>
        <p:spPr/>
        <p:txBody>
          <a:bodyPr/>
          <a:lstStyle>
            <a:extLst/>
          </a:lstStyle>
          <a:p>
            <a:endParaRPr lang="hr-HR"/>
          </a:p>
        </p:txBody>
      </p:sp>
      <p:sp>
        <p:nvSpPr>
          <p:cNvPr id="7" name="Rezervirano mjesto broja slajda 6"/>
          <p:cNvSpPr>
            <a:spLocks noGrp="1"/>
          </p:cNvSpPr>
          <p:nvPr>
            <p:ph type="sldNum" sz="quarter" idx="12"/>
          </p:nvPr>
        </p:nvSpPr>
        <p:spPr/>
        <p:txBody>
          <a:bodyPr/>
          <a:lstStyle>
            <a:extLst/>
          </a:lstStyle>
          <a:p>
            <a:fld id="{C6DF66BD-66DA-4D37-8FE9-F5F3D861E660}"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hr-HR" smtClean="0"/>
              <a:t>Uredite stil naslova matrice</a:t>
            </a:r>
            <a:endParaRPr kumimoji="0" lang="en-US"/>
          </a:p>
        </p:txBody>
      </p:sp>
      <p:sp>
        <p:nvSpPr>
          <p:cNvPr id="5" name="Rezervirano mjesto datuma 4"/>
          <p:cNvSpPr>
            <a:spLocks noGrp="1"/>
          </p:cNvSpPr>
          <p:nvPr>
            <p:ph type="dt" sz="half" idx="10"/>
          </p:nvPr>
        </p:nvSpPr>
        <p:spPr/>
        <p:txBody>
          <a:bodyPr/>
          <a:lstStyle>
            <a:extLst/>
          </a:lstStyle>
          <a:p>
            <a:fld id="{B6EC3C9A-1810-47F5-B096-F33267F240FA}" type="datetimeFigureOut">
              <a:rPr lang="hr-HR" smtClean="0"/>
              <a:pPr/>
              <a:t>11.2.2013.</a:t>
            </a:fld>
            <a:endParaRPr lang="hr-HR"/>
          </a:p>
        </p:txBody>
      </p:sp>
      <p:sp>
        <p:nvSpPr>
          <p:cNvPr id="6" name="Rezervirano mjesto podnožja 5"/>
          <p:cNvSpPr>
            <a:spLocks noGrp="1"/>
          </p:cNvSpPr>
          <p:nvPr>
            <p:ph type="ftr" sz="quarter" idx="11"/>
          </p:nvPr>
        </p:nvSpPr>
        <p:spPr/>
        <p:txBody>
          <a:bodyPr/>
          <a:lstStyle>
            <a:extLst/>
          </a:lstStyle>
          <a:p>
            <a:endParaRPr lang="hr-HR"/>
          </a:p>
        </p:txBody>
      </p:sp>
      <p:sp>
        <p:nvSpPr>
          <p:cNvPr id="7" name="Rezervirano mjesto broja slajda 6"/>
          <p:cNvSpPr>
            <a:spLocks noGrp="1"/>
          </p:cNvSpPr>
          <p:nvPr>
            <p:ph type="sldNum" sz="quarter" idx="12"/>
          </p:nvPr>
        </p:nvSpPr>
        <p:spPr/>
        <p:txBody>
          <a:bodyPr/>
          <a:lstStyle>
            <a:extLst/>
          </a:lstStyle>
          <a:p>
            <a:fld id="{C6DF66BD-66DA-4D37-8FE9-F5F3D861E660}" type="slidenum">
              <a:rPr lang="hr-HR" smtClean="0"/>
              <a:pPr/>
              <a:t>‹#›</a:t>
            </a:fld>
            <a:endParaRPr lang="hr-HR"/>
          </a:p>
        </p:txBody>
      </p:sp>
      <p:sp>
        <p:nvSpPr>
          <p:cNvPr id="8" name="Pravokutnik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Rezervirano mjesto slik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hr-HR" smtClean="0"/>
              <a:t>Kliknite ikonu da biste dodali  sliku</a:t>
            </a:r>
            <a:endParaRPr kumimoji="0" lang="en-US" dirty="0"/>
          </a:p>
        </p:txBody>
      </p:sp>
      <p:sp>
        <p:nvSpPr>
          <p:cNvPr id="9" name="Dijagram toka: Postupak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Dijagram toka: Postupak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Rezervirano mjesto teksta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hr-HR" smtClean="0"/>
              <a:t>Uredite stilove teksta matrice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Torta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ipsa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Prsten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Pravokutnik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Rezervirano mjesto naslova 4"/>
          <p:cNvSpPr>
            <a:spLocks noGrp="1"/>
          </p:cNvSpPr>
          <p:nvPr>
            <p:ph type="title"/>
          </p:nvPr>
        </p:nvSpPr>
        <p:spPr>
          <a:xfrm>
            <a:off x="1435608" y="274638"/>
            <a:ext cx="7498080" cy="1143000"/>
          </a:xfrm>
          <a:prstGeom prst="rect">
            <a:avLst/>
          </a:prstGeom>
        </p:spPr>
        <p:txBody>
          <a:bodyPr anchor="ctr">
            <a:normAutofit/>
          </a:bodyPr>
          <a:lstStyle>
            <a:extLst/>
          </a:lstStyle>
          <a:p>
            <a:r>
              <a:rPr kumimoji="0" lang="hr-HR" smtClean="0"/>
              <a:t>Uredite stil naslova matrice</a:t>
            </a:r>
            <a:endParaRPr kumimoji="0" lang="en-US"/>
          </a:p>
        </p:txBody>
      </p:sp>
      <p:sp>
        <p:nvSpPr>
          <p:cNvPr id="9" name="Rezervirano mjesto teksta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hr-HR" smtClean="0"/>
              <a:t>Uredite stilove teksta matrice</a:t>
            </a:r>
          </a:p>
          <a:p>
            <a:pPr lvl="1" eaLnBrk="1" latinLnBrk="0" hangingPunct="1"/>
            <a:r>
              <a:rPr kumimoji="0" lang="hr-HR" smtClean="0"/>
              <a:t>Druga razina</a:t>
            </a:r>
          </a:p>
          <a:p>
            <a:pPr lvl="2" eaLnBrk="1" latinLnBrk="0" hangingPunct="1"/>
            <a:r>
              <a:rPr kumimoji="0" lang="hr-HR" smtClean="0"/>
              <a:t>Treća razina</a:t>
            </a:r>
          </a:p>
          <a:p>
            <a:pPr lvl="3" eaLnBrk="1" latinLnBrk="0" hangingPunct="1"/>
            <a:r>
              <a:rPr kumimoji="0" lang="hr-HR" smtClean="0"/>
              <a:t>Četvrta razina</a:t>
            </a:r>
          </a:p>
          <a:p>
            <a:pPr lvl="4" eaLnBrk="1" latinLnBrk="0" hangingPunct="1"/>
            <a:r>
              <a:rPr kumimoji="0" lang="hr-HR" smtClean="0"/>
              <a:t>Peta razina</a:t>
            </a:r>
            <a:endParaRPr kumimoji="0" lang="en-US"/>
          </a:p>
        </p:txBody>
      </p:sp>
      <p:sp>
        <p:nvSpPr>
          <p:cNvPr id="24" name="Rezervirano mjesto datuma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6EC3C9A-1810-47F5-B096-F33267F240FA}" type="datetimeFigureOut">
              <a:rPr lang="hr-HR" smtClean="0"/>
              <a:pPr/>
              <a:t>11.2.2013.</a:t>
            </a:fld>
            <a:endParaRPr lang="hr-HR"/>
          </a:p>
        </p:txBody>
      </p:sp>
      <p:sp>
        <p:nvSpPr>
          <p:cNvPr id="10" name="Rezervirano mjesto podnožja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hr-HR"/>
          </a:p>
        </p:txBody>
      </p:sp>
      <p:sp>
        <p:nvSpPr>
          <p:cNvPr id="22" name="Rezervirano mjesto broja slajda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6DF66BD-66DA-4D37-8FE9-F5F3D861E660}" type="slidenum">
              <a:rPr lang="hr-HR" smtClean="0"/>
              <a:pPr/>
              <a:t>‹#›</a:t>
            </a:fld>
            <a:endParaRPr lang="hr-HR"/>
          </a:p>
        </p:txBody>
      </p:sp>
      <p:sp>
        <p:nvSpPr>
          <p:cNvPr id="15" name="Pravokutnik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604448" y="4941168"/>
            <a:ext cx="153264" cy="432048"/>
          </a:xfrm>
        </p:spPr>
        <p:txBody>
          <a:bodyPr>
            <a:normAutofit fontScale="90000"/>
          </a:bodyPr>
          <a:lstStyle/>
          <a:p>
            <a:endParaRPr lang="hr-HR" dirty="0"/>
          </a:p>
        </p:txBody>
      </p:sp>
      <p:sp>
        <p:nvSpPr>
          <p:cNvPr id="3" name="Rezervirano mjesto sadržaja 2"/>
          <p:cNvSpPr>
            <a:spLocks noGrp="1"/>
          </p:cNvSpPr>
          <p:nvPr>
            <p:ph idx="1"/>
          </p:nvPr>
        </p:nvSpPr>
        <p:spPr/>
        <p:txBody>
          <a:bodyPr>
            <a:normAutofit/>
          </a:bodyPr>
          <a:lstStyle/>
          <a:p>
            <a:r>
              <a:rPr lang="hr-HR" sz="7200" dirty="0" smtClean="0"/>
              <a:t>SIGURNOST NA INTERNETU</a:t>
            </a:r>
            <a:endParaRPr lang="hr-HR" sz="7200" dirty="0"/>
          </a:p>
        </p:txBody>
      </p:sp>
    </p:spTree>
    <p:extLst>
      <p:ext uri="{BB962C8B-B14F-4D97-AF65-F5344CB8AC3E}">
        <p14:creationId xmlns="" xmlns:p14="http://schemas.microsoft.com/office/powerpoint/2010/main" val="10821171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1331640" y="44624"/>
            <a:ext cx="7406640" cy="1472184"/>
          </a:xfrm>
        </p:spPr>
        <p:txBody>
          <a:bodyPr/>
          <a:lstStyle/>
          <a:p>
            <a:r>
              <a:rPr lang="hr-HR" dirty="0" smtClean="0">
                <a:latin typeface="Baskerville Old Face" pitchFamily="18" charset="0"/>
              </a:rPr>
              <a:t>Sigurnost i odgovornost na internetu</a:t>
            </a:r>
            <a:endParaRPr lang="hr-HR" dirty="0">
              <a:latin typeface="Baskerville Old Face" pitchFamily="18" charset="0"/>
            </a:endParaRPr>
          </a:p>
        </p:txBody>
      </p:sp>
      <p:sp>
        <p:nvSpPr>
          <p:cNvPr id="3" name="Podnaslov 2"/>
          <p:cNvSpPr>
            <a:spLocks noGrp="1"/>
          </p:cNvSpPr>
          <p:nvPr>
            <p:ph type="subTitle" idx="1"/>
          </p:nvPr>
        </p:nvSpPr>
        <p:spPr>
          <a:xfrm>
            <a:off x="1228720" y="1628800"/>
            <a:ext cx="7406640" cy="5040560"/>
          </a:xfrm>
        </p:spPr>
        <p:txBody>
          <a:bodyPr/>
          <a:lstStyle/>
          <a:p>
            <a:r>
              <a:rPr lang="hr-HR" dirty="0" smtClean="0"/>
              <a:t>                                                                         </a:t>
            </a:r>
          </a:p>
          <a:p>
            <a:endParaRPr lang="hr-HR" dirty="0"/>
          </a:p>
          <a:p>
            <a:r>
              <a:rPr lang="hr-HR" dirty="0" smtClean="0"/>
              <a:t>                                       </a:t>
            </a:r>
            <a:endParaRPr lang="hr-HR" dirty="0"/>
          </a:p>
        </p:txBody>
      </p:sp>
      <p:pic>
        <p:nvPicPr>
          <p:cNvPr id="1026" name="Picture 2" descr="C:\Users\ucenik15\AppData\Local\Microsoft\Windows\Temporary Internet Files\Content.IE5\Z0GINS92\MC900440693[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75656" y="1484784"/>
            <a:ext cx="3456384" cy="5040560"/>
          </a:xfrm>
          <a:prstGeom prst="rect">
            <a:avLst/>
          </a:prstGeom>
          <a:noFill/>
          <a:extLst>
            <a:ext uri="{909E8E84-426E-40DD-AFC4-6F175D3DCCD1}">
              <a14:hiddenFill xmlns="" xmlns:a14="http://schemas.microsoft.com/office/drawing/2010/main">
                <a:solidFill>
                  <a:srgbClr val="FFFFFF"/>
                </a:solidFill>
              </a14:hiddenFill>
            </a:ext>
          </a:extLst>
        </p:spPr>
      </p:pic>
      <p:sp>
        <p:nvSpPr>
          <p:cNvPr id="4" name="Elipsasti oblačić 3"/>
          <p:cNvSpPr/>
          <p:nvPr/>
        </p:nvSpPr>
        <p:spPr>
          <a:xfrm>
            <a:off x="4932040" y="2190618"/>
            <a:ext cx="3816424" cy="273630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dirty="0" smtClean="0"/>
              <a:t>Sva djeca na ovom svijetu imaju svoja prava. Bilo koje dijete najprije mora poštovati samo sebe da bi moglo poštovati nekog drugog. Svako dijete koje ima svoju stranicu na internetu odgovorno je samo sebi. Ako si nesiguran u nešto što radiš neprimjereno, savjetuj se sa odraslom i odgovornom osobom.</a:t>
            </a:r>
            <a:endParaRPr lang="hr-HR" sz="1200" dirty="0"/>
          </a:p>
        </p:txBody>
      </p:sp>
    </p:spTree>
    <p:extLst>
      <p:ext uri="{BB962C8B-B14F-4D97-AF65-F5344CB8AC3E}">
        <p14:creationId xmlns="" xmlns:p14="http://schemas.microsoft.com/office/powerpoint/2010/main" val="1578221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fade">
                                      <p:cBhvr>
                                        <p:cTn id="13" dur="1000"/>
                                        <p:tgtEl>
                                          <p:spTgt spid="1026"/>
                                        </p:tgtEl>
                                      </p:cBhvr>
                                    </p:animEffect>
                                    <p:anim calcmode="lin" valueType="num">
                                      <p:cBhvr>
                                        <p:cTn id="14" dur="1000" fill="hold"/>
                                        <p:tgtEl>
                                          <p:spTgt spid="1026"/>
                                        </p:tgtEl>
                                        <p:attrNameLst>
                                          <p:attrName>ppt_x</p:attrName>
                                        </p:attrNameLst>
                                      </p:cBhvr>
                                      <p:tavLst>
                                        <p:tav tm="0">
                                          <p:val>
                                            <p:strVal val="#ppt_x"/>
                                          </p:val>
                                        </p:tav>
                                        <p:tav tm="100000">
                                          <p:val>
                                            <p:strVal val="#ppt_x"/>
                                          </p:val>
                                        </p:tav>
                                      </p:tavLst>
                                    </p:anim>
                                    <p:anim calcmode="lin" valueType="num">
                                      <p:cBhvr>
                                        <p:cTn id="15" dur="1000" fill="hold"/>
                                        <p:tgtEl>
                                          <p:spTgt spid="1026"/>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403648" y="260648"/>
            <a:ext cx="7498080" cy="1143000"/>
          </a:xfrm>
        </p:spPr>
        <p:txBody>
          <a:bodyPr>
            <a:normAutofit fontScale="90000"/>
          </a:bodyPr>
          <a:lstStyle/>
          <a:p>
            <a:r>
              <a:rPr lang="hr-HR" sz="4400" dirty="0" smtClean="0">
                <a:latin typeface="Baskerville Old Face" pitchFamily="18" charset="0"/>
              </a:rPr>
              <a:t>Incident pod školskim odmorom</a:t>
            </a:r>
            <a:endParaRPr lang="hr-HR" dirty="0">
              <a:latin typeface="Baskerville Old Face" pitchFamily="18" charset="0"/>
            </a:endParaRPr>
          </a:p>
        </p:txBody>
      </p:sp>
      <p:sp>
        <p:nvSpPr>
          <p:cNvPr id="3" name="Rezervirano mjesto sadržaja 2"/>
          <p:cNvSpPr>
            <a:spLocks noGrp="1"/>
          </p:cNvSpPr>
          <p:nvPr>
            <p:ph idx="1"/>
          </p:nvPr>
        </p:nvSpPr>
        <p:spPr/>
        <p:txBody>
          <a:bodyPr/>
          <a:lstStyle/>
          <a:p>
            <a:pPr marL="82296" indent="0">
              <a:buNone/>
            </a:pPr>
            <a:endParaRPr lang="hr-HR" dirty="0"/>
          </a:p>
        </p:txBody>
      </p:sp>
      <p:sp>
        <p:nvSpPr>
          <p:cNvPr id="5" name="Elipsasti oblačić 4"/>
          <p:cNvSpPr/>
          <p:nvPr/>
        </p:nvSpPr>
        <p:spPr>
          <a:xfrm>
            <a:off x="5369768" y="2564904"/>
            <a:ext cx="3456384" cy="266429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dirty="0" smtClean="0"/>
              <a:t>Jedna se cura šetala školskim hodnikom. </a:t>
            </a:r>
            <a:r>
              <a:rPr lang="hr-HR" sz="1200" dirty="0"/>
              <a:t>K</a:t>
            </a:r>
            <a:r>
              <a:rPr lang="hr-HR" sz="1200" dirty="0" smtClean="0"/>
              <a:t>ad je prolazila poskliznula se na koru od banane i pala. Njena „prijateljica” ju je snimala dok je padala i taj video objavila je na internetu. Sa svaki </a:t>
            </a:r>
            <a:r>
              <a:rPr lang="hr-HR" sz="1200" dirty="0" err="1" smtClean="0"/>
              <a:t>lajk</a:t>
            </a:r>
            <a:r>
              <a:rPr lang="hr-HR" sz="1200" dirty="0" smtClean="0"/>
              <a:t> osobama je davala njene slike dok se presvlačila u svlačionici. Ta cura to je saznala tek kad je vidjela taj video preko svoje stranice na internetu. Bilo joj je krivo i nije poduzela ništa da spriječi </a:t>
            </a:r>
            <a:r>
              <a:rPr lang="hr-HR" sz="1200" dirty="0" err="1" smtClean="0"/>
              <a:t>daljne</a:t>
            </a:r>
            <a:r>
              <a:rPr lang="hr-HR" sz="1200" dirty="0" smtClean="0"/>
              <a:t> incidente.</a:t>
            </a:r>
            <a:endParaRPr lang="hr-HR" sz="1200" dirty="0"/>
          </a:p>
        </p:txBody>
      </p:sp>
      <p:pic>
        <p:nvPicPr>
          <p:cNvPr id="2051" name="Picture 3"/>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475656" y="2583378"/>
            <a:ext cx="3312368" cy="331236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3163144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051"/>
                                        </p:tgtEl>
                                        <p:attrNameLst>
                                          <p:attrName>style.visibility</p:attrName>
                                        </p:attrNameLst>
                                      </p:cBhvr>
                                      <p:to>
                                        <p:strVal val="visible"/>
                                      </p:to>
                                    </p:set>
                                    <p:animEffect transition="in" filter="fade">
                                      <p:cBhvr>
                                        <p:cTn id="13" dur="1000"/>
                                        <p:tgtEl>
                                          <p:spTgt spid="2051"/>
                                        </p:tgtEl>
                                      </p:cBhvr>
                                    </p:animEffect>
                                    <p:anim calcmode="lin" valueType="num">
                                      <p:cBhvr>
                                        <p:cTn id="14" dur="1000" fill="hold"/>
                                        <p:tgtEl>
                                          <p:spTgt spid="2051"/>
                                        </p:tgtEl>
                                        <p:attrNameLst>
                                          <p:attrName>ppt_x</p:attrName>
                                        </p:attrNameLst>
                                      </p:cBhvr>
                                      <p:tavLst>
                                        <p:tav tm="0">
                                          <p:val>
                                            <p:strVal val="#ppt_x"/>
                                          </p:val>
                                        </p:tav>
                                        <p:tav tm="100000">
                                          <p:val>
                                            <p:strVal val="#ppt_x"/>
                                          </p:val>
                                        </p:tav>
                                      </p:tavLst>
                                    </p:anim>
                                    <p:anim calcmode="lin" valueType="num">
                                      <p:cBhvr>
                                        <p:cTn id="15" dur="1000" fill="hold"/>
                                        <p:tgtEl>
                                          <p:spTgt spid="2051"/>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smtClean="0">
                <a:latin typeface="Baskerville Old Face" pitchFamily="18" charset="0"/>
              </a:rPr>
              <a:t>Što treba raditi u takvom stanju?</a:t>
            </a:r>
            <a:br>
              <a:rPr lang="hr-HR" dirty="0" smtClean="0">
                <a:latin typeface="Baskerville Old Face" pitchFamily="18" charset="0"/>
              </a:rPr>
            </a:br>
            <a:r>
              <a:rPr lang="hr-HR" dirty="0" smtClean="0">
                <a:latin typeface="Baskerville Old Face" pitchFamily="18" charset="0"/>
              </a:rPr>
              <a:t>Kako se ponašati?</a:t>
            </a:r>
            <a:endParaRPr lang="hr-HR" dirty="0">
              <a:latin typeface="Baskerville Old Face" pitchFamily="18" charset="0"/>
            </a:endParaRPr>
          </a:p>
        </p:txBody>
      </p:sp>
      <p:sp>
        <p:nvSpPr>
          <p:cNvPr id="3" name="Rezervirano mjesto sadržaja 2"/>
          <p:cNvSpPr>
            <a:spLocks noGrp="1"/>
          </p:cNvSpPr>
          <p:nvPr>
            <p:ph idx="1"/>
          </p:nvPr>
        </p:nvSpPr>
        <p:spPr/>
        <p:txBody>
          <a:bodyPr/>
          <a:lstStyle/>
          <a:p>
            <a:pPr marL="82296" indent="0">
              <a:buNone/>
            </a:pPr>
            <a:r>
              <a:rPr lang="hr-HR" dirty="0" smtClean="0"/>
              <a:t> </a:t>
            </a:r>
            <a:endParaRPr lang="hr-HR" dirty="0"/>
          </a:p>
        </p:txBody>
      </p:sp>
      <p:pic>
        <p:nvPicPr>
          <p:cNvPr id="4098" name="Picture 2" descr="C:\Users\ucenik15\AppData\Local\Microsoft\Windows\Temporary Internet Files\Content.IE5\DQ0F9BSU\MC900089074[1].wmf"/>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043608" y="1916832"/>
            <a:ext cx="3456384" cy="4248472"/>
          </a:xfrm>
          <a:prstGeom prst="rect">
            <a:avLst/>
          </a:prstGeom>
          <a:noFill/>
          <a:extLst>
            <a:ext uri="{909E8E84-426E-40DD-AFC4-6F175D3DCCD1}">
              <a14:hiddenFill xmlns="" xmlns:a14="http://schemas.microsoft.com/office/drawing/2010/main">
                <a:solidFill>
                  <a:srgbClr val="FFFFFF"/>
                </a:solidFill>
              </a14:hiddenFill>
            </a:ext>
          </a:extLst>
        </p:spPr>
      </p:pic>
      <p:sp>
        <p:nvSpPr>
          <p:cNvPr id="4" name="Elipsasti oblačić 3"/>
          <p:cNvSpPr/>
          <p:nvPr/>
        </p:nvSpPr>
        <p:spPr>
          <a:xfrm>
            <a:off x="4771446" y="2276872"/>
            <a:ext cx="3816424" cy="2736304"/>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hr-HR" sz="1200" dirty="0" smtClean="0"/>
              <a:t>Osoba koja se nađe u takvom položaju samo treba ostati smirena i praviti se kao da se ništa nije dogodilo. Ako se osoba boji sama poduzeti nešto neka se obrati svojim roditeljima ili nekoj odrasloj povjerljivoj osobi. Ponašati se treba uvijek isto. Treba ostati onakva kakva je i bila prije tog nezgodnog incidenta.</a:t>
            </a:r>
            <a:endParaRPr lang="hr-HR" sz="1200" dirty="0"/>
          </a:p>
        </p:txBody>
      </p:sp>
    </p:spTree>
    <p:extLst>
      <p:ext uri="{BB962C8B-B14F-4D97-AF65-F5344CB8AC3E}">
        <p14:creationId xmlns="" xmlns:p14="http://schemas.microsoft.com/office/powerpoint/2010/main" val="805678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4098"/>
                                        </p:tgtEl>
                                        <p:attrNameLst>
                                          <p:attrName>style.visibility</p:attrName>
                                        </p:attrNameLst>
                                      </p:cBhvr>
                                      <p:to>
                                        <p:strVal val="visible"/>
                                      </p:to>
                                    </p:set>
                                    <p:animEffect transition="in" filter="fade">
                                      <p:cBhvr>
                                        <p:cTn id="13" dur="1000"/>
                                        <p:tgtEl>
                                          <p:spTgt spid="4098"/>
                                        </p:tgtEl>
                                      </p:cBhvr>
                                    </p:animEffect>
                                    <p:anim calcmode="lin" valueType="num">
                                      <p:cBhvr>
                                        <p:cTn id="14" dur="1000" fill="hold"/>
                                        <p:tgtEl>
                                          <p:spTgt spid="4098"/>
                                        </p:tgtEl>
                                        <p:attrNameLst>
                                          <p:attrName>ppt_x</p:attrName>
                                        </p:attrNameLst>
                                      </p:cBhvr>
                                      <p:tavLst>
                                        <p:tav tm="0">
                                          <p:val>
                                            <p:strVal val="#ppt_x"/>
                                          </p:val>
                                        </p:tav>
                                        <p:tav tm="100000">
                                          <p:val>
                                            <p:strVal val="#ppt_x"/>
                                          </p:val>
                                        </p:tav>
                                      </p:tavLst>
                                    </p:anim>
                                    <p:anim calcmode="lin" valueType="num">
                                      <p:cBhvr>
                                        <p:cTn id="15" dur="1000" fill="hold"/>
                                        <p:tgtEl>
                                          <p:spTgt spid="4098"/>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1000"/>
                                        <p:tgtEl>
                                          <p:spTgt spid="4"/>
                                        </p:tgtEl>
                                      </p:cBhvr>
                                    </p:animEffect>
                                    <p:anim calcmode="lin" valueType="num">
                                      <p:cBhvr>
                                        <p:cTn id="21" dur="1000" fill="hold"/>
                                        <p:tgtEl>
                                          <p:spTgt spid="4"/>
                                        </p:tgtEl>
                                        <p:attrNameLst>
                                          <p:attrName>ppt_x</p:attrName>
                                        </p:attrNameLst>
                                      </p:cBhvr>
                                      <p:tavLst>
                                        <p:tav tm="0">
                                          <p:val>
                                            <p:strVal val="#ppt_x"/>
                                          </p:val>
                                        </p:tav>
                                        <p:tav tm="100000">
                                          <p:val>
                                            <p:strVal val="#ppt_x"/>
                                          </p:val>
                                        </p:tav>
                                      </p:tavLst>
                                    </p:anim>
                                    <p:anim calcmode="lin" valueType="num">
                                      <p:cBhvr>
                                        <p:cTn id="22"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latin typeface="Baskerville Old Face" pitchFamily="18" charset="0"/>
              </a:rPr>
              <a:t>Zašto osoba nije ništa poduzela?</a:t>
            </a:r>
            <a:endParaRPr lang="hr-HR" dirty="0">
              <a:latin typeface="Baskerville Old Face" pitchFamily="18" charset="0"/>
            </a:endParaRPr>
          </a:p>
        </p:txBody>
      </p:sp>
      <p:sp>
        <p:nvSpPr>
          <p:cNvPr id="3" name="Rezervirano mjesto sadržaja 2"/>
          <p:cNvSpPr>
            <a:spLocks noGrp="1"/>
          </p:cNvSpPr>
          <p:nvPr>
            <p:ph idx="1"/>
          </p:nvPr>
        </p:nvSpPr>
        <p:spPr/>
        <p:txBody>
          <a:bodyPr/>
          <a:lstStyle/>
          <a:p>
            <a:endParaRPr lang="hr-HR" dirty="0" smtClean="0"/>
          </a:p>
          <a:p>
            <a:pPr marL="82296" indent="0">
              <a:buNone/>
            </a:pPr>
            <a:r>
              <a:rPr lang="hr-HR" dirty="0"/>
              <a:t> </a:t>
            </a:r>
            <a:r>
              <a:rPr lang="hr-HR" sz="1400" dirty="0" smtClean="0"/>
              <a:t>- Dali se osoba prepala da će joj netko nauditi</a:t>
            </a:r>
          </a:p>
          <a:p>
            <a:pPr marL="82296" indent="0">
              <a:buNone/>
            </a:pPr>
            <a:r>
              <a:rPr lang="hr-HR" sz="1400" dirty="0" smtClean="0"/>
              <a:t>Ili su joj zaprijetili da će joj učiniti nešto nažao?</a:t>
            </a:r>
          </a:p>
          <a:p>
            <a:pPr>
              <a:buFontTx/>
              <a:buChar char="-"/>
            </a:pPr>
            <a:r>
              <a:rPr lang="hr-HR" sz="1400" dirty="0" smtClean="0"/>
              <a:t>Što raditi u takvom stanju?</a:t>
            </a:r>
          </a:p>
          <a:p>
            <a:pPr>
              <a:buFontTx/>
              <a:buChar char="-"/>
            </a:pPr>
            <a:r>
              <a:rPr lang="hr-HR" sz="1400" dirty="0" smtClean="0"/>
              <a:t>Kako se ponašati?</a:t>
            </a:r>
          </a:p>
          <a:p>
            <a:pPr>
              <a:buFontTx/>
              <a:buChar char="-"/>
            </a:pPr>
            <a:r>
              <a:rPr lang="hr-HR" sz="1400" dirty="0" smtClean="0"/>
              <a:t>Kakve su mjere opreza na internetu?</a:t>
            </a:r>
          </a:p>
          <a:p>
            <a:pPr>
              <a:buFontTx/>
              <a:buChar char="-"/>
            </a:pPr>
            <a:r>
              <a:rPr lang="hr-HR" sz="1400" dirty="0" smtClean="0"/>
              <a:t>Kako se zaštititi?</a:t>
            </a:r>
          </a:p>
          <a:p>
            <a:pPr>
              <a:buFontTx/>
              <a:buChar char="-"/>
            </a:pPr>
            <a:endParaRPr lang="hr-HR" sz="1400" dirty="0"/>
          </a:p>
          <a:p>
            <a:pPr marL="82296" indent="0">
              <a:buNone/>
            </a:pPr>
            <a:endParaRPr lang="hr-HR" sz="1400" dirty="0"/>
          </a:p>
          <a:p>
            <a:pPr marL="82296" indent="0">
              <a:buNone/>
            </a:pPr>
            <a:r>
              <a:rPr lang="hr-HR" sz="1400" dirty="0" smtClean="0"/>
              <a:t>O tome ćete saznati u slijedećim primjerima. </a:t>
            </a:r>
            <a:endParaRPr lang="hr-HR" sz="1400" dirty="0"/>
          </a:p>
          <a:p>
            <a:pPr marL="82296" indent="0">
              <a:buNone/>
            </a:pPr>
            <a:r>
              <a:rPr lang="hr-HR" sz="1400" dirty="0" smtClean="0"/>
              <a:t>Čitajte pažljivo!   </a:t>
            </a:r>
            <a:endParaRPr lang="hr-HR" dirty="0"/>
          </a:p>
        </p:txBody>
      </p:sp>
      <p:pic>
        <p:nvPicPr>
          <p:cNvPr id="3074"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5090865" y="1700808"/>
            <a:ext cx="3720248" cy="410445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9539118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074"/>
                                        </p:tgtEl>
                                        <p:attrNameLst>
                                          <p:attrName>style.visibility</p:attrName>
                                        </p:attrNameLst>
                                      </p:cBhvr>
                                      <p:to>
                                        <p:strVal val="visible"/>
                                      </p:to>
                                    </p:set>
                                    <p:animEffect transition="in" filter="fade">
                                      <p:cBhvr>
                                        <p:cTn id="13" dur="1000"/>
                                        <p:tgtEl>
                                          <p:spTgt spid="3074"/>
                                        </p:tgtEl>
                                      </p:cBhvr>
                                    </p:animEffect>
                                    <p:anim calcmode="lin" valueType="num">
                                      <p:cBhvr>
                                        <p:cTn id="14" dur="1000" fill="hold"/>
                                        <p:tgtEl>
                                          <p:spTgt spid="3074"/>
                                        </p:tgtEl>
                                        <p:attrNameLst>
                                          <p:attrName>ppt_x</p:attrName>
                                        </p:attrNameLst>
                                      </p:cBhvr>
                                      <p:tavLst>
                                        <p:tav tm="0">
                                          <p:val>
                                            <p:strVal val="#ppt_x"/>
                                          </p:val>
                                        </p:tav>
                                        <p:tav tm="100000">
                                          <p:val>
                                            <p:strVal val="#ppt_x"/>
                                          </p:val>
                                        </p:tav>
                                      </p:tavLst>
                                    </p:anim>
                                    <p:anim calcmode="lin" valueType="num">
                                      <p:cBhvr>
                                        <p:cTn id="15"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fade">
                                      <p:cBhvr>
                                        <p:cTn id="20" dur="1000"/>
                                        <p:tgtEl>
                                          <p:spTgt spid="3">
                                            <p:txEl>
                                              <p:pRg st="1" end="1"/>
                                            </p:txEl>
                                          </p:spTgt>
                                        </p:tgtEl>
                                      </p:cBhvr>
                                    </p:animEffect>
                                    <p:anim calcmode="lin" valueType="num">
                                      <p:cBhvr>
                                        <p:cTn id="21"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1000"/>
                                        <p:tgtEl>
                                          <p:spTgt spid="3">
                                            <p:txEl>
                                              <p:pRg st="2" end="2"/>
                                            </p:txEl>
                                          </p:spTgt>
                                        </p:tgtEl>
                                      </p:cBhvr>
                                    </p:animEffect>
                                    <p:anim calcmode="lin" valueType="num">
                                      <p:cBhvr>
                                        <p:cTn id="26"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3" end="3"/>
                                            </p:txEl>
                                          </p:spTgt>
                                        </p:tgtEl>
                                        <p:attrNameLst>
                                          <p:attrName>style.visibility</p:attrName>
                                        </p:attrNameLst>
                                      </p:cBhvr>
                                      <p:to>
                                        <p:strVal val="visible"/>
                                      </p:to>
                                    </p:set>
                                    <p:animEffect transition="in" filter="fade">
                                      <p:cBhvr>
                                        <p:cTn id="32" dur="1000"/>
                                        <p:tgtEl>
                                          <p:spTgt spid="3">
                                            <p:txEl>
                                              <p:pRg st="3" end="3"/>
                                            </p:txEl>
                                          </p:spTgt>
                                        </p:tgtEl>
                                      </p:cBhvr>
                                    </p:animEffect>
                                    <p:anim calcmode="lin" valueType="num">
                                      <p:cBhvr>
                                        <p:cTn id="3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42" presetClass="entr" presetSubtype="0" fill="hold" nodeType="clickEffect">
                                  <p:stCondLst>
                                    <p:cond delay="0"/>
                                  </p:stCondLst>
                                  <p:childTnLst>
                                    <p:set>
                                      <p:cBhvr>
                                        <p:cTn id="45" dur="1" fill="hold">
                                          <p:stCondLst>
                                            <p:cond delay="0"/>
                                          </p:stCondLst>
                                        </p:cTn>
                                        <p:tgtEl>
                                          <p:spTgt spid="3">
                                            <p:txEl>
                                              <p:pRg st="5" end="5"/>
                                            </p:txEl>
                                          </p:spTgt>
                                        </p:tgtEl>
                                        <p:attrNameLst>
                                          <p:attrName>style.visibility</p:attrName>
                                        </p:attrNameLst>
                                      </p:cBhvr>
                                      <p:to>
                                        <p:strVal val="visible"/>
                                      </p:to>
                                    </p:set>
                                    <p:animEffect transition="in" filter="fade">
                                      <p:cBhvr>
                                        <p:cTn id="46" dur="1000"/>
                                        <p:tgtEl>
                                          <p:spTgt spid="3">
                                            <p:txEl>
                                              <p:pRg st="5" end="5"/>
                                            </p:txEl>
                                          </p:spTgt>
                                        </p:tgtEl>
                                      </p:cBhvr>
                                    </p:animEffect>
                                    <p:anim calcmode="lin" valueType="num">
                                      <p:cBhvr>
                                        <p:cTn id="4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Effect transition="in" filter="fade">
                                      <p:cBhvr>
                                        <p:cTn id="53" dur="1000"/>
                                        <p:tgtEl>
                                          <p:spTgt spid="3">
                                            <p:txEl>
                                              <p:pRg st="6" end="6"/>
                                            </p:txEl>
                                          </p:spTgt>
                                        </p:tgtEl>
                                      </p:cBhvr>
                                    </p:animEffect>
                                    <p:anim calcmode="lin" valueType="num">
                                      <p:cBhvr>
                                        <p:cTn id="5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2" presetClass="entr" presetSubtype="0" fill="hold" nodeType="click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3" presetID="42" presetClass="entr" presetSubtype="0" fill="hold" nodeType="with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Effect transition="in" filter="fade">
                                      <p:cBhvr>
                                        <p:cTn id="65" dur="1000"/>
                                        <p:tgtEl>
                                          <p:spTgt spid="3">
                                            <p:txEl>
                                              <p:pRg st="10" end="10"/>
                                            </p:txEl>
                                          </p:spTgt>
                                        </p:tgtEl>
                                      </p:cBhvr>
                                    </p:animEffect>
                                    <p:anim calcmode="lin" valueType="num">
                                      <p:cBhvr>
                                        <p:cTn id="6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dirty="0" smtClean="0">
                <a:latin typeface="Baskerville Old Face" pitchFamily="18" charset="0"/>
              </a:rPr>
              <a:t>Mjere opreza na internetu</a:t>
            </a:r>
            <a:endParaRPr lang="hr-HR" dirty="0">
              <a:latin typeface="Baskerville Old Face" pitchFamily="18" charset="0"/>
            </a:endParaRPr>
          </a:p>
        </p:txBody>
      </p:sp>
      <p:sp>
        <p:nvSpPr>
          <p:cNvPr id="3" name="Rezervirano mjesto sadržaja 2"/>
          <p:cNvSpPr>
            <a:spLocks noGrp="1"/>
          </p:cNvSpPr>
          <p:nvPr>
            <p:ph idx="1"/>
          </p:nvPr>
        </p:nvSpPr>
        <p:spPr/>
        <p:txBody>
          <a:bodyPr/>
          <a:lstStyle/>
          <a:p>
            <a:pPr marL="82296" indent="0">
              <a:buNone/>
            </a:pPr>
            <a:r>
              <a:rPr lang="hr-HR" dirty="0" smtClean="0"/>
              <a:t> </a:t>
            </a:r>
          </a:p>
          <a:p>
            <a:pPr>
              <a:buFontTx/>
              <a:buChar char="-"/>
            </a:pPr>
            <a:r>
              <a:rPr lang="hr-HR" sz="1600" dirty="0" smtClean="0"/>
              <a:t>Ako želiš aktivirati neku stranicu na internetu, prvo što trebaš napraviti je pitati stručnu osobu za to.</a:t>
            </a:r>
          </a:p>
          <a:p>
            <a:pPr>
              <a:buFontTx/>
              <a:buChar char="-"/>
            </a:pPr>
            <a:r>
              <a:rPr lang="hr-HR" sz="1600" dirty="0" smtClean="0"/>
              <a:t>Na internetu uvijek postoji neki ljudi koji ti mogu naštetiti.</a:t>
            </a:r>
          </a:p>
          <a:p>
            <a:pPr>
              <a:buFontTx/>
              <a:buChar char="-"/>
            </a:pPr>
            <a:r>
              <a:rPr lang="hr-HR" sz="1600" dirty="0"/>
              <a:t>U</a:t>
            </a:r>
            <a:r>
              <a:rPr lang="hr-HR" sz="1600" dirty="0" smtClean="0"/>
              <a:t>vijek trebaš paziti dali je ta osoba s kojom si u kontaktu da li ti je dobar prijatelj, moraš provjeriti da li se ta osoba predstavlja pravim ili lažnim imenom.</a:t>
            </a:r>
          </a:p>
          <a:p>
            <a:pPr>
              <a:buFontTx/>
              <a:buChar char="-"/>
            </a:pPr>
            <a:r>
              <a:rPr lang="hr-HR" sz="1600" dirty="0" smtClean="0"/>
              <a:t>Moraš biti na oprezu!!!</a:t>
            </a:r>
          </a:p>
          <a:p>
            <a:pPr marL="82296" indent="0">
              <a:buNone/>
            </a:pPr>
            <a:endParaRPr lang="hr-HR" sz="1600" dirty="0" smtClean="0"/>
          </a:p>
          <a:p>
            <a:pPr marL="82296" indent="0">
              <a:buNone/>
            </a:pPr>
            <a:endParaRPr lang="hr-HR" sz="1600" dirty="0"/>
          </a:p>
        </p:txBody>
      </p:sp>
      <p:pic>
        <p:nvPicPr>
          <p:cNvPr id="5122"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2195736" y="3861048"/>
            <a:ext cx="4986164" cy="273630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377949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42" presetClass="entr" presetSubtype="0" fill="hold"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Effect transition="in" filter="fade">
                                      <p:cBhvr>
                                        <p:cTn id="34" dur="1000"/>
                                        <p:tgtEl>
                                          <p:spTgt spid="3">
                                            <p:txEl>
                                              <p:pRg st="4" end="4"/>
                                            </p:txEl>
                                          </p:spTgt>
                                        </p:tgtEl>
                                      </p:cBhvr>
                                    </p:animEffect>
                                    <p:anim calcmode="lin" valueType="num">
                                      <p:cBhvr>
                                        <p:cTn id="3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5122"/>
                                        </p:tgtEl>
                                        <p:attrNameLst>
                                          <p:attrName>style.visibility</p:attrName>
                                        </p:attrNameLst>
                                      </p:cBhvr>
                                      <p:to>
                                        <p:strVal val="visible"/>
                                      </p:to>
                                    </p:set>
                                    <p:anim calcmode="lin" valueType="num">
                                      <p:cBhvr additive="base">
                                        <p:cTn id="41" dur="500" fill="hold"/>
                                        <p:tgtEl>
                                          <p:spTgt spid="5122"/>
                                        </p:tgtEl>
                                        <p:attrNameLst>
                                          <p:attrName>ppt_x</p:attrName>
                                        </p:attrNameLst>
                                      </p:cBhvr>
                                      <p:tavLst>
                                        <p:tav tm="0">
                                          <p:val>
                                            <p:strVal val="#ppt_x"/>
                                          </p:val>
                                        </p:tav>
                                        <p:tav tm="100000">
                                          <p:val>
                                            <p:strVal val="#ppt_x"/>
                                          </p:val>
                                        </p:tav>
                                      </p:tavLst>
                                    </p:anim>
                                    <p:anim calcmode="lin" valueType="num">
                                      <p:cBhvr additive="base">
                                        <p:cTn id="42"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ij">
  <a:themeElements>
    <a:clrScheme name="Solsticij">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ij">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ij">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79</TotalTime>
  <Words>346</Words>
  <Application>Microsoft Office PowerPoint</Application>
  <PresentationFormat>Prikaz na zaslonu (4:3)</PresentationFormat>
  <Paragraphs>29</Paragraphs>
  <Slides>6</Slides>
  <Notes>0</Notes>
  <HiddenSlides>0</HiddenSlides>
  <MMClips>0</MMClips>
  <ScaleCrop>false</ScaleCrop>
  <HeadingPairs>
    <vt:vector size="4" baseType="variant">
      <vt:variant>
        <vt:lpstr>Tema</vt:lpstr>
      </vt:variant>
      <vt:variant>
        <vt:i4>1</vt:i4>
      </vt:variant>
      <vt:variant>
        <vt:lpstr>Naslovi slajdova</vt:lpstr>
      </vt:variant>
      <vt:variant>
        <vt:i4>6</vt:i4>
      </vt:variant>
    </vt:vector>
  </HeadingPairs>
  <TitlesOfParts>
    <vt:vector size="7" baseType="lpstr">
      <vt:lpstr>Solsticij</vt:lpstr>
      <vt:lpstr>Slajd 1</vt:lpstr>
      <vt:lpstr>Sigurnost i odgovornost na internetu</vt:lpstr>
      <vt:lpstr>Incident pod školskim odmorom</vt:lpstr>
      <vt:lpstr>Što treba raditi u takvom stanju? Kako se ponašati?</vt:lpstr>
      <vt:lpstr>Zašto osoba nije ništa poduzela?</vt:lpstr>
      <vt:lpstr>Mjere opreza na internetu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Sigurnost i odgovornost na internetu</dc:title>
  <dc:creator>ucenik15</dc:creator>
  <cp:lastModifiedBy>Bernarda</cp:lastModifiedBy>
  <cp:revision>10</cp:revision>
  <dcterms:created xsi:type="dcterms:W3CDTF">2013-02-07T14:55:13Z</dcterms:created>
  <dcterms:modified xsi:type="dcterms:W3CDTF">2013-02-11T19:38:11Z</dcterms:modified>
</cp:coreProperties>
</file>