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80" r:id="rId23"/>
    <p:sldId id="277" r:id="rId24"/>
    <p:sldId id="278" r:id="rId25"/>
    <p:sldId id="279" r:id="rId26"/>
    <p:sldId id="281" r:id="rId27"/>
    <p:sldId id="282" r:id="rId28"/>
    <p:sldId id="284" r:id="rId29"/>
    <p:sldId id="283" r:id="rId3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686" autoAdjust="0"/>
  </p:normalViewPr>
  <p:slideViewPr>
    <p:cSldViewPr>
      <p:cViewPr>
        <p:scale>
          <a:sx n="75" d="100"/>
          <a:sy n="75" d="100"/>
        </p:scale>
        <p:origin x="-1152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581A-680A-44FB-987E-F2D0A5EE84C8}" type="datetimeFigureOut">
              <a:rPr lang="hr-HR" smtClean="0"/>
              <a:t>18.2.2015.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70C4-DBB8-4CFE-A1ED-BE76569DD54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581A-680A-44FB-987E-F2D0A5EE84C8}" type="datetimeFigureOut">
              <a:rPr lang="hr-HR" smtClean="0"/>
              <a:t>18.2.2015.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70C4-DBB8-4CFE-A1ED-BE76569DD54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581A-680A-44FB-987E-F2D0A5EE84C8}" type="datetimeFigureOut">
              <a:rPr lang="hr-HR" smtClean="0"/>
              <a:t>18.2.2015.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70C4-DBB8-4CFE-A1ED-BE76569DD54C}" type="slidenum">
              <a:rPr lang="hr-HR" smtClean="0"/>
              <a:t>‹#›</a:t>
            </a:fld>
            <a:endParaRPr lang="hr-H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581A-680A-44FB-987E-F2D0A5EE84C8}" type="datetimeFigureOut">
              <a:rPr lang="hr-HR" smtClean="0"/>
              <a:t>18.2.2015.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70C4-DBB8-4CFE-A1ED-BE76569DD54C}" type="slidenum">
              <a:rPr lang="hr-HR" smtClean="0"/>
              <a:t>‹#›</a:t>
            </a:fld>
            <a:endParaRPr lang="hr-H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581A-680A-44FB-987E-F2D0A5EE84C8}" type="datetimeFigureOut">
              <a:rPr lang="hr-HR" smtClean="0"/>
              <a:t>18.2.2015.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70C4-DBB8-4CFE-A1ED-BE76569DD54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581A-680A-44FB-987E-F2D0A5EE84C8}" type="datetimeFigureOut">
              <a:rPr lang="hr-HR" smtClean="0"/>
              <a:t>18.2.2015.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70C4-DBB8-4CFE-A1ED-BE76569DD54C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581A-680A-44FB-987E-F2D0A5EE84C8}" type="datetimeFigureOut">
              <a:rPr lang="hr-HR" smtClean="0"/>
              <a:t>18.2.2015.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70C4-DBB8-4CFE-A1ED-BE76569DD54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581A-680A-44FB-987E-F2D0A5EE84C8}" type="datetimeFigureOut">
              <a:rPr lang="hr-HR" smtClean="0"/>
              <a:t>18.2.2015.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70C4-DBB8-4CFE-A1ED-BE76569DD54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581A-680A-44FB-987E-F2D0A5EE84C8}" type="datetimeFigureOut">
              <a:rPr lang="hr-HR" smtClean="0"/>
              <a:t>18.2.2015.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70C4-DBB8-4CFE-A1ED-BE76569DD54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581A-680A-44FB-987E-F2D0A5EE84C8}" type="datetimeFigureOut">
              <a:rPr lang="hr-HR" smtClean="0"/>
              <a:t>18.2.2015.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70C4-DBB8-4CFE-A1ED-BE76569DD54C}" type="slidenum">
              <a:rPr lang="hr-HR" smtClean="0"/>
              <a:t>‹#›</a:t>
            </a:fld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581A-680A-44FB-987E-F2D0A5EE84C8}" type="datetimeFigureOut">
              <a:rPr lang="hr-HR" smtClean="0"/>
              <a:t>18.2.2015.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70C4-DBB8-4CFE-A1ED-BE76569DD54C}" type="slidenum">
              <a:rPr lang="hr-HR" smtClean="0"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92A581A-680A-44FB-987E-F2D0A5EE84C8}" type="datetimeFigureOut">
              <a:rPr lang="hr-HR" smtClean="0"/>
              <a:t>18.2.2015.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F8670C4-DBB8-4CFE-A1ED-BE76569DD54C}" type="slidenum">
              <a:rPr lang="hr-HR" smtClean="0"/>
              <a:t>‹#›</a:t>
            </a:fld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Dijete i epilepsija u osnovnoj školi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hr-HR" dirty="0" smtClean="0"/>
          </a:p>
          <a:p>
            <a:endParaRPr lang="hr-HR" b="1" dirty="0"/>
          </a:p>
          <a:p>
            <a:r>
              <a:rPr lang="hr-HR" sz="1400" b="1" dirty="0" smtClean="0"/>
              <a:t>PREDAVAČI:M.Grmuša Muža</a:t>
            </a:r>
          </a:p>
          <a:p>
            <a:r>
              <a:rPr lang="hr-HR" sz="1400" b="1" dirty="0" smtClean="0"/>
              <a:t>                         R.Tominović Ceković</a:t>
            </a:r>
          </a:p>
          <a:p>
            <a:endParaRPr lang="hr-HR" sz="1400" dirty="0"/>
          </a:p>
          <a:p>
            <a:endParaRPr lang="hr-HR" sz="1400" dirty="0" smtClean="0"/>
          </a:p>
          <a:p>
            <a:r>
              <a:rPr lang="hr-HR" sz="1400" dirty="0"/>
              <a:t>Osnovna škola Glina,16.02.2015.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3" b="12153"/>
          <a:stretch>
            <a:fillRect/>
          </a:stretch>
        </p:blipFill>
        <p:spPr bwMode="auto">
          <a:xfrm>
            <a:off x="755576" y="1196752"/>
            <a:ext cx="3566160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21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3568" y="2204864"/>
            <a:ext cx="7408333" cy="3450696"/>
          </a:xfrm>
        </p:spPr>
        <p:txBody>
          <a:bodyPr>
            <a:normAutofit fontScale="70000" lnSpcReduction="20000"/>
          </a:bodyPr>
          <a:lstStyle/>
          <a:p>
            <a:r>
              <a:rPr lang="hr-HR" dirty="0" smtClean="0"/>
              <a:t>već </a:t>
            </a:r>
            <a:r>
              <a:rPr lang="hr-HR" dirty="0"/>
              <a:t>u prvim satima života ili pak kasnije  kroz ranu dječju dob, predškolsku i školsku dob</a:t>
            </a:r>
          </a:p>
          <a:p>
            <a:endParaRPr lang="hr-HR" dirty="0"/>
          </a:p>
          <a:p>
            <a:r>
              <a:rPr lang="hr-HR" dirty="0" smtClean="0"/>
              <a:t>napadaj </a:t>
            </a:r>
            <a:r>
              <a:rPr lang="hr-HR" dirty="0"/>
              <a:t>koji se dogodi u kući u prisutnosti roditelja najmanje je traumatičan za dijete s obzirom da je «skriven» od javnosti i da roditelji mogu pomoći djetetu sukladno uputama koje dobili od liječnika. </a:t>
            </a:r>
          </a:p>
          <a:p>
            <a:endParaRPr lang="hr-HR" dirty="0"/>
          </a:p>
          <a:p>
            <a:r>
              <a:rPr lang="hr-HR" dirty="0" smtClean="0"/>
              <a:t>pojava </a:t>
            </a:r>
            <a:r>
              <a:rPr lang="hr-HR" dirty="0"/>
              <a:t>napadaja na javnim mjestima može izazvati u djeteta jak osjećaj stigmatiziranosti</a:t>
            </a:r>
          </a:p>
          <a:p>
            <a:endParaRPr lang="hr-HR" dirty="0"/>
          </a:p>
          <a:p>
            <a:r>
              <a:rPr lang="hr-HR" dirty="0" smtClean="0"/>
              <a:t>dramatičnost </a:t>
            </a:r>
            <a:r>
              <a:rPr lang="hr-HR" dirty="0"/>
              <a:t>epileptičkog napadaja  plaši okolinu i uz osjećaj straha izaziva na neki način i panično stanje koje znatno umanjuje racionalno razmišljanje i pristup u pomoći.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/>
              <a:t>Kada se može javiti napadaj?</a:t>
            </a:r>
            <a:endParaRPr lang="hr-HR" sz="3200" dirty="0"/>
          </a:p>
        </p:txBody>
      </p:sp>
      <p:pic>
        <p:nvPicPr>
          <p:cNvPr id="9218" name="Picture 2" descr="http://www.smartcaller.co.nz/files/2513/7567/3288/epilepsy_seizure_ala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5033423"/>
            <a:ext cx="2857500" cy="182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5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2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600550_437935409609134_118624948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61"/>
            <a:ext cx="9108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80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800" dirty="0"/>
              <a:t>Kako spriječiti mogućnost povrjeđivanja uslijed napadaja?</a:t>
            </a:r>
            <a:endParaRPr lang="hr-HR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7584" y="2348880"/>
            <a:ext cx="7408333" cy="3450696"/>
          </a:xfrm>
        </p:spPr>
        <p:txBody>
          <a:bodyPr>
            <a:normAutofit/>
          </a:bodyPr>
          <a:lstStyle/>
          <a:p>
            <a:r>
              <a:rPr lang="hr-HR" sz="1800" dirty="0"/>
              <a:t>Ponekad roditelji zbog osjećaja stigmatiziranosti nerado govore o djetetovoj epilepsiji ne želeći da okolina bude upoznata o </a:t>
            </a:r>
            <a:r>
              <a:rPr lang="hr-HR" sz="1800" dirty="0" smtClean="0"/>
              <a:t>bolesti</a:t>
            </a:r>
          </a:p>
          <a:p>
            <a:r>
              <a:rPr lang="hr-HR" sz="1800" dirty="0"/>
              <a:t>Multid</a:t>
            </a:r>
            <a:r>
              <a:rPr lang="hr-HR" sz="1800" b="1" dirty="0"/>
              <a:t>iscipliran pristup </a:t>
            </a:r>
            <a:r>
              <a:rPr lang="hr-HR" sz="1800" dirty="0"/>
              <a:t>zbrinjavanja podrazumijeva da su svi članovi tima poučeni o načinima kojima se djetetu koje boluje od epilepsije može pomoći</a:t>
            </a:r>
            <a:r>
              <a:rPr lang="hr-HR" sz="1800" dirty="0" smtClean="0"/>
              <a:t>.</a:t>
            </a:r>
          </a:p>
          <a:p>
            <a:r>
              <a:rPr lang="hr-HR" sz="1800" b="1" dirty="0"/>
              <a:t>vanjski faktori </a:t>
            </a:r>
            <a:r>
              <a:rPr lang="hr-HR" sz="1800" dirty="0"/>
              <a:t>koji mogu uzrokovati pojavu </a:t>
            </a:r>
            <a:r>
              <a:rPr lang="hr-HR" sz="1800" dirty="0" smtClean="0"/>
              <a:t>napadaja:su </a:t>
            </a:r>
            <a:r>
              <a:rPr lang="hr-HR" sz="1800" dirty="0"/>
              <a:t>npr. gladovanje, prekomjerni umor zbog nespavanja i nedovoljnog odmora, ekstremni fizički napor, stres, konzumiranje alkoholnih pića i stimulacija treperećim dnevnim ili umjetnim svjetlom (TV i kompjutorski </a:t>
            </a:r>
            <a:r>
              <a:rPr lang="hr-HR" sz="1800" dirty="0" smtClean="0"/>
              <a:t>ekrani)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68424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576" y="1844824"/>
            <a:ext cx="7408333" cy="3450696"/>
          </a:xfrm>
        </p:spPr>
        <p:txBody>
          <a:bodyPr>
            <a:normAutofit fontScale="70000" lnSpcReduction="20000"/>
          </a:bodyPr>
          <a:lstStyle/>
          <a:p>
            <a:r>
              <a:rPr lang="hr-HR" dirty="0"/>
              <a:t> preduvjet je za postizanje kontrole bolesti.</a:t>
            </a:r>
          </a:p>
          <a:p>
            <a:r>
              <a:rPr lang="hr-HR" dirty="0"/>
              <a:t> </a:t>
            </a:r>
            <a:r>
              <a:rPr lang="hr-HR" dirty="0" smtClean="0"/>
              <a:t>potrebno </a:t>
            </a:r>
            <a:r>
              <a:rPr lang="hr-HR" dirty="0"/>
              <a:t>je  nekoliko tjedana do nekoliko mjeseci dok se uspostavi djelotvorna koncentracija lijeka u   </a:t>
            </a:r>
            <a:r>
              <a:rPr lang="hr-HR" dirty="0" smtClean="0"/>
              <a:t>krvi </a:t>
            </a:r>
            <a:r>
              <a:rPr lang="hr-HR" dirty="0"/>
              <a:t>te je kroz to vrijeme i veća vjerojatnost od pojave novog napadaja.</a:t>
            </a:r>
          </a:p>
          <a:p>
            <a:r>
              <a:rPr lang="hr-HR" dirty="0" smtClean="0"/>
              <a:t>neki </a:t>
            </a:r>
            <a:r>
              <a:rPr lang="hr-HR" dirty="0"/>
              <a:t>se od antiepileptičkih lijekova trebaju uzimati tri puta dnevno  te je i u tim situacijama potrebna suradnja </a:t>
            </a:r>
            <a:r>
              <a:rPr lang="hr-HR" dirty="0" smtClean="0"/>
              <a:t>roditelja </a:t>
            </a:r>
            <a:r>
              <a:rPr lang="hr-HR" dirty="0"/>
              <a:t>i nastavnika.</a:t>
            </a:r>
          </a:p>
          <a:p>
            <a:r>
              <a:rPr lang="hr-HR" dirty="0" smtClean="0"/>
              <a:t>uvijek </a:t>
            </a:r>
            <a:r>
              <a:rPr lang="hr-HR" dirty="0"/>
              <a:t>se nastoji primijeniti samo jedan anti-epileptik u terapiji</a:t>
            </a:r>
          </a:p>
          <a:p>
            <a:r>
              <a:rPr lang="hr-HR" dirty="0" smtClean="0"/>
              <a:t>NUSPOJAVE </a:t>
            </a:r>
            <a:r>
              <a:rPr lang="hr-HR" dirty="0"/>
              <a:t>ANTIEPILEPTIKA- su različite  i mogu se  manifestirati na različitim organima i organskim sustavima.</a:t>
            </a:r>
          </a:p>
          <a:p>
            <a:r>
              <a:rPr lang="hr-HR" dirty="0" smtClean="0"/>
              <a:t>učinak </a:t>
            </a:r>
            <a:r>
              <a:rPr lang="hr-HR" dirty="0"/>
              <a:t>antiepileptika može biti velik  na </a:t>
            </a:r>
            <a:r>
              <a:rPr lang="hr-HR" u="sng" dirty="0" smtClean="0"/>
              <a:t>spoznajne </a:t>
            </a:r>
            <a:r>
              <a:rPr lang="hr-HR" u="sng" dirty="0"/>
              <a:t>sposobnosti </a:t>
            </a:r>
            <a:r>
              <a:rPr lang="hr-HR" dirty="0"/>
              <a:t>u dječjoj dobi </a:t>
            </a:r>
          </a:p>
          <a:p>
            <a:r>
              <a:rPr lang="hr-HR" dirty="0"/>
              <a:t>postepeno ukinuti terapiju ako dijete nema napadaj barem dvije godine</a:t>
            </a:r>
          </a:p>
          <a:p>
            <a:r>
              <a:rPr lang="hr-HR" dirty="0" smtClean="0"/>
              <a:t>rizik </a:t>
            </a:r>
            <a:r>
              <a:rPr lang="hr-HR" dirty="0"/>
              <a:t>od ponovne pojave napadaja  kod djece iznosi 20%.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Zašto je važno redovito uzimati antiepileptičku terapiju? </a:t>
            </a:r>
          </a:p>
        </p:txBody>
      </p:sp>
      <p:pic>
        <p:nvPicPr>
          <p:cNvPr id="12290" name="Picture 2" descr="F:\67059_454406727962002_1563316549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56" y="4469110"/>
            <a:ext cx="2918098" cy="238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54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7085" y="1988840"/>
            <a:ext cx="7408333" cy="3450696"/>
          </a:xfrm>
        </p:spPr>
        <p:txBody>
          <a:bodyPr>
            <a:normAutofit/>
          </a:bodyPr>
          <a:lstStyle/>
          <a:p>
            <a:r>
              <a:rPr lang="hr-HR" sz="1800" dirty="0"/>
              <a:t>Epilepsija je još uvijek povezana s nerazumijevanjem, predrasudama i stigmatizacijom.</a:t>
            </a:r>
          </a:p>
          <a:p>
            <a:r>
              <a:rPr lang="hr-HR" sz="1800" dirty="0"/>
              <a:t>Stavovi ostalih o epilepsiji imaju veći utjecaj na psihosocijalnu </a:t>
            </a:r>
            <a:r>
              <a:rPr lang="hr-HR" sz="1800" dirty="0" smtClean="0"/>
              <a:t>prilagodbu nego </a:t>
            </a:r>
            <a:r>
              <a:rPr lang="hr-HR" sz="1800" dirty="0"/>
              <a:t>bolest sama po sebi</a:t>
            </a:r>
            <a:r>
              <a:rPr lang="hr-HR" sz="1800" dirty="0" smtClean="0"/>
              <a:t>.</a:t>
            </a:r>
          </a:p>
          <a:p>
            <a:r>
              <a:rPr lang="hr-HR" sz="1800" dirty="0"/>
              <a:t>educiranost i informiranost najvažniji u mijenjanju stavova o epilepsiji - kako u obitelji tako i u široj društvenoj zajednici.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Kako mijenjati negativne</a:t>
            </a:r>
            <a:br>
              <a:rPr lang="hr-HR" sz="3200" dirty="0"/>
            </a:br>
            <a:r>
              <a:rPr lang="hr-HR" sz="3200" dirty="0"/>
              <a:t>stavove o epilepsiji?</a:t>
            </a:r>
          </a:p>
        </p:txBody>
      </p:sp>
      <p:pic>
        <p:nvPicPr>
          <p:cNvPr id="13314" name="Picture 2" descr="F:\10313466_654450997960896_475105139536743193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3950438"/>
            <a:ext cx="487906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13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1800" dirty="0"/>
              <a:t>Dijete koje boluje od epilepsije u školi može normalno izvršavati radne </a:t>
            </a:r>
            <a:r>
              <a:rPr lang="hr-HR" sz="1800" dirty="0" smtClean="0"/>
              <a:t>zadatke</a:t>
            </a:r>
          </a:p>
          <a:p>
            <a:r>
              <a:rPr lang="hr-HR" sz="1800" dirty="0"/>
              <a:t>Iznimka su </a:t>
            </a:r>
            <a:r>
              <a:rPr lang="hr-HR" sz="1800" dirty="0" smtClean="0"/>
              <a:t>djeca </a:t>
            </a:r>
            <a:r>
              <a:rPr lang="hr-HR" sz="1800" dirty="0"/>
              <a:t>kod kojih je epilepsija samo jedna od manifestacija neke druge osnovne bolesti koja se očituje i zaostajanjem u mentalnom razvoju, ili su </a:t>
            </a:r>
            <a:r>
              <a:rPr lang="hr-HR" sz="1800" dirty="0" smtClean="0"/>
              <a:t>zbog </a:t>
            </a:r>
            <a:r>
              <a:rPr lang="hr-HR" sz="1800" dirty="0"/>
              <a:t>vrlo čestih i dugih epileptičkih napada nastupile trajne psihomotorne posljedice</a:t>
            </a:r>
            <a:r>
              <a:rPr lang="hr-HR" sz="1800" dirty="0" smtClean="0"/>
              <a:t>.</a:t>
            </a:r>
          </a:p>
          <a:p>
            <a:r>
              <a:rPr lang="vi-VN" sz="1800" dirty="0"/>
              <a:t>Kod takve je djece potreban kontinuirani rad sa školskim psihologom, procjena mentalnog statusa i određivanje pristupa i načina za savladavanje školskog gradiva.</a:t>
            </a:r>
            <a:endParaRPr lang="hr-HR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Hoće li dijete s epilepsijom imati poteškoća u školi?</a:t>
            </a:r>
          </a:p>
        </p:txBody>
      </p:sp>
    </p:spTree>
    <p:extLst>
      <p:ext uri="{BB962C8B-B14F-4D97-AF65-F5344CB8AC3E}">
        <p14:creationId xmlns:p14="http://schemas.microsoft.com/office/powerpoint/2010/main" val="38355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10413403_508427999296632_409697939371915214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4348">
            <a:off x="4486144" y="3932922"/>
            <a:ext cx="388843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23528" y="1700808"/>
            <a:ext cx="7408862" cy="3451225"/>
          </a:xfrm>
        </p:spPr>
        <p:txBody>
          <a:bodyPr>
            <a:normAutofit/>
          </a:bodyPr>
          <a:lstStyle/>
          <a:p>
            <a:r>
              <a:rPr lang="hr-HR" sz="1800" dirty="0"/>
              <a:t>Rezultate koje dijete postiže u školi treba tolerirati u okviru onih koji se ostvaruju kroz uobičajeno vrijeme potrebno za učenje i treba izbjegavati forsiranje što boljeg uspjeha kroz dodatne sate rada s djetetom kod </a:t>
            </a:r>
            <a:r>
              <a:rPr lang="hr-HR" sz="1800" dirty="0" smtClean="0"/>
              <a:t>kuće</a:t>
            </a:r>
          </a:p>
          <a:p>
            <a:pPr marL="0" indent="0">
              <a:buNone/>
            </a:pPr>
            <a:endParaRPr lang="hr-HR" sz="1800" dirty="0" smtClean="0"/>
          </a:p>
          <a:p>
            <a:r>
              <a:rPr lang="vi-VN" sz="1800" dirty="0"/>
              <a:t>Ograničenja vezana uz školu primarno se odnose na provođenje </a:t>
            </a:r>
            <a:r>
              <a:rPr lang="vi-VN" sz="1800" dirty="0" smtClean="0"/>
              <a:t>nastavnog </a:t>
            </a:r>
            <a:r>
              <a:rPr lang="vi-VN" sz="1800" dirty="0"/>
              <a:t>programa tjelovježbe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322698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115616" y="1772816"/>
            <a:ext cx="7408863" cy="3451225"/>
          </a:xfrm>
        </p:spPr>
        <p:txBody>
          <a:bodyPr/>
          <a:lstStyle/>
          <a:p>
            <a:r>
              <a:rPr lang="hr-HR" dirty="0"/>
              <a:t>Nerijetko se kao problem pojavljuje i odlazak djece s epilepsijom na školske izlete. Moguće je rješenje (ali za dijete često teško prihvatljivo i nepo-pularno) da u pratnji bude jedan od njegovih </a:t>
            </a:r>
            <a:r>
              <a:rPr lang="hr-HR" dirty="0" smtClean="0"/>
              <a:t>roditelja</a:t>
            </a:r>
            <a:endParaRPr lang="hr-HR" dirty="0"/>
          </a:p>
        </p:txBody>
      </p:sp>
      <p:pic>
        <p:nvPicPr>
          <p:cNvPr id="15362" name="Picture 2" descr="F:\fe16ec0030394a0d1ffa29420c76ab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467" y="3501008"/>
            <a:ext cx="5010150" cy="325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3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7584" y="2204864"/>
            <a:ext cx="7408333" cy="3450696"/>
          </a:xfrm>
        </p:spPr>
        <p:txBody>
          <a:bodyPr>
            <a:noAutofit/>
          </a:bodyPr>
          <a:lstStyle/>
          <a:p>
            <a:r>
              <a:rPr lang="hr-HR" sz="1800" dirty="0"/>
              <a:t>D</a:t>
            </a:r>
            <a:r>
              <a:rPr lang="vi-VN" sz="1800" dirty="0" smtClean="0"/>
              <a:t>ijete </a:t>
            </a:r>
            <a:r>
              <a:rPr lang="vi-VN" sz="1800" dirty="0"/>
              <a:t>s </a:t>
            </a:r>
            <a:r>
              <a:rPr lang="vi-VN" sz="1800" dirty="0" smtClean="0"/>
              <a:t>epilepsijom</a:t>
            </a:r>
            <a:r>
              <a:rPr lang="hr-HR" sz="1800" dirty="0" smtClean="0"/>
              <a:t> </a:t>
            </a:r>
            <a:r>
              <a:rPr lang="vi-VN" sz="1800" dirty="0" smtClean="0"/>
              <a:t>želi </a:t>
            </a:r>
            <a:r>
              <a:rPr lang="vi-VN" sz="1800" dirty="0"/>
              <a:t>biti prihvaćeno, prilagođeno i biti poput ostalih. Vrtić i škola imaju uz obitelj najvažniji utjecaj na psihosocijalni razvoj djeteta jer sudjelovanje u igri i svim </a:t>
            </a:r>
            <a:r>
              <a:rPr lang="vi-VN" sz="1800" dirty="0" smtClean="0"/>
              <a:t>odgojno-obrazovnim</a:t>
            </a:r>
            <a:r>
              <a:rPr lang="hr-HR" sz="1800" dirty="0" smtClean="0"/>
              <a:t> </a:t>
            </a:r>
            <a:r>
              <a:rPr lang="vi-VN" sz="1800" dirty="0" smtClean="0"/>
              <a:t>aktivnostima </a:t>
            </a:r>
            <a:r>
              <a:rPr lang="vi-VN" sz="1800" dirty="0"/>
              <a:t>umanjuje osjećaj različitosti i unaprjeđuje osjećaj samopoštovanja i kompetentnosti</a:t>
            </a:r>
            <a:r>
              <a:rPr lang="vi-VN" sz="1800" dirty="0" smtClean="0"/>
              <a:t>.</a:t>
            </a:r>
            <a:endParaRPr lang="hr-HR" sz="1800" dirty="0" smtClean="0"/>
          </a:p>
          <a:p>
            <a:pPr marL="0" indent="0">
              <a:buNone/>
            </a:pPr>
            <a:endParaRPr lang="vi-VN" sz="1800" dirty="0"/>
          </a:p>
          <a:p>
            <a:r>
              <a:rPr lang="vi-VN" sz="1800" dirty="0"/>
              <a:t>Iako većina djece s epilepsijom nema većih poteškoća u svakodnevnom funkcioniranju, stavovi i ponašanje odgajatelja i nastavnika mogu otežati njihovu prilagodbu. Zbog nedovoljnog znanja o epilepsiji i/ili neadekvatnog stava prema bolesti dijete može biti izloženo izbjegavanju, zadirkivanju i isključivanju iz aktivnosti. Nastavnici mogu podcijeniti sposobnosti učenika, nepotrebno ih ograničavati ili zaštićivati.</a:t>
            </a:r>
            <a:endParaRPr lang="hr-HR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Mogu li </a:t>
            </a:r>
            <a:r>
              <a:rPr lang="hr-HR" sz="3200" dirty="0" smtClean="0"/>
              <a:t>nastavnici </a:t>
            </a:r>
            <a:r>
              <a:rPr lang="hr-HR" sz="3200" dirty="0"/>
              <a:t>otežati psihosocijalnu prilagodbu djeteta s epilepsijom?</a:t>
            </a:r>
          </a:p>
        </p:txBody>
      </p:sp>
    </p:spTree>
    <p:extLst>
      <p:ext uri="{BB962C8B-B14F-4D97-AF65-F5344CB8AC3E}">
        <p14:creationId xmlns:p14="http://schemas.microsoft.com/office/powerpoint/2010/main" val="317462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1600" dirty="0" smtClean="0">
                <a:cs typeface="Times New Roman" pitchFamily="18" charset="0"/>
              </a:rPr>
              <a:t>kronična </a:t>
            </a:r>
            <a:r>
              <a:rPr lang="hr-HR" sz="1600" dirty="0">
                <a:cs typeface="Times New Roman" pitchFamily="18" charset="0"/>
              </a:rPr>
              <a:t>neurološka bolest ili poremećaj od koje u svijetu boluje oko 2 milijuna djece. </a:t>
            </a:r>
          </a:p>
          <a:p>
            <a:endParaRPr lang="hr-HR" sz="1600" dirty="0" smtClean="0">
              <a:cs typeface="Times New Roman" pitchFamily="18" charset="0"/>
            </a:endParaRPr>
          </a:p>
          <a:p>
            <a:r>
              <a:rPr lang="hr-HR" sz="1600" dirty="0" smtClean="0">
                <a:cs typeface="Times New Roman" pitchFamily="18" charset="0"/>
              </a:rPr>
              <a:t>Riječ </a:t>
            </a:r>
            <a:r>
              <a:rPr lang="hr-HR" sz="1600" dirty="0">
                <a:cs typeface="Times New Roman" pitchFamily="18" charset="0"/>
              </a:rPr>
              <a:t>je grčkog podrijetla koja znači biti napadnut. </a:t>
            </a:r>
            <a:endParaRPr lang="hr-HR" sz="1600" dirty="0" smtClean="0">
              <a:cs typeface="Times New Roman" pitchFamily="18" charset="0"/>
            </a:endParaRPr>
          </a:p>
          <a:p>
            <a:pPr marL="0" indent="0">
              <a:buNone/>
            </a:pPr>
            <a:endParaRPr lang="hr-HR" sz="1600" dirty="0">
              <a:cs typeface="Times New Roman" pitchFamily="18" charset="0"/>
            </a:endParaRPr>
          </a:p>
          <a:p>
            <a:r>
              <a:rPr lang="hr-HR" sz="1600" dirty="0" smtClean="0">
                <a:cs typeface="Times New Roman" pitchFamily="18" charset="0"/>
              </a:rPr>
              <a:t>Osnovnu </a:t>
            </a:r>
            <a:r>
              <a:rPr lang="hr-HR" sz="1600" dirty="0">
                <a:cs typeface="Times New Roman" pitchFamily="18" charset="0"/>
              </a:rPr>
              <a:t>kliničku manifestaciju čini epileptički napadaj koji poput električne oluje u mozgu osim bljeska i munje izaziva i </a:t>
            </a:r>
            <a:r>
              <a:rPr lang="hr-HR" sz="1600" dirty="0" smtClean="0">
                <a:cs typeface="Times New Roman" pitchFamily="18" charset="0"/>
              </a:rPr>
              <a:t>pomračenje,tj.različite </a:t>
            </a:r>
            <a:r>
              <a:rPr lang="hr-HR" sz="1600" dirty="0">
                <a:cs typeface="Times New Roman" pitchFamily="18" charset="0"/>
              </a:rPr>
              <a:t>poremećaje stanja svijesti te motoričke i senzoričke fenomene koji su rezultat izbijanja i električnih pražnjenja neurona.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Što je epilepsija?</a:t>
            </a:r>
          </a:p>
        </p:txBody>
      </p:sp>
      <p:pic>
        <p:nvPicPr>
          <p:cNvPr id="3074" name="Picture 2" descr="C:\Users\Mencl\Desktop\epilepsij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356318"/>
            <a:ext cx="30765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11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encl\Desktop\epilepsija\epilepsy_butterf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97152"/>
            <a:ext cx="2333585" cy="200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9592" y="2492896"/>
            <a:ext cx="7408333" cy="3450696"/>
          </a:xfrm>
        </p:spPr>
        <p:txBody>
          <a:bodyPr>
            <a:noAutofit/>
          </a:bodyPr>
          <a:lstStyle/>
          <a:p>
            <a:r>
              <a:rPr lang="hr-HR" sz="1600" dirty="0"/>
              <a:t>Informiranje i edukacija </a:t>
            </a:r>
            <a:r>
              <a:rPr lang="hr-HR" sz="1600" dirty="0" smtClean="0"/>
              <a:t>nastavnika </a:t>
            </a:r>
            <a:r>
              <a:rPr lang="hr-HR" sz="1600" dirty="0"/>
              <a:t>i vršnjaka neophodna je kako bi se osiguralo ozračje razumijevanja i prihvaćanja u </a:t>
            </a:r>
            <a:r>
              <a:rPr lang="hr-HR" sz="1600" dirty="0" smtClean="0"/>
              <a:t>školi.</a:t>
            </a:r>
          </a:p>
          <a:p>
            <a:endParaRPr lang="hr-HR" sz="1600" dirty="0" smtClean="0"/>
          </a:p>
          <a:p>
            <a:r>
              <a:rPr lang="hr-HR" sz="1600" dirty="0"/>
              <a:t>Suradnja s roditeljima i liječnicima pomaže odgajateljima i nastavnicima razumjeti što trebaju očekivati i što činiti tijekom napadaja, te koje zadatke i zahtjeve može ispuniti pojedino dijete s epilepsijom</a:t>
            </a:r>
            <a:r>
              <a:rPr lang="hr-HR" sz="1600" dirty="0" smtClean="0"/>
              <a:t>.</a:t>
            </a:r>
            <a:r>
              <a:rPr lang="vi-VN" sz="1600" dirty="0"/>
              <a:t> Adekvatna informiranost omogućuje im također da ostalu djecu iz grupe upoznaju s epilepsijom i načinom reagiranja tijekom napadaja. Na taj način smanjuju njihovu uznemirenost i negativne reakcije te pomažu djetetu s epilepsijom da se osjeća prihvaćenim u društvu vršnjaka</a:t>
            </a:r>
            <a:r>
              <a:rPr lang="vi-VN" sz="1600" dirty="0" smtClean="0"/>
              <a:t>.</a:t>
            </a:r>
            <a:endParaRPr lang="vi-VN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08712"/>
          </a:xfrm>
        </p:spPr>
        <p:txBody>
          <a:bodyPr>
            <a:noAutofit/>
          </a:bodyPr>
          <a:lstStyle/>
          <a:p>
            <a:r>
              <a:rPr lang="hr-HR" sz="3200" dirty="0"/>
              <a:t>Kako </a:t>
            </a:r>
            <a:r>
              <a:rPr lang="hr-HR" sz="3200" dirty="0" smtClean="0"/>
              <a:t>mogu</a:t>
            </a:r>
            <a:r>
              <a:rPr lang="hr-HR" sz="3200" dirty="0"/>
              <a:t/>
            </a:r>
            <a:br>
              <a:rPr lang="hr-HR" sz="3200" dirty="0"/>
            </a:br>
            <a:r>
              <a:rPr lang="hr-HR" sz="3200" dirty="0"/>
              <a:t>nastavnici olakšati psihosocijalnu prilagodbu djeteta?</a:t>
            </a:r>
          </a:p>
        </p:txBody>
      </p:sp>
    </p:spTree>
    <p:extLst>
      <p:ext uri="{BB962C8B-B14F-4D97-AF65-F5344CB8AC3E}">
        <p14:creationId xmlns:p14="http://schemas.microsoft.com/office/powerpoint/2010/main" val="263129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79512" y="1340768"/>
            <a:ext cx="7408862" cy="3451225"/>
          </a:xfrm>
        </p:spPr>
        <p:txBody>
          <a:bodyPr>
            <a:normAutofit/>
          </a:bodyPr>
          <a:lstStyle/>
          <a:p>
            <a:r>
              <a:rPr lang="hr-HR" dirty="0" smtClean="0"/>
              <a:t>Epilepsija </a:t>
            </a:r>
            <a:r>
              <a:rPr lang="hr-HR" dirty="0"/>
              <a:t>ne smije biti prepreka u odgoju i obrazovanju!</a:t>
            </a:r>
          </a:p>
          <a:p>
            <a:r>
              <a:rPr lang="hr-HR" dirty="0" smtClean="0"/>
              <a:t>Epilepsija </a:t>
            </a:r>
            <a:r>
              <a:rPr lang="hr-HR" dirty="0"/>
              <a:t>ne smije biti uzrok isključivanja iz aktivnosti!</a:t>
            </a:r>
          </a:p>
          <a:p>
            <a:r>
              <a:rPr lang="hr-HR" dirty="0" smtClean="0"/>
              <a:t>Epilepsija </a:t>
            </a:r>
            <a:r>
              <a:rPr lang="hr-HR" dirty="0"/>
              <a:t>ne smije biti uzrok neuključivanju djece u vrtić i školu!</a:t>
            </a:r>
          </a:p>
          <a:p>
            <a:r>
              <a:rPr lang="hr-HR" dirty="0" smtClean="0"/>
              <a:t>Socijalna </a:t>
            </a:r>
            <a:r>
              <a:rPr lang="hr-HR" dirty="0"/>
              <a:t>integracija i adekvatno obrazovanje preduvjet je dobre psihosocijalne prilagodbe djeteta s epilepsijom.</a:t>
            </a:r>
          </a:p>
          <a:p>
            <a:endParaRPr lang="hr-HR" dirty="0"/>
          </a:p>
        </p:txBody>
      </p:sp>
      <p:pic>
        <p:nvPicPr>
          <p:cNvPr id="17410" name="Picture 2" descr="F:\10993496_773071396120601_8684669096152582978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65104"/>
            <a:ext cx="2818704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5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Neke zanimljivosti koje možda niste znali o epilepsiji...</a:t>
            </a:r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7334"/>
            <a:ext cx="3203848" cy="336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3717032"/>
            <a:ext cx="135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Susan Boyle</a:t>
            </a:r>
          </a:p>
        </p:txBody>
      </p:sp>
      <p:pic>
        <p:nvPicPr>
          <p:cNvPr id="2052" name="Picture 4" descr="Chanda Gunn 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467" y="3497334"/>
            <a:ext cx="3384376" cy="336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68144" y="3717032"/>
            <a:ext cx="1481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Chanda Gunn</a:t>
            </a:r>
          </a:p>
        </p:txBody>
      </p:sp>
      <p:pic>
        <p:nvPicPr>
          <p:cNvPr id="2054" name="Picture 6" descr="Vasily Perov - Портрет Ф.М.Достоевского - Google Art Projec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421" y="3495898"/>
            <a:ext cx="2645627" cy="337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93820" y="3613666"/>
            <a:ext cx="2156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Fyodor Dostoyevsky</a:t>
            </a:r>
          </a:p>
        </p:txBody>
      </p:sp>
    </p:spTree>
    <p:extLst>
      <p:ext uri="{BB962C8B-B14F-4D97-AF65-F5344CB8AC3E}">
        <p14:creationId xmlns:p14="http://schemas.microsoft.com/office/powerpoint/2010/main" val="377181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Katie Hopkin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067944" cy="33569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2993139"/>
            <a:ext cx="1526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Katie Hopkins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2" y="3356992"/>
            <a:ext cx="4076585" cy="350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728" y="6488668"/>
            <a:ext cx="1704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Charles Dickens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760" y="3356992"/>
            <a:ext cx="5148063" cy="350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3376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/>
              <a:t>Ida McKinley  (1847–1907) Prva dama USA od  1897-1901.</a:t>
            </a:r>
            <a:endParaRPr lang="hr-HR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5101548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4921" y="2987661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Danny Glover</a:t>
            </a:r>
          </a:p>
        </p:txBody>
      </p:sp>
    </p:spTree>
    <p:extLst>
      <p:ext uri="{BB962C8B-B14F-4D97-AF65-F5344CB8AC3E}">
        <p14:creationId xmlns:p14="http://schemas.microsoft.com/office/powerpoint/2010/main" val="86645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" y="0"/>
            <a:ext cx="4208027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479" y="2987660"/>
            <a:ext cx="760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Flo-Jo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932040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55976" y="2987660"/>
            <a:ext cx="1898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Edward Snowden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3356992"/>
            <a:ext cx="4248471" cy="351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6309320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Prince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3537"/>
            <a:ext cx="2466020" cy="353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93429" y="6309320"/>
            <a:ext cx="111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Lil Wayne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549" y="3344418"/>
            <a:ext cx="2492451" cy="351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948264" y="6333752"/>
            <a:ext cx="1232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Neil Young</a:t>
            </a:r>
          </a:p>
        </p:txBody>
      </p:sp>
    </p:spTree>
    <p:extLst>
      <p:ext uri="{BB962C8B-B14F-4D97-AF65-F5344CB8AC3E}">
        <p14:creationId xmlns:p14="http://schemas.microsoft.com/office/powerpoint/2010/main" val="18128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2448272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2692331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Pope Pius IX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24" y="-22225"/>
            <a:ext cx="288032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27784" y="2780928"/>
            <a:ext cx="1558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Vladimir Lenin</a:t>
            </a:r>
          </a:p>
        </p:txBody>
      </p:sp>
      <p:pic>
        <p:nvPicPr>
          <p:cNvPr id="1026" name="Picture 2" descr="Gaius Caesar Caligu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344" y="0"/>
            <a:ext cx="3877656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36096" y="2891021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Caligula</a:t>
            </a:r>
          </a:p>
        </p:txBody>
      </p:sp>
      <p:pic>
        <p:nvPicPr>
          <p:cNvPr id="1028" name="Picture 4" descr="Official roberts C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1225"/>
            <a:ext cx="2411760" cy="34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6381328"/>
            <a:ext cx="1484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John Roberts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52" y="3429000"/>
            <a:ext cx="286439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344" y="3451225"/>
            <a:ext cx="3914168" cy="340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21290" y="6202140"/>
            <a:ext cx="1378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Tony Coelho</a:t>
            </a:r>
          </a:p>
        </p:txBody>
      </p:sp>
    </p:spTree>
    <p:extLst>
      <p:ext uri="{BB962C8B-B14F-4D97-AF65-F5344CB8AC3E}">
        <p14:creationId xmlns:p14="http://schemas.microsoft.com/office/powerpoint/2010/main" val="27028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44" y="0"/>
            <a:ext cx="2936859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552" y="2348880"/>
            <a:ext cx="140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Edward Lear</a:t>
            </a:r>
          </a:p>
        </p:txBody>
      </p:sp>
      <p:pic>
        <p:nvPicPr>
          <p:cNvPr id="3076" name="Picture 4" descr="Conan doy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0"/>
            <a:ext cx="2952328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1447" y="2358947"/>
            <a:ext cx="2097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Arthur Conan Doyle</a:t>
            </a:r>
          </a:p>
        </p:txBody>
      </p:sp>
      <p:pic>
        <p:nvPicPr>
          <p:cNvPr id="3078" name="Picture 6" descr="An intense man with close cropped hair and red beard gazes to the left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0"/>
            <a:ext cx="3347864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25738" y="2358947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Vincent van Gogh</a:t>
            </a:r>
          </a:p>
        </p:txBody>
      </p:sp>
      <p:pic>
        <p:nvPicPr>
          <p:cNvPr id="3080" name="Picture 8" descr="Gustave Flaubert you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44" y="2852936"/>
            <a:ext cx="2864852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9552" y="6021288"/>
            <a:ext cx="1837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Gustave Flaubert</a:t>
            </a:r>
          </a:p>
        </p:txBody>
      </p:sp>
      <p:pic>
        <p:nvPicPr>
          <p:cNvPr id="3082" name="Picture 10" descr="Alfred Nobel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339" y="2842816"/>
            <a:ext cx="2979795" cy="40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83840" y="6021288"/>
            <a:ext cx="1418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Alfred Nobel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842816"/>
            <a:ext cx="3384376" cy="401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04248" y="6093296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Edgar Allan Poe</a:t>
            </a:r>
          </a:p>
        </p:txBody>
      </p:sp>
    </p:spTree>
    <p:extLst>
      <p:ext uri="{BB962C8B-B14F-4D97-AF65-F5344CB8AC3E}">
        <p14:creationId xmlns:p14="http://schemas.microsoft.com/office/powerpoint/2010/main" val="330126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atrick Dempsey 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6" y="0"/>
            <a:ext cx="336374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2708920"/>
            <a:ext cx="1814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Patrick Dempsey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874" y="0"/>
            <a:ext cx="2808312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46401" y="2718987"/>
            <a:ext cx="2411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Ludwig van Beethoven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186" y="0"/>
            <a:ext cx="3000813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48264" y="2720505"/>
            <a:ext cx="1513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Isaac Newton</a:t>
            </a:r>
          </a:p>
        </p:txBody>
      </p:sp>
      <p:pic>
        <p:nvPicPr>
          <p:cNvPr id="4102" name="Picture 6" descr="head-and-chest side portrait of Dante in red and white coat and cow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3334874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1351" y="6237312"/>
            <a:ext cx="1619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Dante Alighieri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874" y="3270147"/>
            <a:ext cx="2808312" cy="365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50593" y="6237312"/>
            <a:ext cx="1669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Agatha Christie</a:t>
            </a:r>
          </a:p>
        </p:txBody>
      </p:sp>
      <p:pic>
        <p:nvPicPr>
          <p:cNvPr id="4105" name="Picture 9" descr="Mommsen p26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186" y="3249835"/>
            <a:ext cx="3000814" cy="364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1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ordinacija.hr/repository/images/_variations/c/e/ce5c2e77e629c3add896b14e8b2d3f40_content_medium_noasp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2" y="1412776"/>
            <a:ext cx="2809875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47864" y="22413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/>
              <a:t>Vitomira Lončar: Epilepsija je promijenila moj život u svakom pogledu</a:t>
            </a:r>
          </a:p>
        </p:txBody>
      </p:sp>
      <p:sp>
        <p:nvSpPr>
          <p:cNvPr id="3" name="Rectangle 2"/>
          <p:cNvSpPr/>
          <p:nvPr/>
        </p:nvSpPr>
        <p:spPr>
          <a:xfrm>
            <a:off x="4427984" y="34299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/>
              <a:t> Teško mi je shvatiti da u 21. stoljeću netko može misliti da je epilepsija zarazna bolest, ali istraživanje je pokazalo da čak 20 posto populacije to misli. Baš nevjerojatno…",</a:t>
            </a:r>
          </a:p>
        </p:txBody>
      </p:sp>
    </p:spTree>
    <p:extLst>
      <p:ext uri="{BB962C8B-B14F-4D97-AF65-F5344CB8AC3E}">
        <p14:creationId xmlns:p14="http://schemas.microsoft.com/office/powerpoint/2010/main" val="131422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52728"/>
          </a:xfrm>
        </p:spPr>
        <p:txBody>
          <a:bodyPr>
            <a:noAutofit/>
          </a:bodyPr>
          <a:lstStyle/>
          <a:p>
            <a:r>
              <a:rPr lang="hr-HR" sz="2800" dirty="0" smtClean="0"/>
              <a:t>Hvala na pažnji</a:t>
            </a:r>
            <a:r>
              <a:rPr lang="hr-HR" sz="2800" dirty="0" smtClean="0">
                <a:sym typeface="Wingdings" pitchFamily="2" charset="2"/>
              </a:rPr>
              <a:t/>
            </a:r>
            <a:br>
              <a:rPr lang="hr-HR" sz="2800" dirty="0" smtClean="0">
                <a:sym typeface="Wingdings" pitchFamily="2" charset="2"/>
              </a:rPr>
            </a:br>
            <a:r>
              <a:rPr lang="hr-HR" sz="2800" dirty="0" smtClean="0">
                <a:sym typeface="Wingdings" pitchFamily="2" charset="2"/>
              </a:rPr>
              <a:t>i pridružite nam se 26.03 u obilježavanju Ljubičastog dana (dan podrške osobama s epilepsijom)</a:t>
            </a:r>
            <a:endParaRPr lang="hr-HR" sz="2800" dirty="0"/>
          </a:p>
        </p:txBody>
      </p:sp>
      <p:pic>
        <p:nvPicPr>
          <p:cNvPr id="5122" name="Picture 2" descr="C:\Users\Mencl\Desktop\epilepsija\cassi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5363923" cy="32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80" y="4363173"/>
            <a:ext cx="4994920" cy="249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9713">
            <a:off x="6653057" y="1984486"/>
            <a:ext cx="1647478" cy="216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60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600" dirty="0"/>
              <a:t>Prema načinu na koji nastaju, napadaji mogu biti </a:t>
            </a:r>
            <a:r>
              <a:rPr lang="pl-PL" sz="1600" b="1" dirty="0"/>
              <a:t>epileptički i neepileptički</a:t>
            </a:r>
            <a:r>
              <a:rPr lang="pl-PL" sz="1600" b="1" dirty="0" smtClean="0"/>
              <a:t>.</a:t>
            </a:r>
          </a:p>
          <a:p>
            <a:pPr marL="0" indent="0">
              <a:buNone/>
            </a:pPr>
            <a:endParaRPr lang="pl-PL" sz="1600" dirty="0" smtClean="0"/>
          </a:p>
          <a:p>
            <a:r>
              <a:rPr lang="hr-HR" sz="1600" dirty="0"/>
              <a:t>Neepileptički napadaji mogu se javiti u različitim bolesnim stanjima kao što </a:t>
            </a:r>
            <a:r>
              <a:rPr lang="hr-HR" sz="1600" dirty="0" smtClean="0"/>
              <a:t>su:</a:t>
            </a:r>
          </a:p>
          <a:p>
            <a:pPr marL="0" indent="0">
              <a:buNone/>
            </a:pPr>
            <a:r>
              <a:rPr lang="hr-HR" sz="1600" dirty="0" smtClean="0"/>
              <a:t>       smanjenje </a:t>
            </a:r>
            <a:r>
              <a:rPr lang="hr-HR" sz="1600" dirty="0"/>
              <a:t>šećera u krvi </a:t>
            </a:r>
            <a:r>
              <a:rPr lang="hr-HR" sz="1600" dirty="0" smtClean="0"/>
              <a:t>(hipoglikemija), </a:t>
            </a:r>
          </a:p>
          <a:p>
            <a:pPr marL="0" indent="0">
              <a:buNone/>
            </a:pPr>
            <a:r>
              <a:rPr lang="hr-HR" sz="1600" dirty="0"/>
              <a:t> </a:t>
            </a:r>
            <a:r>
              <a:rPr lang="hr-HR" sz="1600" dirty="0" smtClean="0"/>
              <a:t>      dehidracija, </a:t>
            </a:r>
          </a:p>
          <a:p>
            <a:pPr marL="0" indent="0">
              <a:buNone/>
            </a:pPr>
            <a:r>
              <a:rPr lang="hr-HR" sz="1600" dirty="0"/>
              <a:t> </a:t>
            </a:r>
            <a:r>
              <a:rPr lang="hr-HR" sz="1600" dirty="0" smtClean="0"/>
              <a:t>      smanjena opskrba mozga kisikom </a:t>
            </a:r>
            <a:r>
              <a:rPr lang="hr-HR" sz="1600" dirty="0"/>
              <a:t>(hipoksija), </a:t>
            </a:r>
            <a:r>
              <a:rPr lang="hr-HR" sz="1600" dirty="0" smtClean="0"/>
              <a:t> </a:t>
            </a:r>
          </a:p>
          <a:p>
            <a:pPr marL="0" indent="0">
              <a:buNone/>
            </a:pPr>
            <a:r>
              <a:rPr lang="hr-HR" sz="1600" dirty="0"/>
              <a:t> </a:t>
            </a:r>
            <a:r>
              <a:rPr lang="hr-HR" sz="1600" dirty="0" smtClean="0"/>
              <a:t>      povišena temperatura </a:t>
            </a:r>
            <a:r>
              <a:rPr lang="hr-HR" sz="1600" dirty="0"/>
              <a:t>(febrilne konvulzije). </a:t>
            </a:r>
            <a:endParaRPr lang="hr-HR" sz="1600" dirty="0" smtClean="0"/>
          </a:p>
          <a:p>
            <a:pPr marL="0" indent="0">
              <a:buNone/>
            </a:pPr>
            <a:endParaRPr lang="hr-HR" sz="1600" dirty="0"/>
          </a:p>
          <a:p>
            <a:pPr marL="0" indent="0">
              <a:buNone/>
            </a:pPr>
            <a:r>
              <a:rPr lang="hr-HR" sz="1600" dirty="0" smtClean="0"/>
              <a:t>      To </a:t>
            </a:r>
            <a:r>
              <a:rPr lang="hr-HR" sz="1600" dirty="0"/>
              <a:t>su napadaji koji </a:t>
            </a:r>
            <a:r>
              <a:rPr lang="hr-HR" sz="1600" b="1" u="sng" dirty="0"/>
              <a:t>prestaju</a:t>
            </a:r>
            <a:r>
              <a:rPr lang="hr-HR" sz="1600" dirty="0"/>
              <a:t> kada se ukloni uzrok koji ih je </a:t>
            </a:r>
            <a:r>
              <a:rPr lang="hr-HR" sz="1600" dirty="0" smtClean="0"/>
              <a:t>uzrokovao.</a:t>
            </a:r>
            <a:endParaRPr lang="hr-HR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Može li dijete imati napadaje koji nisu epileptički?</a:t>
            </a:r>
          </a:p>
        </p:txBody>
      </p:sp>
    </p:spTree>
    <p:extLst>
      <p:ext uri="{BB962C8B-B14F-4D97-AF65-F5344CB8AC3E}">
        <p14:creationId xmlns:p14="http://schemas.microsoft.com/office/powerpoint/2010/main" val="72639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000" dirty="0"/>
              <a:t>Epilepsiju karakterizira ponavljanje epileptičkih napadaja koji su uzrokovani iznenadnim električnim «izbijanjima» iz dijela prepodraženih moždanih neurona u kojima i iz kojih bolest nastaje.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Kako nastaju epileptički</a:t>
            </a:r>
            <a:br>
              <a:rPr lang="hr-HR" sz="3200" dirty="0"/>
            </a:br>
            <a:r>
              <a:rPr lang="hr-HR" sz="3200" dirty="0"/>
              <a:t>napadaji?</a:t>
            </a:r>
          </a:p>
        </p:txBody>
      </p:sp>
      <p:pic>
        <p:nvPicPr>
          <p:cNvPr id="4098" name="Picture 2" descr="C:\Users\Mencl\Desktop\epilepsija\what-is-epileps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11862"/>
            <a:ext cx="6667500" cy="242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62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916832"/>
            <a:ext cx="7408333" cy="4209331"/>
          </a:xfrm>
        </p:spPr>
        <p:txBody>
          <a:bodyPr>
            <a:noAutofit/>
          </a:bodyPr>
          <a:lstStyle/>
          <a:p>
            <a:r>
              <a:rPr lang="vi-VN" sz="2000" dirty="0">
                <a:latin typeface="Candara" pitchFamily="34" charset="0"/>
              </a:rPr>
              <a:t> </a:t>
            </a:r>
            <a:r>
              <a:rPr lang="vi-VN" sz="1600" dirty="0">
                <a:latin typeface="Candara" pitchFamily="34" charset="0"/>
              </a:rPr>
              <a:t>Epilepsije prema uzrocima mogu biti</a:t>
            </a:r>
            <a:r>
              <a:rPr lang="vi-VN" sz="1600" dirty="0" smtClean="0">
                <a:latin typeface="Candara" pitchFamily="34" charset="0"/>
              </a:rPr>
              <a:t>:</a:t>
            </a:r>
            <a:endParaRPr lang="hr-HR" sz="1600" dirty="0" smtClean="0">
              <a:latin typeface="Candara" pitchFamily="34" charset="0"/>
            </a:endParaRPr>
          </a:p>
          <a:p>
            <a:pPr marL="0" indent="0">
              <a:buNone/>
            </a:pPr>
            <a:endParaRPr lang="vi-VN" sz="1600" dirty="0">
              <a:latin typeface="Candara" pitchFamily="34" charset="0"/>
            </a:endParaRPr>
          </a:p>
          <a:p>
            <a:pPr marL="0" indent="0">
              <a:buNone/>
            </a:pPr>
            <a:r>
              <a:rPr lang="hr-HR" sz="1600" b="1" dirty="0" smtClean="0">
                <a:latin typeface="Candara" pitchFamily="34" charset="0"/>
              </a:rPr>
              <a:t>      </a:t>
            </a:r>
            <a:r>
              <a:rPr lang="vi-VN" sz="1600" b="1" dirty="0" smtClean="0">
                <a:latin typeface="Candara" pitchFamily="34" charset="0"/>
              </a:rPr>
              <a:t>  </a:t>
            </a:r>
            <a:r>
              <a:rPr lang="vi-VN" sz="1600" b="1" dirty="0">
                <a:latin typeface="Candara" pitchFamily="34" charset="0"/>
              </a:rPr>
              <a:t>SIMPTOMATSKE </a:t>
            </a:r>
            <a:r>
              <a:rPr lang="vi-VN" sz="1600" dirty="0">
                <a:latin typeface="Candara" pitchFamily="34" charset="0"/>
              </a:rPr>
              <a:t>(poznati uzrok nastanka) – uzrok ove vrste </a:t>
            </a:r>
            <a:r>
              <a:rPr lang="vi-VN" sz="1600" dirty="0" smtClean="0">
                <a:latin typeface="Candara" pitchFamily="34" charset="0"/>
              </a:rPr>
              <a:t>epilepsije dječje</a:t>
            </a:r>
            <a:endParaRPr lang="hr-HR" sz="1600" dirty="0" smtClean="0">
              <a:latin typeface="Candara" pitchFamily="34" charset="0"/>
            </a:endParaRPr>
          </a:p>
          <a:p>
            <a:pPr marL="0" indent="0">
              <a:buNone/>
            </a:pPr>
            <a:r>
              <a:rPr lang="hr-HR" sz="1600" dirty="0">
                <a:latin typeface="Candara" pitchFamily="34" charset="0"/>
              </a:rPr>
              <a:t> </a:t>
            </a:r>
            <a:r>
              <a:rPr lang="hr-HR" sz="1600" dirty="0" smtClean="0">
                <a:latin typeface="Candara" pitchFamily="34" charset="0"/>
              </a:rPr>
              <a:t>       </a:t>
            </a:r>
            <a:r>
              <a:rPr lang="vi-VN" sz="1600" dirty="0" smtClean="0">
                <a:latin typeface="Candara" pitchFamily="34" charset="0"/>
              </a:rPr>
              <a:t>dobi </a:t>
            </a:r>
            <a:r>
              <a:rPr lang="vi-VN" sz="1600" dirty="0">
                <a:latin typeface="Candara" pitchFamily="34" charset="0"/>
              </a:rPr>
              <a:t>su:</a:t>
            </a:r>
          </a:p>
          <a:p>
            <a:pPr marL="0" indent="0">
              <a:buNone/>
            </a:pPr>
            <a:r>
              <a:rPr lang="hr-HR" sz="1600" dirty="0" smtClean="0">
                <a:latin typeface="Candara" pitchFamily="34" charset="0"/>
              </a:rPr>
              <a:t>         </a:t>
            </a:r>
            <a:r>
              <a:rPr lang="vi-VN" sz="1600" dirty="0" smtClean="0">
                <a:latin typeface="Candara" pitchFamily="34" charset="0"/>
              </a:rPr>
              <a:t>A</a:t>
            </a:r>
            <a:r>
              <a:rPr lang="vi-VN" sz="1600" dirty="0">
                <a:latin typeface="Candara" pitchFamily="34" charset="0"/>
              </a:rPr>
              <a:t>) traumatska oštećenja mozga –moždana krvarenja različitog stupnja i </a:t>
            </a:r>
            <a:r>
              <a:rPr lang="vi-VN" sz="1600" dirty="0" smtClean="0">
                <a:latin typeface="Candara" pitchFamily="34" charset="0"/>
              </a:rPr>
              <a:t>uzroka</a:t>
            </a:r>
            <a:endParaRPr lang="hr-HR" sz="1600" dirty="0" smtClean="0">
              <a:latin typeface="Candara" pitchFamily="34" charset="0"/>
            </a:endParaRPr>
          </a:p>
          <a:p>
            <a:pPr marL="0" indent="0">
              <a:buNone/>
            </a:pPr>
            <a:r>
              <a:rPr lang="hr-HR" sz="1600" dirty="0">
                <a:latin typeface="Candara" pitchFamily="34" charset="0"/>
              </a:rPr>
              <a:t> </a:t>
            </a:r>
            <a:r>
              <a:rPr lang="hr-HR" sz="1600" dirty="0" smtClean="0">
                <a:latin typeface="Candara" pitchFamily="34" charset="0"/>
              </a:rPr>
              <a:t>             </a:t>
            </a:r>
            <a:r>
              <a:rPr lang="vi-VN" sz="1600" dirty="0" smtClean="0">
                <a:latin typeface="Candara" pitchFamily="34" charset="0"/>
              </a:rPr>
              <a:t>(preuranjen </a:t>
            </a:r>
            <a:r>
              <a:rPr lang="vi-VN" sz="1600" dirty="0">
                <a:latin typeface="Candara" pitchFamily="34" charset="0"/>
              </a:rPr>
              <a:t>porod,infekcije,mala porođajna težina,prometne </a:t>
            </a:r>
            <a:r>
              <a:rPr lang="vi-VN" sz="1600" dirty="0" smtClean="0">
                <a:latin typeface="Candara" pitchFamily="34" charset="0"/>
              </a:rPr>
              <a:t>nezgode)</a:t>
            </a:r>
            <a:endParaRPr lang="hr-HR" sz="1600" dirty="0" smtClean="0">
              <a:latin typeface="Candara" pitchFamily="34" charset="0"/>
            </a:endParaRPr>
          </a:p>
          <a:p>
            <a:pPr marL="0" indent="0">
              <a:buNone/>
            </a:pPr>
            <a:r>
              <a:rPr lang="hr-HR" sz="1600" dirty="0">
                <a:latin typeface="Candara" pitchFamily="34" charset="0"/>
              </a:rPr>
              <a:t> </a:t>
            </a:r>
            <a:r>
              <a:rPr lang="hr-HR" sz="1600" dirty="0" smtClean="0">
                <a:latin typeface="Candara" pitchFamily="34" charset="0"/>
              </a:rPr>
              <a:t>       </a:t>
            </a:r>
            <a:r>
              <a:rPr lang="vi-VN" sz="1600" dirty="0" smtClean="0">
                <a:latin typeface="Candara" pitchFamily="34" charset="0"/>
              </a:rPr>
              <a:t>B)</a:t>
            </a:r>
            <a:r>
              <a:rPr lang="hr-HR" sz="1600" dirty="0" smtClean="0">
                <a:latin typeface="Candara" pitchFamily="34" charset="0"/>
              </a:rPr>
              <a:t> </a:t>
            </a:r>
            <a:r>
              <a:rPr lang="vi-VN" sz="1600" dirty="0" smtClean="0">
                <a:latin typeface="Candara" pitchFamily="34" charset="0"/>
              </a:rPr>
              <a:t>poremećaji </a:t>
            </a:r>
            <a:r>
              <a:rPr lang="vi-VN" sz="1600" dirty="0">
                <a:latin typeface="Candara" pitchFamily="34" charset="0"/>
              </a:rPr>
              <a:t>u razvoju mozga</a:t>
            </a:r>
          </a:p>
          <a:p>
            <a:pPr marL="0" indent="0">
              <a:buNone/>
            </a:pPr>
            <a:r>
              <a:rPr lang="hr-HR" sz="1600" dirty="0" smtClean="0">
                <a:latin typeface="Candara" pitchFamily="34" charset="0"/>
              </a:rPr>
              <a:t>        </a:t>
            </a:r>
            <a:r>
              <a:rPr lang="vi-VN" sz="1600" dirty="0" smtClean="0">
                <a:latin typeface="Candara" pitchFamily="34" charset="0"/>
              </a:rPr>
              <a:t>C</a:t>
            </a:r>
            <a:r>
              <a:rPr lang="vi-VN" sz="1600" dirty="0">
                <a:latin typeface="Candara" pitchFamily="34" charset="0"/>
              </a:rPr>
              <a:t>) </a:t>
            </a:r>
            <a:r>
              <a:rPr lang="vi-VN" sz="1600" dirty="0" smtClean="0">
                <a:latin typeface="Candara" pitchFamily="34" charset="0"/>
              </a:rPr>
              <a:t>tumori</a:t>
            </a:r>
            <a:endParaRPr lang="hr-HR" sz="1600" dirty="0" smtClean="0">
              <a:latin typeface="Candara" pitchFamily="34" charset="0"/>
            </a:endParaRPr>
          </a:p>
          <a:p>
            <a:pPr marL="0" indent="0">
              <a:buNone/>
            </a:pPr>
            <a:endParaRPr lang="vi-VN" sz="1600" dirty="0">
              <a:latin typeface="Candara" pitchFamily="34" charset="0"/>
            </a:endParaRPr>
          </a:p>
          <a:p>
            <a:pPr marL="0" indent="0">
              <a:buNone/>
            </a:pPr>
            <a:r>
              <a:rPr lang="hr-HR" sz="1600" dirty="0" smtClean="0">
                <a:latin typeface="Candara" pitchFamily="34" charset="0"/>
              </a:rPr>
              <a:t>       </a:t>
            </a:r>
            <a:r>
              <a:rPr lang="vi-VN" sz="1600" dirty="0" smtClean="0">
                <a:latin typeface="Candara" pitchFamily="34" charset="0"/>
              </a:rPr>
              <a:t>  </a:t>
            </a:r>
            <a:r>
              <a:rPr lang="vi-VN" sz="1600" b="1" dirty="0">
                <a:latin typeface="Candara" pitchFamily="34" charset="0"/>
              </a:rPr>
              <a:t>IDIOPATSKE</a:t>
            </a:r>
            <a:r>
              <a:rPr lang="vi-VN" sz="1600" dirty="0">
                <a:latin typeface="Candara" pitchFamily="34" charset="0"/>
              </a:rPr>
              <a:t> (nepoznati uzrok nastanka) – nemoguće je utvrditi jasan </a:t>
            </a:r>
            <a:r>
              <a:rPr lang="vi-VN" sz="1600" dirty="0" smtClean="0">
                <a:latin typeface="Candara" pitchFamily="34" charset="0"/>
              </a:rPr>
              <a:t>uzrok</a:t>
            </a:r>
            <a:endParaRPr lang="hr-HR" sz="1600" dirty="0" smtClean="0">
              <a:latin typeface="Candara" pitchFamily="34" charset="0"/>
            </a:endParaRPr>
          </a:p>
          <a:p>
            <a:pPr marL="0" indent="0">
              <a:buNone/>
            </a:pPr>
            <a:r>
              <a:rPr lang="hr-HR" sz="1600" dirty="0">
                <a:latin typeface="Candara" pitchFamily="34" charset="0"/>
              </a:rPr>
              <a:t> </a:t>
            </a:r>
            <a:r>
              <a:rPr lang="vi-VN" sz="1600" dirty="0" smtClean="0">
                <a:latin typeface="Candara" pitchFamily="34" charset="0"/>
              </a:rPr>
              <a:t> </a:t>
            </a:r>
            <a:r>
              <a:rPr lang="hr-HR" sz="1600" dirty="0" smtClean="0">
                <a:latin typeface="Candara" pitchFamily="34" charset="0"/>
              </a:rPr>
              <a:t>        </a:t>
            </a:r>
            <a:r>
              <a:rPr lang="vi-VN" sz="1600" dirty="0" smtClean="0">
                <a:latin typeface="Candara" pitchFamily="34" charset="0"/>
              </a:rPr>
              <a:t>nastanka </a:t>
            </a:r>
            <a:r>
              <a:rPr lang="vi-VN" sz="1600" dirty="0">
                <a:latin typeface="Candara" pitchFamily="34" charset="0"/>
              </a:rPr>
              <a:t>epilepsije, osim nasljedne </a:t>
            </a:r>
            <a:r>
              <a:rPr lang="vi-VN" sz="1600" dirty="0" smtClean="0">
                <a:latin typeface="Candara" pitchFamily="34" charset="0"/>
              </a:rPr>
              <a:t>predispozicije</a:t>
            </a:r>
            <a:endParaRPr lang="hr-HR" sz="1600" dirty="0">
              <a:latin typeface="Candara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>
                <a:latin typeface="+mn-lt"/>
              </a:rPr>
              <a:t>Koji su uzroci epilepsije?</a:t>
            </a:r>
          </a:p>
        </p:txBody>
      </p:sp>
    </p:spTree>
    <p:extLst>
      <p:ext uri="{BB962C8B-B14F-4D97-AF65-F5344CB8AC3E}">
        <p14:creationId xmlns:p14="http://schemas.microsoft.com/office/powerpoint/2010/main" val="104235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80091" y="1767944"/>
            <a:ext cx="7408333" cy="3450696"/>
          </a:xfrm>
        </p:spPr>
        <p:txBody>
          <a:bodyPr/>
          <a:lstStyle/>
          <a:p>
            <a:r>
              <a:rPr lang="hr-HR" sz="1800" b="1" dirty="0"/>
              <a:t>VELIKI NAPADAJ( GRAND MAL)-  </a:t>
            </a:r>
            <a:r>
              <a:rPr lang="hr-HR" sz="1800" dirty="0"/>
              <a:t>je  najupečatljiviji jer u njemu dijete neočekivano i iznenada gubi svijest, otežano diše - krklja i ima generalizirane trzajeve svim ekstremitetima, ponekad u napadaju zagrize jezik, može se pomokriti i defecirati</a:t>
            </a:r>
          </a:p>
          <a:p>
            <a:r>
              <a:rPr lang="hr-HR" sz="1800" dirty="0" smtClean="0"/>
              <a:t> </a:t>
            </a:r>
            <a:r>
              <a:rPr lang="hr-HR" sz="1800" dirty="0"/>
              <a:t>po prestanku napadaja dijete se osjeća vrlo iscrpljeno i često zaspe.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latin typeface="+mn-lt"/>
              </a:rPr>
              <a:t>Kako izgleda veliki napadaj (grand mal napadaj)?</a:t>
            </a:r>
            <a:endParaRPr lang="hr-HR" sz="2400" dirty="0">
              <a:latin typeface="+mn-lt"/>
            </a:endParaRPr>
          </a:p>
        </p:txBody>
      </p:sp>
      <p:pic>
        <p:nvPicPr>
          <p:cNvPr id="5122" name="Picture 2" descr="F:\Fullscreen capture 2252010 101543 AM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17032"/>
            <a:ext cx="7272808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85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916832"/>
            <a:ext cx="5040560" cy="3960440"/>
          </a:xfrm>
        </p:spPr>
        <p:txBody>
          <a:bodyPr>
            <a:normAutofit/>
          </a:bodyPr>
          <a:lstStyle/>
          <a:p>
            <a:r>
              <a:rPr lang="hr-HR" sz="1800" b="1" dirty="0" smtClean="0"/>
              <a:t>MALI </a:t>
            </a:r>
            <a:r>
              <a:rPr lang="hr-HR" sz="1800" b="1" dirty="0"/>
              <a:t>NAPADAJ-  </a:t>
            </a:r>
            <a:r>
              <a:rPr lang="hr-HR" sz="1800" dirty="0"/>
              <a:t>takav  tip napadaja očituje se </a:t>
            </a:r>
            <a:r>
              <a:rPr lang="hr-HR" sz="1800" dirty="0" smtClean="0"/>
              <a:t>iznenadnim </a:t>
            </a:r>
            <a:r>
              <a:rPr lang="hr-HR" sz="1800" dirty="0"/>
              <a:t>prekidom aktivnosti koju dijete u tom trenu izvodi, kratkotrajnim zagledavanjem kroz nekoliko sekundi pokoji puta uz treptanje kapcima ili pak kratkim trzajem ramenima i zapadanjem glave prema naprijed</a:t>
            </a:r>
            <a:r>
              <a:rPr lang="hr-HR" sz="1800" dirty="0" smtClean="0"/>
              <a:t>.</a:t>
            </a:r>
          </a:p>
          <a:p>
            <a:endParaRPr lang="hr-HR" sz="1800" dirty="0"/>
          </a:p>
          <a:p>
            <a:r>
              <a:rPr lang="hr-HR" sz="1800" dirty="0" smtClean="0"/>
              <a:t> </a:t>
            </a:r>
            <a:r>
              <a:rPr lang="hr-HR" sz="1800" dirty="0"/>
              <a:t>po prestanku takvog napadaja dijete nastavlja aktivnost koju je prethodno izvodilo i nema osjećaja iscrpljenosti</a:t>
            </a:r>
            <a:r>
              <a:rPr lang="hr-HR" sz="1800" dirty="0" smtClean="0"/>
              <a:t>.</a:t>
            </a:r>
          </a:p>
          <a:p>
            <a:endParaRPr lang="hr-HR" sz="1800" dirty="0"/>
          </a:p>
          <a:p>
            <a:r>
              <a:rPr lang="hr-HR" sz="1800" dirty="0" smtClean="0"/>
              <a:t>vrlo </a:t>
            </a:r>
            <a:r>
              <a:rPr lang="hr-HR" sz="1800" dirty="0"/>
              <a:t>često se taj tip napadaja ne uoči ukoliko se djetetu ne gleda u lice.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dirty="0"/>
              <a:t>Kako izgledaju mali napadaji? 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6146" name="Picture 2" descr="F:\558030_441108955958446_148397745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529504"/>
            <a:ext cx="3923928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1600" y="1340768"/>
            <a:ext cx="7408333" cy="3450696"/>
          </a:xfrm>
        </p:spPr>
        <p:txBody>
          <a:bodyPr>
            <a:normAutofit/>
          </a:bodyPr>
          <a:lstStyle/>
          <a:p>
            <a:endParaRPr lang="hr-HR" sz="1800" dirty="0" smtClean="0"/>
          </a:p>
          <a:p>
            <a:r>
              <a:rPr lang="hr-HR" sz="1800" dirty="0" smtClean="0"/>
              <a:t>napadaj </a:t>
            </a:r>
            <a:r>
              <a:rPr lang="hr-HR" sz="1800" dirty="0"/>
              <a:t>koji zahvaća samo dio tijela u tijeku kojeg dijete ima posve očuvanu svijest i moguć je s njim verbalni kontakt, no ima trzajeve rukom i/ili nogom jedne strane tijela</a:t>
            </a:r>
            <a:r>
              <a:rPr lang="hr-HR" sz="1800" dirty="0" smtClean="0"/>
              <a:t>.</a:t>
            </a:r>
          </a:p>
          <a:p>
            <a:pPr marL="0" indent="0">
              <a:buNone/>
            </a:pPr>
            <a:endParaRPr lang="hr-HR" sz="1800" dirty="0"/>
          </a:p>
          <a:p>
            <a:r>
              <a:rPr lang="hr-HR" sz="1800" dirty="0" smtClean="0"/>
              <a:t>takav </a:t>
            </a:r>
            <a:r>
              <a:rPr lang="hr-HR" sz="1800" dirty="0"/>
              <a:t>napadaj jednog dijela tijela može ponekad zahvatiti i druge dijelove  tada govorimo o napadaju koji se je proširio, odnosno generalizirao i tako generaliziran predstavlja veliki napadaj.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Generalizirani napadaj</a:t>
            </a:r>
          </a:p>
        </p:txBody>
      </p:sp>
      <p:pic>
        <p:nvPicPr>
          <p:cNvPr id="7170" name="Picture 2" descr="F:\563180_439419076127434_47126761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89039"/>
            <a:ext cx="4572000" cy="304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69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196752"/>
            <a:ext cx="4321451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700" dirty="0"/>
              <a:t>A )  napadi s motornom </a:t>
            </a:r>
            <a:r>
              <a:rPr lang="hr-HR" sz="1700" dirty="0" smtClean="0"/>
              <a:t>simptomatologijom(promjene </a:t>
            </a:r>
            <a:r>
              <a:rPr lang="hr-HR" sz="1700" dirty="0"/>
              <a:t>u mišićnom tonusu (trzajevi, kočenja ili mlohavost mišića) </a:t>
            </a:r>
          </a:p>
          <a:p>
            <a:pPr marL="0" indent="0">
              <a:buNone/>
            </a:pPr>
            <a:r>
              <a:rPr lang="hr-HR" sz="1700" dirty="0"/>
              <a:t>B)   senzorni napadaji- </a:t>
            </a:r>
            <a:r>
              <a:rPr lang="hr-HR" sz="1700" dirty="0" smtClean="0"/>
              <a:t>nalik uobičajenim </a:t>
            </a:r>
            <a:r>
              <a:rPr lang="hr-HR" sz="1700" dirty="0"/>
              <a:t>i čestim simptomima kao što su bol ili osjećaj trnjenja ekstremiteta, lica ili jezika. </a:t>
            </a:r>
          </a:p>
          <a:p>
            <a:pPr marL="0" indent="0">
              <a:buNone/>
            </a:pPr>
            <a:r>
              <a:rPr lang="hr-HR" sz="1700" dirty="0" smtClean="0"/>
              <a:t>C) vegetativni </a:t>
            </a:r>
            <a:r>
              <a:rPr lang="hr-HR" sz="1700" dirty="0"/>
              <a:t>napadaji- </a:t>
            </a:r>
            <a:r>
              <a:rPr lang="hr-HR" sz="1700" dirty="0" smtClean="0"/>
              <a:t>bol </a:t>
            </a:r>
            <a:r>
              <a:rPr lang="hr-HR" sz="1700" dirty="0"/>
              <a:t>u trbuhu, povraćanje i </a:t>
            </a:r>
            <a:r>
              <a:rPr lang="hr-HR" sz="1700" dirty="0" smtClean="0"/>
              <a:t>bljedilo</a:t>
            </a:r>
            <a:endParaRPr lang="hr-HR" sz="1700" dirty="0"/>
          </a:p>
          <a:p>
            <a:pPr marL="0" indent="0">
              <a:buNone/>
            </a:pPr>
            <a:r>
              <a:rPr lang="hr-HR" sz="1700" dirty="0"/>
              <a:t>D) </a:t>
            </a:r>
            <a:r>
              <a:rPr lang="hr-HR" sz="1700" dirty="0" smtClean="0"/>
              <a:t>psiho-motorni </a:t>
            </a:r>
            <a:r>
              <a:rPr lang="hr-HR" sz="1700" dirty="0"/>
              <a:t>napadaji- očituju se promjenama stanja svijesti kao </a:t>
            </a:r>
            <a:r>
              <a:rPr lang="hr-HR" sz="1700" dirty="0" smtClean="0"/>
              <a:t>     što </a:t>
            </a:r>
            <a:r>
              <a:rPr lang="hr-HR" sz="1700" dirty="0"/>
              <a:t>su smetenost,dezorijentiranost, lutanje, strah i </a:t>
            </a:r>
            <a:r>
              <a:rPr lang="hr-HR" sz="1700" dirty="0" smtClean="0"/>
              <a:t>agresivnost</a:t>
            </a:r>
            <a:endParaRPr lang="hr-HR" sz="1700" dirty="0"/>
          </a:p>
          <a:p>
            <a:r>
              <a:rPr lang="hr-HR" sz="1700" dirty="0" smtClean="0"/>
              <a:t>različitost </a:t>
            </a:r>
            <a:r>
              <a:rPr lang="hr-HR" sz="1700" dirty="0"/>
              <a:t>pojedinih tipova epileptičkih napadaja razlogom je da ih se ne prepoznaje kao epileptičke </a:t>
            </a:r>
            <a:r>
              <a:rPr lang="hr-HR" sz="1700" dirty="0" smtClean="0"/>
              <a:t>napadaje</a:t>
            </a:r>
            <a:r>
              <a:rPr lang="hr-HR" sz="1700" dirty="0"/>
              <a:t>, već ih se smatra simptomima drugih bolesti ili samo promjenama u djetetovom ponašanju. 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r>
              <a:rPr lang="hr-HR" sz="3200" dirty="0"/>
              <a:t>Parcijalni (žarišni) napadaj</a:t>
            </a:r>
          </a:p>
        </p:txBody>
      </p:sp>
      <p:pic>
        <p:nvPicPr>
          <p:cNvPr id="8194" name="Picture 2" descr="F:\71781_440221049380570_214043548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457200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86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Custom 1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7030A0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309</TotalTime>
  <Words>1467</Words>
  <Application>Microsoft Office PowerPoint</Application>
  <PresentationFormat>On-screen Show (4:3)</PresentationFormat>
  <Paragraphs>135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Waveform</vt:lpstr>
      <vt:lpstr>Dijete i epilepsija u osnovnoj školi</vt:lpstr>
      <vt:lpstr>Što je epilepsija?</vt:lpstr>
      <vt:lpstr>Može li dijete imati napadaje koji nisu epileptički?</vt:lpstr>
      <vt:lpstr>Kako nastaju epileptički napadaji?</vt:lpstr>
      <vt:lpstr>Koji su uzroci epilepsije?</vt:lpstr>
      <vt:lpstr>Kako izgleda veliki napadaj (grand mal napadaj)?</vt:lpstr>
      <vt:lpstr>Kako izgledaju mali napadaji?  </vt:lpstr>
      <vt:lpstr>Generalizirani napadaj</vt:lpstr>
      <vt:lpstr>Parcijalni (žarišni) napadaj</vt:lpstr>
      <vt:lpstr>Kada se može javiti napadaj?</vt:lpstr>
      <vt:lpstr>PowerPoint Presentation</vt:lpstr>
      <vt:lpstr>PowerPoint Presentation</vt:lpstr>
      <vt:lpstr>Kako spriječiti mogućnost povrjeđivanja uslijed napadaja?</vt:lpstr>
      <vt:lpstr>Zašto je važno redovito uzimati antiepileptičku terapiju? </vt:lpstr>
      <vt:lpstr>Kako mijenjati negativne stavove o epilepsiji?</vt:lpstr>
      <vt:lpstr>Hoće li dijete s epilepsijom imati poteškoća u školi?</vt:lpstr>
      <vt:lpstr>PowerPoint Presentation</vt:lpstr>
      <vt:lpstr>PowerPoint Presentation</vt:lpstr>
      <vt:lpstr>Mogu li nastavnici otežati psihosocijalnu prilagodbu djeteta s epilepsijom?</vt:lpstr>
      <vt:lpstr>Kako mogu nastavnici olakšati psihosocijalnu prilagodbu djeteta?</vt:lpstr>
      <vt:lpstr>PowerPoint Presentation</vt:lpstr>
      <vt:lpstr>Neke zanimljivosti koje možda niste znali o epilepsiji...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na pažnji i pridružite nam se 26.03 u obilježavanju Ljubičastog dana (dan podrške osobama s epilepsijom)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Dijete i epilepsija u osnovnoj školi</dc:title>
  <dc:creator>Mencl</dc:creator>
  <cp:lastModifiedBy>test</cp:lastModifiedBy>
  <cp:revision>48</cp:revision>
  <dcterms:created xsi:type="dcterms:W3CDTF">2015-02-12T09:32:33Z</dcterms:created>
  <dcterms:modified xsi:type="dcterms:W3CDTF">2015-02-18T19:39:24Z</dcterms:modified>
</cp:coreProperties>
</file>