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104063" cy="102346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9318-96A3-415B-8988-1E84C031B8D1}" type="datetimeFigureOut">
              <a:rPr lang="hr-HR" smtClean="0"/>
              <a:pPr/>
              <a:t>18.5.2013.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1736-1BE0-42F8-A0E6-18CC82FEB19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9318-96A3-415B-8988-1E84C031B8D1}" type="datetimeFigureOut">
              <a:rPr lang="hr-HR" smtClean="0"/>
              <a:pPr/>
              <a:t>18.5.2013.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1736-1BE0-42F8-A0E6-18CC82FEB1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9318-96A3-415B-8988-1E84C031B8D1}" type="datetimeFigureOut">
              <a:rPr lang="hr-HR" smtClean="0"/>
              <a:pPr/>
              <a:t>18.5.2013.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1736-1BE0-42F8-A0E6-18CC82FEB1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9318-96A3-415B-8988-1E84C031B8D1}" type="datetimeFigureOut">
              <a:rPr lang="hr-HR" smtClean="0"/>
              <a:pPr/>
              <a:t>18.5.2013.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1736-1BE0-42F8-A0E6-18CC82FEB1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9318-96A3-415B-8988-1E84C031B8D1}" type="datetimeFigureOut">
              <a:rPr lang="hr-HR" smtClean="0"/>
              <a:pPr/>
              <a:t>18.5.2013.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9811736-1BE0-42F8-A0E6-18CC82FEB1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9318-96A3-415B-8988-1E84C031B8D1}" type="datetimeFigureOut">
              <a:rPr lang="hr-HR" smtClean="0"/>
              <a:pPr/>
              <a:t>18.5.2013.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1736-1BE0-42F8-A0E6-18CC82FEB1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9318-96A3-415B-8988-1E84C031B8D1}" type="datetimeFigureOut">
              <a:rPr lang="hr-HR" smtClean="0"/>
              <a:pPr/>
              <a:t>18.5.2013.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1736-1BE0-42F8-A0E6-18CC82FEB1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9318-96A3-415B-8988-1E84C031B8D1}" type="datetimeFigureOut">
              <a:rPr lang="hr-HR" smtClean="0"/>
              <a:pPr/>
              <a:t>18.5.2013.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1736-1BE0-42F8-A0E6-18CC82FEB1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9318-96A3-415B-8988-1E84C031B8D1}" type="datetimeFigureOut">
              <a:rPr lang="hr-HR" smtClean="0"/>
              <a:pPr/>
              <a:t>18.5.2013.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1736-1BE0-42F8-A0E6-18CC82FEB1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9318-96A3-415B-8988-1E84C031B8D1}" type="datetimeFigureOut">
              <a:rPr lang="hr-HR" smtClean="0"/>
              <a:pPr/>
              <a:t>18.5.2013.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1736-1BE0-42F8-A0E6-18CC82FEB1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9318-96A3-415B-8988-1E84C031B8D1}" type="datetimeFigureOut">
              <a:rPr lang="hr-HR" smtClean="0"/>
              <a:pPr/>
              <a:t>18.5.2013.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1736-1BE0-42F8-A0E6-18CC82FEB1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E09318-96A3-415B-8988-1E84C031B8D1}" type="datetimeFigureOut">
              <a:rPr lang="hr-HR" smtClean="0"/>
              <a:pPr/>
              <a:t>18.5.2013.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811736-1BE0-42F8-A0E6-18CC82FEB19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50000"/>
                <a:satMod val="180000"/>
              </a:schemeClr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1680" y="2636912"/>
            <a:ext cx="5544616" cy="1143000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los angeles</a:t>
            </a:r>
            <a:endParaRPr lang="hr-HR" sz="4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000748" cy="3257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928741" cy="2781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011231" cy="2772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38171" cy="3289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980728"/>
            <a:ext cx="822960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2"/>
                </a:solidFill>
                <a:uLnTx/>
                <a:uFillTx/>
                <a:latin typeface="Algerian" pitchFamily="82" charset="0"/>
                <a:ea typeface="+mj-ea"/>
                <a:cs typeface="+mj-cs"/>
              </a:rPr>
              <a:t>Beverly</a:t>
            </a:r>
            <a:r>
              <a:rPr kumimoji="0" lang="hr-H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/>
                </a:solidFill>
                <a:uLnTx/>
                <a:uFillTx/>
                <a:latin typeface="Algerian" pitchFamily="82" charset="0"/>
                <a:ea typeface="+mj-ea"/>
                <a:cs typeface="+mj-cs"/>
              </a:rPr>
              <a:t> </a:t>
            </a:r>
            <a:r>
              <a:rPr kumimoji="0" lang="hr-HR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2"/>
                </a:solidFill>
                <a:uLnTx/>
                <a:uFillTx/>
                <a:latin typeface="Algerian" pitchFamily="82" charset="0"/>
                <a:ea typeface="+mj-ea"/>
                <a:cs typeface="+mj-cs"/>
              </a:rPr>
              <a:t>hills</a:t>
            </a:r>
            <a:endParaRPr kumimoji="0" lang="hr-HR" sz="41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2"/>
              </a:solidFill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2348880"/>
            <a:ext cx="8229600" cy="3556992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hr-H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Beverly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Hills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grad u zapadnom dijelu okruga Los Angeles, u američkoj saveznoj državi Kaliforniji. </a:t>
            </a:r>
            <a:r>
              <a:rPr kumimoji="0" lang="hr-H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Beverly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Hills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susjedni grad Zapadni </a:t>
            </a:r>
            <a:r>
              <a:rPr kumimoji="0" lang="hr-H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Hollywood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potpunosti su okruženi gradom Los Angelesom.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Prema službenoj procjeni iz 2009. godine grad broji 36.090 stanovnika.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Svjetski je poznat kao prebivalište brojnih bogatih ljudi, posebice filmskih zvijezda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72408" cy="2978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839344" cy="285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679023" cy="298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767336" cy="2822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347864" y="2564904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dirty="0" smtClean="0">
                <a:solidFill>
                  <a:schemeClr val="bg2"/>
                </a:solidFill>
              </a:rPr>
              <a:t>Kraj</a:t>
            </a:r>
          </a:p>
          <a:p>
            <a:pPr algn="ctr"/>
            <a:r>
              <a:rPr lang="hr-HR" sz="4800" dirty="0" smtClean="0">
                <a:solidFill>
                  <a:schemeClr val="bg2"/>
                </a:solidFill>
                <a:sym typeface="Wingdings" pitchFamily="2" charset="2"/>
              </a:rPr>
              <a:t></a:t>
            </a:r>
            <a:endParaRPr lang="hr-HR" sz="4800" dirty="0">
              <a:solidFill>
                <a:schemeClr val="bg2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4283968" y="58772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Lucija</a:t>
            </a:r>
            <a:r>
              <a:rPr lang="hr-HR" dirty="0" smtClean="0">
                <a:solidFill>
                  <a:schemeClr val="bg2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Bavčević</a:t>
            </a:r>
            <a:r>
              <a:rPr lang="hr-HR" dirty="0" smtClean="0">
                <a:solidFill>
                  <a:schemeClr val="bg1"/>
                </a:solidFill>
              </a:rPr>
              <a:t>, 6. razred, OŠ Grohote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043608" y="1556792"/>
            <a:ext cx="7704856" cy="3096344"/>
          </a:xfrm>
          <a:prstGeom prst="rect">
            <a:avLst/>
          </a:prstGeom>
        </p:spPr>
        <p:txBody>
          <a:bodyPr/>
          <a:lstStyle/>
          <a:p>
            <a:pPr marL="547200" lvl="0" indent="-410400">
              <a:buFont typeface="Arial" pitchFamily="34" charset="0"/>
              <a:buChar char="•"/>
            </a:pPr>
            <a:r>
              <a:rPr lang="vi-VN" sz="2400" dirty="0" smtClean="0">
                <a:solidFill>
                  <a:schemeClr val="bg1"/>
                </a:solidFill>
              </a:rPr>
              <a:t>Los Angeles</a:t>
            </a:r>
            <a:r>
              <a:rPr lang="hr-HR" sz="2400" dirty="0" smtClean="0">
                <a:solidFill>
                  <a:schemeClr val="bg1"/>
                </a:solidFill>
              </a:rPr>
              <a:t> (LA) </a:t>
            </a:r>
            <a:r>
              <a:rPr lang="vi-VN" sz="2400" dirty="0" smtClean="0">
                <a:solidFill>
                  <a:schemeClr val="bg1"/>
                </a:solidFill>
              </a:rPr>
              <a:t>je grad i luka u Californiji u jugozapadnom dijelu SAD</a:t>
            </a:r>
            <a:r>
              <a:rPr lang="hr-HR" sz="2400" dirty="0" smtClean="0">
                <a:solidFill>
                  <a:schemeClr val="bg1"/>
                </a:solidFill>
              </a:rPr>
              <a:t>-a</a:t>
            </a:r>
            <a:r>
              <a:rPr lang="vi-VN" sz="2400" dirty="0" smtClean="0">
                <a:solidFill>
                  <a:schemeClr val="bg1"/>
                </a:solidFill>
              </a:rPr>
              <a:t>. </a:t>
            </a:r>
            <a:endParaRPr lang="hr-HR" sz="2400" dirty="0" smtClean="0">
              <a:solidFill>
                <a:schemeClr val="bg1"/>
              </a:solidFill>
            </a:endParaRPr>
          </a:p>
          <a:p>
            <a:pPr marL="547200" lvl="0" indent="-410400">
              <a:buFont typeface="Arial" pitchFamily="34" charset="0"/>
              <a:buChar char="•"/>
            </a:pPr>
            <a:r>
              <a:rPr lang="vi-VN" sz="2400" dirty="0" smtClean="0">
                <a:solidFill>
                  <a:schemeClr val="bg1"/>
                </a:solidFill>
              </a:rPr>
              <a:t>Osnovali </a:t>
            </a:r>
            <a:r>
              <a:rPr lang="hr-HR" sz="2400" dirty="0" smtClean="0">
                <a:solidFill>
                  <a:schemeClr val="bg1"/>
                </a:solidFill>
              </a:rPr>
              <a:t>su </a:t>
            </a:r>
            <a:r>
              <a:rPr lang="vi-VN" sz="2400" dirty="0" smtClean="0">
                <a:solidFill>
                  <a:schemeClr val="bg1"/>
                </a:solidFill>
              </a:rPr>
              <a:t>ga Špan</a:t>
            </a:r>
            <a:r>
              <a:rPr lang="hr-HR" sz="2400" dirty="0" err="1" smtClean="0">
                <a:solidFill>
                  <a:schemeClr val="bg1"/>
                </a:solidFill>
              </a:rPr>
              <a:t>jol</a:t>
            </a:r>
            <a:r>
              <a:rPr lang="vi-VN" sz="2400" dirty="0" smtClean="0">
                <a:solidFill>
                  <a:schemeClr val="bg1"/>
                </a:solidFill>
              </a:rPr>
              <a:t>ci</a:t>
            </a:r>
            <a:r>
              <a:rPr lang="hr-HR" sz="2400" dirty="0" smtClean="0">
                <a:solidFill>
                  <a:schemeClr val="bg1"/>
                </a:solidFill>
              </a:rPr>
              <a:t>. Od</a:t>
            </a:r>
            <a:r>
              <a:rPr lang="vi-VN" sz="2400" dirty="0" smtClean="0">
                <a:solidFill>
                  <a:schemeClr val="bg1"/>
                </a:solidFill>
              </a:rPr>
              <a:t> 1781. </a:t>
            </a:r>
            <a:r>
              <a:rPr lang="hr-HR" sz="2400" dirty="0" smtClean="0">
                <a:solidFill>
                  <a:schemeClr val="bg1"/>
                </a:solidFill>
              </a:rPr>
              <a:t>do</a:t>
            </a:r>
            <a:r>
              <a:rPr lang="vi-VN" sz="2400" dirty="0" smtClean="0">
                <a:solidFill>
                  <a:schemeClr val="bg1"/>
                </a:solidFill>
              </a:rPr>
              <a:t> 1846. bio u sastavu Meksika. </a:t>
            </a:r>
            <a:endParaRPr lang="hr-HR" sz="2400" dirty="0" smtClean="0">
              <a:solidFill>
                <a:schemeClr val="bg1"/>
              </a:solidFill>
            </a:endParaRPr>
          </a:p>
          <a:p>
            <a:pPr marL="547200" lvl="0" indent="-410400">
              <a:buFont typeface="Arial" pitchFamily="34" charset="0"/>
              <a:buChar char="•"/>
            </a:pPr>
            <a:r>
              <a:rPr lang="vi-VN" sz="2400" dirty="0" smtClean="0">
                <a:solidFill>
                  <a:schemeClr val="bg1"/>
                </a:solidFill>
              </a:rPr>
              <a:t>Središte je kopnenog i zračnog saobraćaja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</a:p>
          <a:p>
            <a:pPr marL="547200" lvl="0" indent="-410400"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P</a:t>
            </a:r>
            <a:r>
              <a:rPr lang="vi-VN" sz="2400" dirty="0" smtClean="0">
                <a:solidFill>
                  <a:schemeClr val="bg1"/>
                </a:solidFill>
              </a:rPr>
              <a:t>oznat je po univerzitetu, filmskom studiju (Hollywood), muzeju filma itd. Pored toga Los Angeles je i značajno turističko središte. </a:t>
            </a:r>
            <a:endParaRPr lang="hr-HR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 txBox="1">
            <a:spLocks/>
          </p:cNvSpPr>
          <p:nvPr/>
        </p:nvSpPr>
        <p:spPr>
          <a:xfrm>
            <a:off x="971600" y="1637184"/>
            <a:ext cx="7383016" cy="3384376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/>
          <a:p>
            <a:pPr marL="547200" lvl="0" indent="-410400">
              <a:lnSpc>
                <a:spcPct val="120000"/>
              </a:lnSpc>
              <a:spcBef>
                <a:spcPts val="24"/>
              </a:spcBef>
              <a:buFont typeface="Arial" pitchFamily="34" charset="0"/>
              <a:buChar char="•"/>
            </a:pPr>
            <a:r>
              <a:rPr lang="vi-VN" sz="2800" dirty="0" smtClean="0">
                <a:solidFill>
                  <a:schemeClr val="bg1"/>
                </a:solidFill>
              </a:rPr>
              <a:t>U </a:t>
            </a:r>
            <a:r>
              <a:rPr lang="vi-VN" sz="2800" dirty="0">
                <a:solidFill>
                  <a:schemeClr val="bg1"/>
                </a:solidFill>
              </a:rPr>
              <a:t>razvijene industrije u Los Angelesu se ubrajaju naftna, </a:t>
            </a:r>
            <a:r>
              <a:rPr lang="hr-HR" sz="2800" dirty="0">
                <a:solidFill>
                  <a:schemeClr val="bg1"/>
                </a:solidFill>
              </a:rPr>
              <a:t>k</a:t>
            </a:r>
            <a:r>
              <a:rPr lang="vi-VN" sz="2800" dirty="0">
                <a:solidFill>
                  <a:schemeClr val="bg1"/>
                </a:solidFill>
              </a:rPr>
              <a:t>emijska, avionska, filmska, aluminijska, drvna i prehrambena</a:t>
            </a:r>
            <a:r>
              <a:rPr lang="hr-HR" sz="2800" dirty="0">
                <a:solidFill>
                  <a:schemeClr val="bg1"/>
                </a:solidFill>
              </a:rPr>
              <a:t> industrija</a:t>
            </a:r>
            <a:r>
              <a:rPr lang="vi-VN" sz="2800" dirty="0">
                <a:solidFill>
                  <a:schemeClr val="bg1"/>
                </a:solidFill>
              </a:rPr>
              <a:t>. </a:t>
            </a:r>
            <a:endParaRPr lang="hr-HR" sz="2800" dirty="0">
              <a:solidFill>
                <a:schemeClr val="bg1"/>
              </a:solidFill>
            </a:endParaRPr>
          </a:p>
          <a:p>
            <a:pPr marL="547200" lvl="0" indent="-410400">
              <a:lnSpc>
                <a:spcPct val="120000"/>
              </a:lnSpc>
              <a:spcBef>
                <a:spcPts val="24"/>
              </a:spcBef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</a:rPr>
              <a:t>P</a:t>
            </a:r>
            <a:r>
              <a:rPr lang="vi-VN" sz="2800" dirty="0">
                <a:solidFill>
                  <a:schemeClr val="bg1"/>
                </a:solidFill>
              </a:rPr>
              <a:t>rema procjenama iz 2004. godine grad ima 3,95 miliona stanovnika. Grad pokriva teritoriju površine 606.1 km², te je drugi najveći grad u SAD-u, odmah iza New York-a. </a:t>
            </a:r>
            <a:endParaRPr lang="hr-HR" sz="2800" dirty="0">
              <a:solidFill>
                <a:schemeClr val="bg1"/>
              </a:solidFill>
            </a:endParaRPr>
          </a:p>
          <a:p>
            <a:pPr marL="547200" lvl="0" indent="-410400">
              <a:lnSpc>
                <a:spcPct val="120000"/>
              </a:lnSpc>
              <a:spcBef>
                <a:spcPts val="24"/>
              </a:spcBef>
              <a:buFont typeface="Arial" pitchFamily="34" charset="0"/>
              <a:buChar char="•"/>
            </a:pPr>
            <a:r>
              <a:rPr lang="vi-VN" sz="2800" dirty="0" smtClean="0">
                <a:solidFill>
                  <a:schemeClr val="bg1"/>
                </a:solidFill>
              </a:rPr>
              <a:t>Los </a:t>
            </a:r>
            <a:r>
              <a:rPr lang="vi-VN" sz="2800" dirty="0">
                <a:solidFill>
                  <a:schemeClr val="bg1"/>
                </a:solidFill>
              </a:rPr>
              <a:t>Angeles je jedan od naurbanijih gradova svijeta, te predstavlja dom ljudima iz skoro svih država svijeta. </a:t>
            </a:r>
            <a:endParaRPr lang="hr-HR" sz="2800" dirty="0">
              <a:solidFill>
                <a:schemeClr val="bg1"/>
              </a:solidFill>
            </a:endParaRPr>
          </a:p>
          <a:p>
            <a:pPr marL="547200" lvl="0" indent="-410400">
              <a:lnSpc>
                <a:spcPct val="110000"/>
              </a:lnSpc>
              <a:spcBef>
                <a:spcPts val="24"/>
              </a:spcBef>
              <a:buFont typeface="Arial" pitchFamily="34" charset="0"/>
              <a:buChar char="•"/>
            </a:pPr>
            <a:r>
              <a:rPr lang="vi-VN" sz="2800" dirty="0" smtClean="0">
                <a:solidFill>
                  <a:schemeClr val="bg1"/>
                </a:solidFill>
              </a:rPr>
              <a:t>Grad </a:t>
            </a:r>
            <a:r>
              <a:rPr lang="vi-VN" sz="2800" dirty="0">
                <a:solidFill>
                  <a:schemeClr val="bg1"/>
                </a:solidFill>
              </a:rPr>
              <a:t>je dva puta ugostio olimpijske igre 1932. i 1984. </a:t>
            </a:r>
            <a:r>
              <a:rPr lang="hr-HR" sz="2800" dirty="0">
                <a:solidFill>
                  <a:schemeClr val="bg1"/>
                </a:solidFill>
              </a:rPr>
              <a:t>g. </a:t>
            </a: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15616" y="476672"/>
            <a:ext cx="2324100" cy="1648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29764" y="1556792"/>
            <a:ext cx="3760348" cy="4966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5" name="Picture 2" descr="C:\Users\Public\Videos\Sample Videos\roadtrip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417774" cy="4141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200400" cy="316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162800" cy="3519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1187624" y="62068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dirty="0" err="1" smtClean="0">
                <a:solidFill>
                  <a:schemeClr val="bg2"/>
                </a:solidFill>
                <a:latin typeface="Algerian" pitchFamily="82" charset="0"/>
              </a:rPr>
              <a:t>Hollywood</a:t>
            </a:r>
            <a:endParaRPr lang="hr-HR" sz="4800" dirty="0">
              <a:solidFill>
                <a:schemeClr val="bg2"/>
              </a:solidFill>
              <a:latin typeface="Algerian" pitchFamily="82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683568" y="1916832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7200" lvl="0" indent="-410400">
              <a:spcBef>
                <a:spcPts val="24"/>
              </a:spcBef>
              <a:buFont typeface="Arial" pitchFamily="34" charset="0"/>
              <a:buChar char="•"/>
            </a:pPr>
            <a:r>
              <a:rPr lang="hr-HR" sz="2400" dirty="0" err="1" smtClean="0">
                <a:solidFill>
                  <a:schemeClr val="bg1"/>
                </a:solidFill>
              </a:rPr>
              <a:t>Hollywood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je ime gradske četvrti Los Angelesa koja je poznata po filmskim studijima i kućama glumačkih (</a:t>
            </a:r>
            <a:r>
              <a:rPr lang="hr-HR" sz="2400" dirty="0" err="1">
                <a:solidFill>
                  <a:schemeClr val="bg1"/>
                </a:solidFill>
              </a:rPr>
              <a:t>hollywoodskih</a:t>
            </a:r>
            <a:r>
              <a:rPr lang="hr-HR" sz="2400" dirty="0">
                <a:solidFill>
                  <a:schemeClr val="bg1"/>
                </a:solidFill>
              </a:rPr>
              <a:t>) zvijezda.</a:t>
            </a:r>
          </a:p>
          <a:p>
            <a:pPr marL="547200" lvl="0" indent="-410400">
              <a:spcBef>
                <a:spcPts val="24"/>
              </a:spcBef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 Naseljenost</a:t>
            </a:r>
            <a:r>
              <a:rPr lang="hr-HR" sz="2400" dirty="0">
                <a:solidFill>
                  <a:schemeClr val="bg1"/>
                </a:solidFill>
              </a:rPr>
              <a:t>: oko 300.000 stanovnika</a:t>
            </a:r>
          </a:p>
          <a:p>
            <a:pPr marL="547200" lvl="0" indent="-410400">
              <a:spcBef>
                <a:spcPts val="24"/>
              </a:spcBef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 Danas </a:t>
            </a:r>
            <a:r>
              <a:rPr lang="hr-HR" sz="2400" dirty="0">
                <a:solidFill>
                  <a:schemeClr val="bg1"/>
                </a:solidFill>
              </a:rPr>
              <a:t>aktivni filmski studiji:</a:t>
            </a:r>
          </a:p>
          <a:p>
            <a:pPr marL="1004400" lvl="2" indent="-410400">
              <a:spcBef>
                <a:spcPts val="24"/>
              </a:spcBef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 20th </a:t>
            </a:r>
            <a:r>
              <a:rPr lang="hr-HR" sz="2400" dirty="0" err="1">
                <a:solidFill>
                  <a:schemeClr val="bg1"/>
                </a:solidFill>
              </a:rPr>
              <a:t>Century</a:t>
            </a:r>
            <a:r>
              <a:rPr lang="hr-HR" sz="2400" dirty="0">
                <a:solidFill>
                  <a:schemeClr val="bg1"/>
                </a:solidFill>
              </a:rPr>
              <a:t> Fox - </a:t>
            </a:r>
            <a:r>
              <a:rPr lang="hr-HR" sz="2400" dirty="0" err="1">
                <a:solidFill>
                  <a:schemeClr val="bg1"/>
                </a:solidFill>
              </a:rPr>
              <a:t>Century</a:t>
            </a:r>
            <a:r>
              <a:rPr lang="hr-HR" sz="2400" dirty="0">
                <a:solidFill>
                  <a:schemeClr val="bg1"/>
                </a:solidFill>
              </a:rPr>
              <a:t> City, LA</a:t>
            </a:r>
          </a:p>
          <a:p>
            <a:pPr marL="1004400" lvl="2" indent="-410400">
              <a:spcBef>
                <a:spcPts val="24"/>
              </a:spcBef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</a:rPr>
              <a:t>Paramount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Pictures</a:t>
            </a:r>
            <a:endParaRPr lang="hr-HR" sz="2400" dirty="0">
              <a:solidFill>
                <a:schemeClr val="bg1"/>
              </a:solidFill>
            </a:endParaRPr>
          </a:p>
          <a:p>
            <a:pPr marL="1004400" lvl="2" indent="-410400">
              <a:spcBef>
                <a:spcPts val="24"/>
              </a:spcBef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 Sony </a:t>
            </a:r>
            <a:r>
              <a:rPr lang="hr-HR" sz="2400" dirty="0" err="1">
                <a:solidFill>
                  <a:schemeClr val="bg1"/>
                </a:solidFill>
              </a:rPr>
              <a:t>Pictures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Entertainment</a:t>
            </a:r>
            <a:r>
              <a:rPr lang="hr-HR" sz="2400" dirty="0">
                <a:solidFill>
                  <a:schemeClr val="bg1"/>
                </a:solidFill>
              </a:rPr>
              <a:t> - </a:t>
            </a:r>
            <a:r>
              <a:rPr lang="hr-HR" sz="2400" dirty="0" err="1">
                <a:solidFill>
                  <a:schemeClr val="bg1"/>
                </a:solidFill>
              </a:rPr>
              <a:t>Culver</a:t>
            </a:r>
            <a:r>
              <a:rPr lang="hr-HR" sz="2400" dirty="0">
                <a:solidFill>
                  <a:schemeClr val="bg1"/>
                </a:solidFill>
              </a:rPr>
              <a:t> City, LA</a:t>
            </a:r>
          </a:p>
          <a:p>
            <a:pPr marL="1004400" lvl="2" indent="-410400">
              <a:spcBef>
                <a:spcPts val="24"/>
              </a:spcBef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 NBC </a:t>
            </a:r>
            <a:r>
              <a:rPr lang="hr-HR" sz="2400" dirty="0" err="1">
                <a:solidFill>
                  <a:schemeClr val="bg1"/>
                </a:solidFill>
              </a:rPr>
              <a:t>Universal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Entertainment</a:t>
            </a:r>
            <a:endParaRPr lang="hr-HR" sz="2400" dirty="0">
              <a:solidFill>
                <a:schemeClr val="bg1"/>
              </a:solidFill>
            </a:endParaRPr>
          </a:p>
          <a:p>
            <a:pPr marL="1004400" lvl="2" indent="-410400">
              <a:spcBef>
                <a:spcPts val="24"/>
              </a:spcBef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 Warner </a:t>
            </a:r>
            <a:r>
              <a:rPr lang="hr-HR" sz="2400" dirty="0" err="1">
                <a:solidFill>
                  <a:schemeClr val="bg1"/>
                </a:solidFill>
              </a:rPr>
              <a:t>Bros</a:t>
            </a:r>
            <a:r>
              <a:rPr lang="hr-HR" sz="2400" dirty="0">
                <a:solidFill>
                  <a:schemeClr val="bg1"/>
                </a:solidFill>
              </a:rPr>
              <a:t>. </a:t>
            </a:r>
            <a:r>
              <a:rPr lang="hr-HR" sz="2400" dirty="0" err="1">
                <a:solidFill>
                  <a:schemeClr val="bg1"/>
                </a:solidFill>
              </a:rPr>
              <a:t>Entertainment</a:t>
            </a:r>
            <a:endParaRPr lang="hr-HR" sz="2400" dirty="0">
              <a:solidFill>
                <a:schemeClr val="bg1"/>
              </a:solidFill>
            </a:endParaRPr>
          </a:p>
          <a:p>
            <a:pPr marL="1004400" lvl="2" indent="-410400">
              <a:spcBef>
                <a:spcPts val="24"/>
              </a:spcBef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</a:rPr>
              <a:t>Buena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Vista </a:t>
            </a:r>
            <a:r>
              <a:rPr lang="hr-HR" sz="2400" dirty="0" err="1">
                <a:solidFill>
                  <a:schemeClr val="bg1"/>
                </a:solidFill>
              </a:rPr>
              <a:t>Motion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Pictures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smtClean="0">
                <a:solidFill>
                  <a:schemeClr val="bg1"/>
                </a:solidFill>
              </a:rPr>
              <a:t>Group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5437045" cy="2947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264696" cy="3393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620688"/>
            <a:ext cx="8229600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2"/>
                </a:solidFill>
                <a:uLnTx/>
                <a:uFillTx/>
                <a:latin typeface="Algerian" pitchFamily="82" charset="0"/>
                <a:ea typeface="+mj-ea"/>
                <a:cs typeface="+mj-cs"/>
              </a:rPr>
              <a:t>disneyland</a:t>
            </a:r>
            <a:endParaRPr kumimoji="0" lang="hr-HR" sz="41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2"/>
              </a:solidFill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6" y="2492896"/>
            <a:ext cx="7704856" cy="252028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Disneyland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park je zabavni park u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Anaheim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-u,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Califoriniji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SAD-u.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je prvi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disneyland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Otvoren je 18. srpnja 1955. od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Walta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Disney-a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Jedan je od najpopularnijih zabavnih parkova u svijetu.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462264" cy="4112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043608" y="4509120"/>
            <a:ext cx="7704856" cy="2016224"/>
          </a:xfrm>
          <a:prstGeom prst="rect">
            <a:avLst/>
          </a:prstGeom>
        </p:spPr>
        <p:txBody>
          <a:bodyPr/>
          <a:lstStyle/>
          <a:p>
            <a:pPr marL="548640" indent="-411480">
              <a:spcBef>
                <a:spcPct val="20000"/>
              </a:spcBef>
              <a:buSzPct val="65000"/>
              <a:buFont typeface="Arial" pitchFamily="34" charset="0"/>
              <a:buChar char="•"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Lokacija:  SAD,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California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Los Angeles,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Anaheim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Vlasnik: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Walt Disney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Company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Upravlja: Walt Disney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Parks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Resorts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Otvoreno: 18. Srpnja 1955.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Prilagođen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ACC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365</Words>
  <Application>Microsoft Office PowerPoint</Application>
  <PresentationFormat>Prikaz na zaslonu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Vrh</vt:lpstr>
      <vt:lpstr>los angeles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angeles</dc:title>
  <dc:creator>Dragana</dc:creator>
  <cp:lastModifiedBy>Dragana</cp:lastModifiedBy>
  <cp:revision>8</cp:revision>
  <dcterms:created xsi:type="dcterms:W3CDTF">2013-05-18T01:56:09Z</dcterms:created>
  <dcterms:modified xsi:type="dcterms:W3CDTF">2013-05-18T02:39:02Z</dcterms:modified>
</cp:coreProperties>
</file>