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1C5C-D6F7-4882-984D-D0169D9C2AB9}" type="datetimeFigureOut">
              <a:rPr lang="hr-HR" smtClean="0"/>
              <a:pPr/>
              <a:t>3.2.2016.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B108-BFDF-4101-80DD-AAF2B1556F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1C5C-D6F7-4882-984D-D0169D9C2AB9}" type="datetimeFigureOut">
              <a:rPr lang="hr-HR" smtClean="0"/>
              <a:pPr/>
              <a:t>3.2.2016.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B108-BFDF-4101-80DD-AAF2B1556F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1C5C-D6F7-4882-984D-D0169D9C2AB9}" type="datetimeFigureOut">
              <a:rPr lang="hr-HR" smtClean="0"/>
              <a:pPr/>
              <a:t>3.2.2016.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B108-BFDF-4101-80DD-AAF2B1556F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1C5C-D6F7-4882-984D-D0169D9C2AB9}" type="datetimeFigureOut">
              <a:rPr lang="hr-HR" smtClean="0"/>
              <a:pPr/>
              <a:t>3.2.2016.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B108-BFDF-4101-80DD-AAF2B1556F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1C5C-D6F7-4882-984D-D0169D9C2AB9}" type="datetimeFigureOut">
              <a:rPr lang="hr-HR" smtClean="0"/>
              <a:pPr/>
              <a:t>3.2.2016.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B108-BFDF-4101-80DD-AAF2B1556F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1C5C-D6F7-4882-984D-D0169D9C2AB9}" type="datetimeFigureOut">
              <a:rPr lang="hr-HR" smtClean="0"/>
              <a:pPr/>
              <a:t>3.2.2016.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B108-BFDF-4101-80DD-AAF2B1556F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1C5C-D6F7-4882-984D-D0169D9C2AB9}" type="datetimeFigureOut">
              <a:rPr lang="hr-HR" smtClean="0"/>
              <a:pPr/>
              <a:t>3.2.2016.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B108-BFDF-4101-80DD-AAF2B1556F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1C5C-D6F7-4882-984D-D0169D9C2AB9}" type="datetimeFigureOut">
              <a:rPr lang="hr-HR" smtClean="0"/>
              <a:pPr/>
              <a:t>3.2.2016.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B108-BFDF-4101-80DD-AAF2B1556F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1C5C-D6F7-4882-984D-D0169D9C2AB9}" type="datetimeFigureOut">
              <a:rPr lang="hr-HR" smtClean="0"/>
              <a:pPr/>
              <a:t>3.2.2016.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B108-BFDF-4101-80DD-AAF2B1556F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1C5C-D6F7-4882-984D-D0169D9C2AB9}" type="datetimeFigureOut">
              <a:rPr lang="hr-HR" smtClean="0"/>
              <a:pPr/>
              <a:t>3.2.2016.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B108-BFDF-4101-80DD-AAF2B1556F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1C5C-D6F7-4882-984D-D0169D9C2AB9}" type="datetimeFigureOut">
              <a:rPr lang="hr-HR" smtClean="0"/>
              <a:pPr/>
              <a:t>3.2.2016.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B108-BFDF-4101-80DD-AAF2B1556F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E1C5C-D6F7-4882-984D-D0169D9C2AB9}" type="datetimeFigureOut">
              <a:rPr lang="hr-HR" smtClean="0"/>
              <a:pPr/>
              <a:t>3.2.2016.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CB108-BFDF-4101-80DD-AAF2B1556FA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3">
                    <a:lumMod val="50000"/>
                  </a:schemeClr>
                </a:solidFill>
              </a:rPr>
              <a:t>ZELENO </a:t>
            </a:r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za zdravlje</a:t>
            </a:r>
            <a:endParaRPr lang="hr-H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Prezentaciju napravila:</a:t>
            </a:r>
          </a:p>
          <a:p>
            <a:r>
              <a:rPr lang="hr-HR" sz="2000" dirty="0" smtClean="0"/>
              <a:t> </a:t>
            </a:r>
            <a:r>
              <a:rPr lang="hr-HR" sz="2000" dirty="0" err="1" smtClean="0"/>
              <a:t>Nevzeta</a:t>
            </a:r>
            <a:r>
              <a:rPr lang="hr-HR" sz="2000" dirty="0" smtClean="0"/>
              <a:t> Zdunić eko koordinatorica</a:t>
            </a:r>
          </a:p>
          <a:p>
            <a:r>
              <a:rPr lang="hr-HR" sz="2000" dirty="0" smtClean="0"/>
              <a:t>Literatura: “Zeleno </a:t>
            </a:r>
            <a:r>
              <a:rPr lang="hr-HR" sz="2000" smtClean="0"/>
              <a:t>za zdravlje</a:t>
            </a:r>
            <a:r>
              <a:rPr lang="hr-HR" sz="2000" dirty="0" smtClean="0"/>
              <a:t>”, Victoria </a:t>
            </a:r>
            <a:r>
              <a:rPr lang="hr-HR" sz="2000" dirty="0" err="1" smtClean="0"/>
              <a:t>Boutenko</a:t>
            </a:r>
            <a:endParaRPr lang="hr-HR" sz="2000" dirty="0"/>
          </a:p>
        </p:txBody>
      </p:sp>
      <p:pic>
        <p:nvPicPr>
          <p:cNvPr id="4" name="Slika 3" descr="\\Anita\share\EAT RESPONSIBLE\FINAL PROPOSAL\Prijava projekta\Konačan prijedlog\Project developement\Realizacija\Logo\Logo_Hrvatski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869160"/>
            <a:ext cx="1419225" cy="75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lika 4" descr="ULN - izduženi 3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013176"/>
            <a:ext cx="1038225" cy="64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lika 5" descr="logo_glopolis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57192"/>
            <a:ext cx="1156970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lika 6" descr="D:\Dropbox\Glopolis\Komunikace materiály\EYD\For web\EYD emblem on 3 lines\EYD_emblem_3lines-EN.png"/>
          <p:cNvPicPr/>
          <p:nvPr/>
        </p:nvPicPr>
        <p:blipFill>
          <a:blip r:embed="rId5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l="1859" t="13991" r="38734" b="17322"/>
          <a:stretch>
            <a:fillRect/>
          </a:stretch>
        </p:blipFill>
        <p:spPr bwMode="auto">
          <a:xfrm>
            <a:off x="5868144" y="5157192"/>
            <a:ext cx="1381125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2" descr="Rezultat iskanja slik za zelenj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404664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4000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ZDRAVE SMJERNICE U PREHRANI</a:t>
            </a:r>
            <a:endParaRPr lang="hr-HR" sz="4000" dirty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1800" dirty="0" smtClean="0"/>
              <a:t>Dobrobiti za zdravlje: </a:t>
            </a:r>
            <a:r>
              <a:rPr lang="hr-HR" sz="1800" dirty="0" err="1" smtClean="0"/>
              <a:t>zelana</a:t>
            </a:r>
            <a:r>
              <a:rPr lang="hr-HR" sz="1800" dirty="0" smtClean="0"/>
              <a:t>  “živa” hrana čisti organizam od  toksina (otrova), kolesterola (masti)-zeleno lisnato povrće</a:t>
            </a:r>
          </a:p>
          <a:p>
            <a:r>
              <a:rPr lang="hr-HR" sz="1800" dirty="0" smtClean="0"/>
              <a:t>Dobro  je započeti dan sa zelenim kašastim sokom (velika injekcija klorofila, vitamina, minerala,enzima, antioksidanta,visoko </a:t>
            </a:r>
            <a:r>
              <a:rPr lang="hr-HR" sz="1800" dirty="0" err="1" smtClean="0"/>
              <a:t>kvalit</a:t>
            </a:r>
            <a:r>
              <a:rPr lang="hr-HR" sz="1800" dirty="0" smtClean="0"/>
              <a:t>. </a:t>
            </a:r>
            <a:r>
              <a:rPr lang="hr-HR" sz="1800" dirty="0" err="1" smtClean="0"/>
              <a:t>bjelanč</a:t>
            </a:r>
            <a:r>
              <a:rPr lang="hr-HR" sz="1800" dirty="0" smtClean="0"/>
              <a:t>.)</a:t>
            </a:r>
          </a:p>
          <a:p>
            <a:r>
              <a:rPr lang="hr-HR" sz="1600" dirty="0" smtClean="0">
                <a:latin typeface="Comic Sans MS" pitchFamily="66" charset="0"/>
              </a:rPr>
              <a:t>USUDITE  SE  PROMATRATI i</a:t>
            </a:r>
          </a:p>
          <a:p>
            <a:pPr>
              <a:buNone/>
            </a:pPr>
            <a:r>
              <a:rPr lang="hr-HR" sz="1600" dirty="0" smtClean="0">
                <a:latin typeface="Comic Sans MS" pitchFamily="66" charset="0"/>
              </a:rPr>
              <a:t>Eksperimentirati –tako stvaramo osobno iskustvo vezano za prehranu </a:t>
            </a:r>
          </a:p>
          <a:p>
            <a:pPr>
              <a:buNone/>
            </a:pPr>
            <a:r>
              <a:rPr lang="hr-HR" sz="1600" dirty="0" smtClean="0">
                <a:latin typeface="Comic Sans MS" pitchFamily="66" charset="0"/>
              </a:rPr>
              <a:t>Bolesti (posljedice pretilosti)  -razlog da razmišljamo o zdravim smjernicama u prehrani </a:t>
            </a:r>
          </a:p>
        </p:txBody>
      </p:sp>
      <p:pic>
        <p:nvPicPr>
          <p:cNvPr id="5" name="Rezervirano mjesto sadržaja 4" descr="images (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1" y="3645024"/>
            <a:ext cx="3168352" cy="1728192"/>
          </a:xfrm>
        </p:spPr>
      </p:pic>
      <p:pic>
        <p:nvPicPr>
          <p:cNvPr id="2050" name="Picture 2" descr="C:\Users\Učenik6\Mi jedemo odgovorno\images (2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700808"/>
            <a:ext cx="2838450" cy="1897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BOLESTI KAO POSLJEDICA NEDOSTATKA HRANJIVIH TVARI</a:t>
            </a:r>
            <a:endParaRPr lang="hr-HR" sz="2800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Sličnosti čovjeka i čimpanze (99,4% DNA)-najviše jedu voće i zelenje (sjemenke,kukce 1 %)</a:t>
            </a:r>
          </a:p>
          <a:p>
            <a:r>
              <a:rPr lang="hr-HR" sz="2000" dirty="0" smtClean="0"/>
              <a:t>Ljudi su izgubili svoj prirodan način hranjenja (unos zelenja opao)</a:t>
            </a:r>
          </a:p>
          <a:p>
            <a:r>
              <a:rPr lang="hr-HR" sz="2000" dirty="0" smtClean="0"/>
              <a:t>Standardna   prehrana:riža, </a:t>
            </a:r>
            <a:r>
              <a:rPr lang="hr-HR" sz="2000" dirty="0" err="1" smtClean="0"/>
              <a:t>krupmpir</a:t>
            </a:r>
            <a:r>
              <a:rPr lang="hr-HR" sz="2000" dirty="0" smtClean="0"/>
              <a:t>,kruh,tjestenina</a:t>
            </a:r>
          </a:p>
          <a:p>
            <a:pPr>
              <a:buNone/>
            </a:pPr>
            <a:r>
              <a:rPr lang="hr-HR" sz="2000" dirty="0" smtClean="0"/>
              <a:t>     (70%),meso (25%),povrće, voće</a:t>
            </a:r>
          </a:p>
          <a:p>
            <a:r>
              <a:rPr lang="hr-HR" sz="2000" dirty="0" smtClean="0"/>
              <a:t>Sirova prehrana :voće (60%),povrće(30%),zelenje, sjemenke,</a:t>
            </a:r>
            <a:r>
              <a:rPr lang="hr-HR" sz="2000" dirty="0" err="1" smtClean="0"/>
              <a:t>orašasti</a:t>
            </a:r>
            <a:r>
              <a:rPr lang="hr-HR" sz="2000" dirty="0" smtClean="0"/>
              <a:t> plodovi, avokado</a:t>
            </a:r>
            <a:endParaRPr lang="hr-HR" sz="2000" dirty="0"/>
          </a:p>
        </p:txBody>
      </p:sp>
      <p:pic>
        <p:nvPicPr>
          <p:cNvPr id="5" name="Rezervirano mjesto sadržaja 4" descr="images (1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5976" y="1772816"/>
            <a:ext cx="4392488" cy="331236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VISOKO PRERAĐENA HRANA</a:t>
            </a:r>
            <a:endParaRPr lang="hr-HR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200" dirty="0" smtClean="0">
                <a:latin typeface="Comic Sans MS" pitchFamily="66" charset="0"/>
              </a:rPr>
              <a:t>Nutritivno (hranjivo) jako siromašna . Najviše ima umjetnih tvari,</a:t>
            </a:r>
            <a:r>
              <a:rPr lang="hr-HR" sz="2200" dirty="0" err="1" smtClean="0">
                <a:latin typeface="Comic Sans MS" pitchFamily="66" charset="0"/>
              </a:rPr>
              <a:t>poboljšivača</a:t>
            </a:r>
            <a:r>
              <a:rPr lang="hr-HR" sz="2200" dirty="0" smtClean="0">
                <a:latin typeface="Comic Sans MS" pitchFamily="66" charset="0"/>
              </a:rPr>
              <a:t> okusa, bojila, aditiva, </a:t>
            </a:r>
            <a:r>
              <a:rPr lang="hr-HR" sz="2200" dirty="0" smtClean="0">
                <a:latin typeface="Comic Sans MS" pitchFamily="66" charset="0"/>
              </a:rPr>
              <a:t>emulgatora, </a:t>
            </a:r>
            <a:r>
              <a:rPr lang="hr-HR" sz="2200" dirty="0" err="1" smtClean="0">
                <a:latin typeface="Comic Sans MS" pitchFamily="66" charset="0"/>
              </a:rPr>
              <a:t>nezradvih</a:t>
            </a:r>
            <a:r>
              <a:rPr lang="hr-HR" sz="2200" dirty="0" smtClean="0">
                <a:latin typeface="Comic Sans MS" pitchFamily="66" charset="0"/>
              </a:rPr>
              <a:t> masti</a:t>
            </a:r>
            <a:r>
              <a:rPr lang="hr-HR" sz="2200" dirty="0" smtClean="0">
                <a:latin typeface="Comic Sans MS" pitchFamily="66" charset="0"/>
              </a:rPr>
              <a:t>.</a:t>
            </a:r>
          </a:p>
          <a:p>
            <a:r>
              <a:rPr lang="hr-HR" sz="2200" dirty="0" smtClean="0">
                <a:latin typeface="Comic Sans MS" pitchFamily="66" charset="0"/>
              </a:rPr>
              <a:t>Dokazana veza između nastanka bolesti: depresije</a:t>
            </a:r>
            <a:r>
              <a:rPr lang="hr-HR" sz="2200" dirty="0" smtClean="0">
                <a:latin typeface="Comic Sans MS" pitchFamily="66" charset="0"/>
              </a:rPr>
              <a:t>, </a:t>
            </a:r>
            <a:r>
              <a:rPr lang="hr-HR" sz="2200" dirty="0" smtClean="0">
                <a:latin typeface="Comic Sans MS" pitchFamily="66" charset="0"/>
              </a:rPr>
              <a:t> </a:t>
            </a:r>
            <a:r>
              <a:rPr lang="hr-HR" sz="2200" dirty="0" err="1" smtClean="0">
                <a:latin typeface="Comic Sans MS" pitchFamily="66" charset="0"/>
              </a:rPr>
              <a:t>hiperaktivnostii</a:t>
            </a:r>
            <a:r>
              <a:rPr lang="hr-HR" sz="2200" dirty="0" smtClean="0">
                <a:latin typeface="Comic Sans MS" pitchFamily="66" charset="0"/>
              </a:rPr>
              <a:t> teškoća u </a:t>
            </a:r>
            <a:r>
              <a:rPr lang="hr-HR" sz="2200" dirty="0" err="1" smtClean="0">
                <a:latin typeface="Comic Sans MS" pitchFamily="66" charset="0"/>
              </a:rPr>
              <a:t>koncentarciji</a:t>
            </a:r>
            <a:r>
              <a:rPr lang="hr-HR" sz="2200" dirty="0" smtClean="0">
                <a:latin typeface="Comic Sans MS" pitchFamily="66" charset="0"/>
              </a:rPr>
              <a:t> </a:t>
            </a:r>
            <a:r>
              <a:rPr lang="hr-HR" sz="2200" dirty="0" smtClean="0">
                <a:latin typeface="Comic Sans MS" pitchFamily="66" charset="0"/>
              </a:rPr>
              <a:t> kod djece,</a:t>
            </a:r>
            <a:r>
              <a:rPr lang="hr-HR" sz="2200" dirty="0" smtClean="0">
                <a:latin typeface="Comic Sans MS" pitchFamily="66" charset="0"/>
              </a:rPr>
              <a:t>šećerne </a:t>
            </a:r>
            <a:r>
              <a:rPr lang="hr-HR" sz="2200" dirty="0" smtClean="0">
                <a:latin typeface="Comic Sans MS" pitchFamily="66" charset="0"/>
              </a:rPr>
              <a:t>bolesti,</a:t>
            </a:r>
          </a:p>
          <a:p>
            <a:pPr>
              <a:buNone/>
            </a:pPr>
            <a:r>
              <a:rPr lang="hr-HR" sz="2200" dirty="0" smtClean="0">
                <a:latin typeface="Comic Sans MS" pitchFamily="66" charset="0"/>
              </a:rPr>
              <a:t>    povišene masti,srčane </a:t>
            </a:r>
            <a:r>
              <a:rPr lang="hr-HR" sz="2200" dirty="0" smtClean="0">
                <a:latin typeface="Comic Sans MS" pitchFamily="66" charset="0"/>
              </a:rPr>
              <a:t>bolesti, pretilosti (prekomjerna težina)</a:t>
            </a:r>
            <a:endParaRPr lang="hr-HR" sz="2200" dirty="0" smtClean="0">
              <a:latin typeface="Comic Sans MS" pitchFamily="66" charset="0"/>
            </a:endParaRPr>
          </a:p>
          <a:p>
            <a:pPr>
              <a:buNone/>
            </a:pPr>
            <a:endParaRPr lang="hr-HR" sz="2200" dirty="0">
              <a:latin typeface="Comic Sans MS" pitchFamily="66" charset="0"/>
            </a:endParaRPr>
          </a:p>
        </p:txBody>
      </p:sp>
      <p:pic>
        <p:nvPicPr>
          <p:cNvPr id="1026" name="Picture 2" descr="C:\Users\Učenik6\Mi jedemo odgovorno\preuzmi (6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3" y="1772816"/>
            <a:ext cx="1800200" cy="1752600"/>
          </a:xfrm>
          <a:prstGeom prst="rect">
            <a:avLst/>
          </a:prstGeom>
          <a:noFill/>
        </p:spPr>
      </p:pic>
      <p:pic>
        <p:nvPicPr>
          <p:cNvPr id="1027" name="Picture 3" descr="C:\Users\Učenik6\Mi jedemo odgovorno\preuzmi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1" y="3573016"/>
            <a:ext cx="1872209" cy="1847850"/>
          </a:xfrm>
          <a:prstGeom prst="rect">
            <a:avLst/>
          </a:prstGeom>
          <a:noFill/>
        </p:spPr>
      </p:pic>
      <p:pic>
        <p:nvPicPr>
          <p:cNvPr id="1030" name="Picture 6" descr="C:\Users\Učenik6\Mi jedemo odgovorno\preuzmi (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844824"/>
            <a:ext cx="2592288" cy="1504950"/>
          </a:xfrm>
          <a:prstGeom prst="rect">
            <a:avLst/>
          </a:prstGeom>
          <a:noFill/>
        </p:spPr>
      </p:pic>
      <p:pic>
        <p:nvPicPr>
          <p:cNvPr id="4" name="Picture 2" descr="C:\Users\Učenik6\Mi jedemo odgovorno\preuzmi (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3429000"/>
            <a:ext cx="1905000" cy="1533525"/>
          </a:xfrm>
          <a:prstGeom prst="rect">
            <a:avLst/>
          </a:prstGeom>
          <a:noFill/>
        </p:spPr>
      </p:pic>
      <p:pic>
        <p:nvPicPr>
          <p:cNvPr id="5" name="Picture 3" descr="C:\Users\Učenik6\Mi jedemo odgovorno\images (21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5013176"/>
            <a:ext cx="2084462" cy="1590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PREDNOSTI SIROVE HRANE</a:t>
            </a:r>
            <a:endParaRPr lang="hr-HR" sz="3600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1800" dirty="0" smtClean="0"/>
              <a:t>Prednosti  sirove hrane: puni su enzima i vitamina; nadzemni dio korjenastog povrća  hranjiviji</a:t>
            </a:r>
          </a:p>
          <a:p>
            <a:r>
              <a:rPr lang="hr-HR" sz="1800" dirty="0" smtClean="0"/>
              <a:t>Važno je žvakati</a:t>
            </a:r>
          </a:p>
          <a:p>
            <a:r>
              <a:rPr lang="hr-HR" sz="1800" dirty="0" smtClean="0"/>
              <a:t>Zašto nam se ne sviđa okus zelenja?(prehrambene navike)</a:t>
            </a:r>
          </a:p>
          <a:p>
            <a:r>
              <a:rPr lang="hr-HR" sz="1800" dirty="0" smtClean="0"/>
              <a:t>“Smatram da znanstvenici nisu istražili skrivene mogućnosti  bezbrojnog sjemenja, lišća i plodova za pružanje najpotpunije moguće prehrane ljudskom rodu”-</a:t>
            </a:r>
            <a:r>
              <a:rPr lang="hr-HR" sz="1800" dirty="0" err="1" smtClean="0"/>
              <a:t>Mahatma</a:t>
            </a:r>
            <a:r>
              <a:rPr lang="hr-HR" sz="1800" dirty="0" smtClean="0"/>
              <a:t> </a:t>
            </a:r>
          </a:p>
          <a:p>
            <a:pPr>
              <a:buNone/>
            </a:pPr>
            <a:r>
              <a:rPr lang="hr-HR" sz="1800" dirty="0" smtClean="0"/>
              <a:t>      Gandhi</a:t>
            </a:r>
          </a:p>
          <a:p>
            <a:r>
              <a:rPr lang="hr-HR" sz="1800" dirty="0" smtClean="0"/>
              <a:t>Meso ( složene bjelančevine)</a:t>
            </a:r>
          </a:p>
          <a:p>
            <a:r>
              <a:rPr lang="hr-HR" sz="1800" dirty="0" smtClean="0"/>
              <a:t>Zelenje (</a:t>
            </a:r>
            <a:r>
              <a:rPr lang="hr-HR" sz="1800" dirty="0" err="1" smtClean="0"/>
              <a:t>bjelanč</a:t>
            </a:r>
            <a:r>
              <a:rPr lang="hr-HR" sz="1800" dirty="0" smtClean="0"/>
              <a:t>. –aminokiseline jednostavne i iskoristive; tijelo ih lakše iskoristi</a:t>
            </a:r>
          </a:p>
          <a:p>
            <a:r>
              <a:rPr lang="hr-HR" sz="1800" dirty="0" smtClean="0"/>
              <a:t>Neurotransmiteri (esencijalne aminokiseline) upravljaju našim emocijama,pamćenjem,raspoloženjem,ponašanjem,</a:t>
            </a:r>
            <a:r>
              <a:rPr lang="hr-HR" sz="1800" dirty="0" err="1" smtClean="0"/>
              <a:t>sposob</a:t>
            </a:r>
            <a:r>
              <a:rPr lang="hr-HR" sz="1800" dirty="0" smtClean="0"/>
              <a:t>. za učenje, obrasci za spavanje</a:t>
            </a:r>
          </a:p>
          <a:p>
            <a:r>
              <a:rPr lang="hr-HR" sz="1800" dirty="0" err="1" smtClean="0"/>
              <a:t>Prehambeni</a:t>
            </a:r>
            <a:r>
              <a:rPr lang="hr-HR" sz="1800" dirty="0" smtClean="0"/>
              <a:t> psiholozi utvrdili vezu između nedostatka određene </a:t>
            </a:r>
            <a:r>
              <a:rPr lang="hr-HR" sz="1800" dirty="0" err="1" smtClean="0"/>
              <a:t>aminokis</a:t>
            </a:r>
            <a:r>
              <a:rPr lang="hr-HR" sz="1800" dirty="0" smtClean="0"/>
              <a:t>.(</a:t>
            </a:r>
            <a:r>
              <a:rPr lang="hr-HR" sz="1800" dirty="0" err="1" smtClean="0"/>
              <a:t>tirozin</a:t>
            </a:r>
            <a:r>
              <a:rPr lang="hr-HR" sz="1800" dirty="0" smtClean="0"/>
              <a:t>) i nastanka  psihičkih bolesti /depresija, ADHD, nedostatak energije) i jake želje za slatkišima,kofeinom, alkoholom…</a:t>
            </a:r>
          </a:p>
          <a:p>
            <a:pPr>
              <a:buNone/>
            </a:pPr>
            <a:endParaRPr lang="hr-HR" sz="2000" dirty="0"/>
          </a:p>
        </p:txBody>
      </p:sp>
      <p:pic>
        <p:nvPicPr>
          <p:cNvPr id="5" name="Rezervirano mjesto sadržaja 4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27984" y="1844824"/>
            <a:ext cx="4176464" cy="338437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VAŽNA SU VLAKNA U PREHRANI</a:t>
            </a:r>
            <a:br>
              <a:rPr lang="hr-HR" sz="36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hr-HR" sz="36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(čistači organizma)</a:t>
            </a:r>
            <a:endParaRPr lang="hr-HR" sz="3600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000" dirty="0" smtClean="0"/>
              <a:t>Topiva (voće, grah, grašak, zobene mekinje) i </a:t>
            </a:r>
            <a:r>
              <a:rPr lang="hr-HR" sz="2000" dirty="0" smtClean="0">
                <a:solidFill>
                  <a:schemeClr val="accent3">
                    <a:lumMod val="50000"/>
                  </a:schemeClr>
                </a:solidFill>
              </a:rPr>
              <a:t>netopiva </a:t>
            </a:r>
            <a:r>
              <a:rPr lang="hr-HR" sz="2000" dirty="0" smtClean="0"/>
              <a:t>(zelenje , kora voća i povrća,</a:t>
            </a:r>
            <a:r>
              <a:rPr lang="hr-HR" sz="2000" dirty="0" err="1" smtClean="0"/>
              <a:t>orašasti</a:t>
            </a:r>
            <a:r>
              <a:rPr lang="hr-HR" sz="2000" dirty="0" smtClean="0"/>
              <a:t> plodovi i sjemenke,ljuske žitarica)</a:t>
            </a:r>
          </a:p>
          <a:p>
            <a:r>
              <a:rPr lang="hr-HR" sz="2000" dirty="0" smtClean="0"/>
              <a:t>Netopiva vlakna vežu toksine u tijelu i izbacuju van stolicom</a:t>
            </a:r>
          </a:p>
          <a:p>
            <a:r>
              <a:rPr lang="hr-HR" sz="2000" dirty="0" smtClean="0"/>
              <a:t>Dobrobiti po zdravlje:jačaju srce, </a:t>
            </a:r>
            <a:r>
              <a:rPr lang="hr-HR" sz="2000" dirty="0" err="1" smtClean="0"/>
              <a:t>snizuju</a:t>
            </a:r>
            <a:r>
              <a:rPr lang="hr-HR" sz="2000" dirty="0" smtClean="0"/>
              <a:t> kolesterol, sprječavaju nastanak raka, dijabetesa,žučnih kamenaca, čira,usporavaju upijanje šećera u krvi,jačaju imunitet,reguliraju stolicu, usporavaju starost(30 </a:t>
            </a:r>
            <a:r>
              <a:rPr lang="hr-HR" sz="2000" dirty="0" err="1" smtClean="0"/>
              <a:t>gr</a:t>
            </a:r>
            <a:r>
              <a:rPr lang="hr-HR" sz="2000" dirty="0" smtClean="0"/>
              <a:t> dnevno)</a:t>
            </a:r>
          </a:p>
          <a:p>
            <a:r>
              <a:rPr lang="hr-HR" sz="2000" dirty="0" smtClean="0"/>
              <a:t>Visoko prerađena hrana, neaktivnost uzrokuju bolesti</a:t>
            </a:r>
            <a:endParaRPr lang="hr-HR" sz="2000" dirty="0"/>
          </a:p>
        </p:txBody>
      </p:sp>
      <p:pic>
        <p:nvPicPr>
          <p:cNvPr id="5" name="Rezervirano mjesto sadržaja 4" descr="images (1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1772816"/>
            <a:ext cx="2016224" cy="1593726"/>
          </a:xfrm>
        </p:spPr>
      </p:pic>
      <p:pic>
        <p:nvPicPr>
          <p:cNvPr id="1026" name="Picture 2" descr="Rezultat iskanja slik za vlakna u prehran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996952"/>
            <a:ext cx="2160240" cy="1384176"/>
          </a:xfrm>
          <a:prstGeom prst="rect">
            <a:avLst/>
          </a:prstGeom>
          <a:noFill/>
        </p:spPr>
      </p:pic>
      <p:pic>
        <p:nvPicPr>
          <p:cNvPr id="1028" name="Picture 4" descr="Rezultat iskanja slik za vlakna u prehran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5" y="4077072"/>
            <a:ext cx="2160239" cy="1671068"/>
          </a:xfrm>
          <a:prstGeom prst="rect">
            <a:avLst/>
          </a:prstGeom>
          <a:noFill/>
        </p:spPr>
      </p:pic>
      <p:pic>
        <p:nvPicPr>
          <p:cNvPr id="1030" name="Picture 6" descr="Rezultat iskanja slik za vlakna u prehran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7" y="1772816"/>
            <a:ext cx="2232248" cy="1847851"/>
          </a:xfrm>
          <a:prstGeom prst="rect">
            <a:avLst/>
          </a:prstGeom>
          <a:noFill/>
        </p:spPr>
      </p:pic>
      <p:pic>
        <p:nvPicPr>
          <p:cNvPr id="1034" name="Picture 10" descr="Rezultat iskanja slik za vlakna u prehra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3356992"/>
            <a:ext cx="2232248" cy="174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ZELENJE ZA HOMEOSTAZU</a:t>
            </a:r>
            <a:endParaRPr lang="hr-HR" sz="3600" dirty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400" dirty="0" smtClean="0"/>
              <a:t>Sposobnost obnavljanja živih bića i održavanja zdravlja (putem krvi, limfe,hormona) uz hranu visoke kvalitete </a:t>
            </a:r>
            <a:r>
              <a:rPr lang="hr-HR" sz="2400" dirty="0" smtClean="0"/>
              <a:t> (zelene </a:t>
            </a:r>
            <a:r>
              <a:rPr lang="hr-HR" sz="2400" dirty="0" smtClean="0"/>
              <a:t>kašaste </a:t>
            </a:r>
            <a:r>
              <a:rPr lang="hr-HR" sz="2400" dirty="0" smtClean="0"/>
              <a:t>sokove)</a:t>
            </a:r>
            <a:endParaRPr lang="hr-HR" sz="2400" dirty="0" smtClean="0"/>
          </a:p>
          <a:p>
            <a:r>
              <a:rPr lang="hr-HR" sz="2400" dirty="0" smtClean="0"/>
              <a:t>Alkalno stanje krvi (stanica u organizmu) važno za</a:t>
            </a:r>
          </a:p>
          <a:p>
            <a:pPr>
              <a:buNone/>
            </a:pPr>
            <a:r>
              <a:rPr lang="hr-HR" sz="2400" dirty="0" smtClean="0"/>
              <a:t>    </a:t>
            </a:r>
            <a:r>
              <a:rPr lang="hr-HR" sz="2400" dirty="0" smtClean="0"/>
              <a:t>   </a:t>
            </a:r>
            <a:r>
              <a:rPr lang="hr-HR" sz="2400" dirty="0" smtClean="0"/>
              <a:t>zdravlje (kiselost povezana sa nastankom raka)</a:t>
            </a:r>
          </a:p>
          <a:p>
            <a:r>
              <a:rPr lang="hr-HR" sz="2400" dirty="0" smtClean="0"/>
              <a:t>Špinat,limun stvara alkalno </a:t>
            </a:r>
            <a:r>
              <a:rPr lang="hr-HR" sz="2400" dirty="0" smtClean="0"/>
              <a:t>stanje</a:t>
            </a:r>
          </a:p>
          <a:p>
            <a:pPr>
              <a:buNone/>
            </a:pPr>
            <a:r>
              <a:rPr lang="hr-HR" sz="2400" dirty="0" smtClean="0"/>
              <a:t>      (+ </a:t>
            </a:r>
            <a:r>
              <a:rPr lang="hr-HR" sz="2400" dirty="0" err="1" smtClean="0"/>
              <a:t>ph</a:t>
            </a:r>
            <a:r>
              <a:rPr lang="hr-HR" sz="2400" dirty="0" smtClean="0"/>
              <a:t> indeks)</a:t>
            </a:r>
          </a:p>
          <a:p>
            <a:r>
              <a:rPr lang="hr-HR" sz="2400" dirty="0" smtClean="0"/>
              <a:t>Tijelo stvara masne stanice koje pohranjuju kiseline u organizmu</a:t>
            </a:r>
          </a:p>
          <a:p>
            <a:r>
              <a:rPr lang="hr-HR" sz="2400" dirty="0" smtClean="0"/>
              <a:t>Stres, </a:t>
            </a:r>
            <a:r>
              <a:rPr lang="hr-HR" sz="2400" dirty="0" err="1" smtClean="0"/>
              <a:t>negat.emocije</a:t>
            </a:r>
            <a:r>
              <a:rPr lang="hr-HR" sz="2400" dirty="0" smtClean="0"/>
              <a:t>,buka poboljšavaju kiselost</a:t>
            </a:r>
          </a:p>
          <a:p>
            <a:r>
              <a:rPr lang="hr-HR" sz="2400" dirty="0" smtClean="0"/>
              <a:t>Smijeh, zagrljaj, šale, klasična </a:t>
            </a:r>
            <a:r>
              <a:rPr lang="hr-HR" sz="2400" dirty="0" smtClean="0"/>
              <a:t>muzika,priroda poboljšavaju alkalna stanja organizma</a:t>
            </a:r>
            <a:endParaRPr lang="hr-HR" sz="2400" dirty="0"/>
          </a:p>
        </p:txBody>
      </p:sp>
      <p:pic>
        <p:nvPicPr>
          <p:cNvPr id="7" name="Rezervirano mjesto sadržaja 6" descr="images (4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3" y="1772816"/>
            <a:ext cx="2232247" cy="1552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4" name="Picture 2" descr="Rezultat iskanja slik za vlakna u prehran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356992"/>
            <a:ext cx="1872208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489</Words>
  <Application>Microsoft Office PowerPoint</Application>
  <PresentationFormat>Prikaz na zaslonu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Office tema</vt:lpstr>
      <vt:lpstr>ZELENO za zdravlje</vt:lpstr>
      <vt:lpstr>ZDRAVE SMJERNICE U PREHRANI</vt:lpstr>
      <vt:lpstr>BOLESTI KAO POSLJEDICA NEDOSTATKA HRANJIVIH TVARI</vt:lpstr>
      <vt:lpstr>VISOKO PRERAĐENA HRANA</vt:lpstr>
      <vt:lpstr>PREDNOSTI SIROVE HRANE</vt:lpstr>
      <vt:lpstr>VAŽNA SU VLAKNA U PREHRANI (čistači organizma)</vt:lpstr>
      <vt:lpstr>ZELENJE ZA HOMEOSTAZU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ZELENO za zdravlje</dc:title>
  <dc:creator>Učenik6</dc:creator>
  <cp:lastModifiedBy>Učenik6</cp:lastModifiedBy>
  <cp:revision>59</cp:revision>
  <dcterms:created xsi:type="dcterms:W3CDTF">2016-01-19T08:51:13Z</dcterms:created>
  <dcterms:modified xsi:type="dcterms:W3CDTF">2016-02-03T12:18:48Z</dcterms:modified>
</cp:coreProperties>
</file>