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23"/>
  </p:notesMasterIdLst>
  <p:sldIdLst>
    <p:sldId id="256" r:id="rId5"/>
    <p:sldId id="257" r:id="rId6"/>
    <p:sldId id="263" r:id="rId7"/>
    <p:sldId id="258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6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93" autoAdjust="0"/>
  </p:normalViewPr>
  <p:slideViewPr>
    <p:cSldViewPr showGuides="1">
      <p:cViewPr varScale="1">
        <p:scale>
          <a:sx n="92" d="100"/>
          <a:sy n="92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6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8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2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9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58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3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Drugi_svjetski_rat" TargetMode="External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hyperlink" Target="http://hr.wikipedia.org/wiki/Prevoditelj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hr.wikipedia.org/wiki/U%C4%8Ditelj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DhkSfrwqnY" TargetMode="External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qiU_6waOc" TargetMode="External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xEBFhWBbtM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orbasinovicZlatko/feed?activity_view=3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hyperlink" Target="https://ko.wiktionary.org/wiki/%EB%B0%94%EB%8B%A4%EC%BD%94%EB%81%BC%EB%A6%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r="3" b="9235"/>
          <a:stretch/>
        </p:blipFill>
        <p:spPr>
          <a:xfrm>
            <a:off x="480957" y="643466"/>
            <a:ext cx="2569854" cy="174650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r="6" b="2147"/>
          <a:stretch/>
        </p:blipFill>
        <p:spPr>
          <a:xfrm>
            <a:off x="480957" y="2557250"/>
            <a:ext cx="2569853" cy="1746504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5" r="-2" b="6369"/>
          <a:stretch/>
        </p:blipFill>
        <p:spPr>
          <a:xfrm>
            <a:off x="482600" y="4468029"/>
            <a:ext cx="2568451" cy="1746504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7058"/>
          <a:stretch/>
        </p:blipFill>
        <p:spPr>
          <a:xfrm>
            <a:off x="3170511" y="643467"/>
            <a:ext cx="5490888" cy="5571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08920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64733833-AF5F-48C8-A12F-93037919DCD6}"/>
              </a:ext>
            </a:extLst>
          </p:cNvPr>
          <p:cNvSpPr txBox="1"/>
          <p:nvPr/>
        </p:nvSpPr>
        <p:spPr>
          <a:xfrm>
            <a:off x="323528" y="3356992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b="1" dirty="0"/>
          </a:p>
          <a:p>
            <a:endParaRPr lang="hr-HR" sz="2800" b="1" dirty="0"/>
          </a:p>
          <a:p>
            <a:endParaRPr lang="hr-HR" sz="2800" b="1" dirty="0"/>
          </a:p>
          <a:p>
            <a:endParaRPr lang="hr-HR" sz="2800" b="1" dirty="0"/>
          </a:p>
          <a:p>
            <a:r>
              <a:rPr lang="hr-HR" sz="2800" b="1" dirty="0"/>
              <a:t>Ponedjeljak 4.5.2020.g.</a:t>
            </a:r>
          </a:p>
          <a:p>
            <a:endParaRPr lang="hr-HR" sz="2800" b="1" dirty="0"/>
          </a:p>
          <a:p>
            <a:r>
              <a:rPr lang="hr-HR" sz="2800" b="1" dirty="0"/>
              <a:t>4.a</a:t>
            </a: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98258" y="1527988"/>
            <a:ext cx="1920240" cy="254842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70352" y="1509070"/>
            <a:ext cx="1920240" cy="2546315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676794" y="1509548"/>
            <a:ext cx="1920240" cy="5087804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6951615" y="220701"/>
            <a:ext cx="1920240" cy="1840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89" y="2744316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8CBCD9C-E51C-4CCD-86CB-639C5077FB81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584926-9DD2-4D5B-9D54-0986336A6FE1}"/>
              </a:ext>
            </a:extLst>
          </p:cNvPr>
          <p:cNvSpPr txBox="1"/>
          <p:nvPr/>
        </p:nvSpPr>
        <p:spPr>
          <a:xfrm>
            <a:off x="75193" y="3284984"/>
            <a:ext cx="4429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Zadatak: </a:t>
            </a:r>
          </a:p>
          <a:p>
            <a:r>
              <a:rPr lang="hr-HR" dirty="0"/>
              <a:t>Otvori radnu bilježnicu Hrvatski na dlanu 4 na str. 108. i 109. </a:t>
            </a:r>
          </a:p>
          <a:p>
            <a:r>
              <a:rPr lang="hr-HR" dirty="0"/>
              <a:t>Pažljivo, uredno i savjesno riješi obje stranice.</a:t>
            </a:r>
          </a:p>
          <a:p>
            <a:r>
              <a:rPr lang="hr-HR" dirty="0"/>
              <a:t>U 9. zadatku na 109. stranici prikaži pjesmu crtežom tako da ispuniš cijeli kvadrat likovno prikazanim pjesničkim slikama.</a:t>
            </a:r>
          </a:p>
          <a:p>
            <a:r>
              <a:rPr lang="hr-HR" dirty="0"/>
              <a:t>Kao što je Grigor Vitez divnim riječima dočarao let i pjev ptice ševe, tako se ti potrudi isto napraviti crtežom.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A72D5FC-86ED-443D-BC69-17DC2354A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236" y="2790891"/>
            <a:ext cx="2018098" cy="26090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259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98258" y="1527988"/>
            <a:ext cx="1920240" cy="254842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70352" y="1509070"/>
            <a:ext cx="1920240" cy="2546315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676794" y="1509548"/>
            <a:ext cx="1920240" cy="5087804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6840496" y="1509552"/>
            <a:ext cx="1920240" cy="383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89" y="2744316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8CBCD9C-E51C-4CCD-86CB-639C5077FB81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584926-9DD2-4D5B-9D54-0986336A6FE1}"/>
              </a:ext>
            </a:extLst>
          </p:cNvPr>
          <p:cNvSpPr txBox="1"/>
          <p:nvPr/>
        </p:nvSpPr>
        <p:spPr>
          <a:xfrm>
            <a:off x="65408" y="2758084"/>
            <a:ext cx="52986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Pročitaj nešto o pjesniku čije ime nosi naša škola. 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Grigor Vitez</a:t>
            </a:r>
            <a:endParaRPr lang="hr-HR" dirty="0"/>
          </a:p>
          <a:p>
            <a:r>
              <a:rPr lang="hr-HR" dirty="0"/>
              <a:t>Rođen je 15. veljače 1911. u Kosovcu kraj Okučana, a preminuo 23. studenoga 1966. u Zagrebu.</a:t>
            </a:r>
          </a:p>
          <a:p>
            <a:r>
              <a:rPr lang="hr-HR" dirty="0"/>
              <a:t>Prije </a:t>
            </a:r>
            <a:r>
              <a:rPr lang="hr-HR" u="sng" dirty="0">
                <a:hlinkClick r:id="rId8" tooltip="Drugi svjetski rat"/>
              </a:rPr>
              <a:t>Drugog svjetskog rata</a:t>
            </a:r>
            <a:r>
              <a:rPr lang="hr-HR" dirty="0"/>
              <a:t> bio je </a:t>
            </a:r>
            <a:r>
              <a:rPr lang="hr-HR" u="sng" dirty="0">
                <a:hlinkClick r:id="rId9" tooltip="Učitelj"/>
              </a:rPr>
              <a:t>učitelj</a:t>
            </a:r>
            <a:r>
              <a:rPr lang="hr-HR" dirty="0"/>
              <a:t>, a poslije je radio u Ministarstvu prosvjete i kao urednik u Izdavačkoj kući Mladost. Pisao je poeziju za djecu i odrasle ("Sto vukova", "Kad bi drveće hodalo", "Gdje priče rastu„…), </a:t>
            </a:r>
            <a:r>
              <a:rPr lang="hr-HR" u="sng" dirty="0">
                <a:hlinkClick r:id="rId10" tooltip="Prevoditelj"/>
              </a:rPr>
              <a:t>prevodio</a:t>
            </a:r>
            <a:r>
              <a:rPr lang="hr-HR" dirty="0"/>
              <a:t> je s ruskog, francuskog i slovenskog jezika. Danas brojne škole nose njegovo ime.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7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2617620" y="321732"/>
            <a:ext cx="3113532" cy="6214533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132856"/>
            <a:ext cx="6589683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241300" y="2492896"/>
            <a:ext cx="59868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Zadatak: </a:t>
            </a:r>
          </a:p>
          <a:p>
            <a:endParaRPr lang="hr-HR" sz="2000" i="1" dirty="0"/>
          </a:p>
          <a:p>
            <a:r>
              <a:rPr lang="hr-HR" sz="2000" i="1" dirty="0"/>
              <a:t>1. Pogledaj video u kojemu ćeš pronaći zanimljivosti o ptici ševi. Čut ćeš i njen predivan pjev.</a:t>
            </a:r>
          </a:p>
          <a:p>
            <a:endParaRPr lang="hr-HR" sz="2000" b="1" i="1" dirty="0"/>
          </a:p>
          <a:p>
            <a:pPr algn="ctr"/>
            <a:r>
              <a:rPr lang="hr-HR" sz="2400" b="1" dirty="0" smtClean="0">
                <a:hlinkClick r:id="rId8"/>
              </a:rPr>
              <a:t>JASTREB, POLJSKA ŠEVA I ZELENA ŽUNA</a:t>
            </a:r>
            <a:endParaRPr lang="hr-HR" sz="2400" b="1" dirty="0"/>
          </a:p>
          <a:p>
            <a:pPr algn="ctr"/>
            <a:endParaRPr lang="hr-HR" sz="2400" b="1" dirty="0"/>
          </a:p>
          <a:p>
            <a:r>
              <a:rPr lang="hr-HR" sz="2000" i="1" dirty="0"/>
              <a:t>2. U bilježnicu zapiši nekoliko zanimljivosti o </a:t>
            </a:r>
          </a:p>
          <a:p>
            <a:r>
              <a:rPr lang="hr-HR" sz="2000" i="1" dirty="0"/>
              <a:t>    pticama iz ovoga videa. </a:t>
            </a:r>
          </a:p>
          <a:p>
            <a:r>
              <a:rPr lang="hr-HR" sz="2000" i="1" dirty="0"/>
              <a:t>3. Nacrtaj pticu ševu.</a:t>
            </a:r>
          </a:p>
          <a:p>
            <a:r>
              <a:rPr lang="hr-HR" sz="2000" b="1" i="1" dirty="0"/>
              <a:t> </a:t>
            </a:r>
            <a:endParaRPr lang="hr-HR" b="1" i="1" dirty="0"/>
          </a:p>
          <a:p>
            <a:endParaRPr lang="hr-HR" sz="2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6012160" y="7274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HRVATSKI </a:t>
            </a:r>
          </a:p>
          <a:p>
            <a:r>
              <a:rPr lang="hr-HR" sz="3600" b="1" dirty="0">
                <a:solidFill>
                  <a:schemeClr val="bg1"/>
                </a:solidFill>
              </a:rPr>
              <a:t>JEZIK</a:t>
            </a:r>
          </a:p>
        </p:txBody>
      </p:sp>
    </p:spTree>
    <p:extLst>
      <p:ext uri="{BB962C8B-B14F-4D97-AF65-F5344CB8AC3E}">
        <p14:creationId xmlns:p14="http://schemas.microsoft.com/office/powerpoint/2010/main" val="28499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6093295"/>
            <a:ext cx="5410820" cy="691111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2646628" y="312941"/>
            <a:ext cx="3113532" cy="2179956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206" y="1466947"/>
            <a:ext cx="6589683" cy="530120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474605" y="1566103"/>
            <a:ext cx="62882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Pisano dijeljenje višeznamenkastoga broja jednoznamenkastim brojem</a:t>
            </a:r>
          </a:p>
          <a:p>
            <a:pPr algn="ctr"/>
            <a:endParaRPr lang="hr-HR" sz="2000" b="1" i="1" dirty="0"/>
          </a:p>
          <a:p>
            <a:r>
              <a:rPr lang="hr-HR" sz="2000" dirty="0"/>
              <a:t>Otvori bilježnicu i zapiši današnji naslov.</a:t>
            </a:r>
          </a:p>
          <a:p>
            <a:endParaRPr lang="hr-HR" sz="2000" dirty="0"/>
          </a:p>
          <a:p>
            <a:r>
              <a:rPr lang="hr-HR" sz="2000" dirty="0"/>
              <a:t>Klikni na poveznicu i prisjeti se kako pisano dijelimo brojeve.</a:t>
            </a:r>
          </a:p>
          <a:p>
            <a:pPr algn="ctr"/>
            <a:r>
              <a:rPr lang="hr-HR" sz="2000" b="1" i="1" dirty="0">
                <a:hlinkClick r:id="rId8"/>
              </a:rPr>
              <a:t>PISANO DIJELJENJE</a:t>
            </a:r>
            <a:endParaRPr lang="hr-HR" sz="2000" b="1" i="1" dirty="0"/>
          </a:p>
          <a:p>
            <a:endParaRPr lang="hr-HR" sz="2000" dirty="0"/>
          </a:p>
          <a:p>
            <a:r>
              <a:rPr lang="hr-HR" sz="2000" dirty="0"/>
              <a:t>U bilježnicu zapiši redni broj 1. i pisanim putem riješi zadatak kojega učiteljica rješava u videu.</a:t>
            </a:r>
          </a:p>
          <a:p>
            <a:endParaRPr lang="hr-HR" sz="2000" dirty="0"/>
          </a:p>
          <a:p>
            <a:r>
              <a:rPr lang="hr-HR" sz="2000" dirty="0"/>
              <a:t>Ne moraš pisati cijeli zadatak, samo potpuni, pisani račun i odgovor. </a:t>
            </a:r>
          </a:p>
          <a:p>
            <a:endParaRPr lang="hr-HR" sz="2000" b="1" i="1" dirty="0"/>
          </a:p>
          <a:p>
            <a:r>
              <a:rPr lang="hr-HR" sz="2000" b="1" i="1" dirty="0"/>
              <a:t> </a:t>
            </a:r>
            <a:endParaRPr lang="hr-HR" b="1" i="1" dirty="0"/>
          </a:p>
          <a:p>
            <a:endParaRPr lang="hr-HR" sz="2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5852470" y="727424"/>
            <a:ext cx="311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6308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2617620" y="321732"/>
            <a:ext cx="3113532" cy="6214533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132856"/>
            <a:ext cx="6589683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107504" y="1938599"/>
            <a:ext cx="5986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/>
              <a:t> </a:t>
            </a:r>
            <a:endParaRPr lang="hr-HR" b="1" i="1" dirty="0"/>
          </a:p>
          <a:p>
            <a:r>
              <a:rPr lang="hr-HR" sz="2000" dirty="0"/>
              <a:t>Nakon što odgledaš video, u bilježnicu uredno zapiši i do kraja riješi:</a:t>
            </a:r>
          </a:p>
          <a:p>
            <a:endParaRPr lang="hr-HR" sz="2000" dirty="0"/>
          </a:p>
          <a:p>
            <a:endParaRPr lang="hr-HR" sz="2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5852470" y="727424"/>
            <a:ext cx="311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MATEMATIKA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95F28F86-8ED5-4ED9-93E9-5DE3E64CB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3003089"/>
            <a:ext cx="6395151" cy="31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6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159232"/>
            <a:ext cx="5852471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35496" y="1215930"/>
            <a:ext cx="59868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Otvori video </a:t>
            </a:r>
          </a:p>
          <a:p>
            <a:pPr algn="ctr"/>
            <a:r>
              <a:rPr lang="hr-HR" sz="2000" b="1" dirty="0">
                <a:hlinkClick r:id="rId6"/>
              </a:rPr>
              <a:t>PISANO DIJELJENJE JEDNOZNAMENKASTIM BROJEM</a:t>
            </a:r>
            <a:endParaRPr lang="hr-HR" sz="2000" b="1" dirty="0"/>
          </a:p>
          <a:p>
            <a:pPr algn="ctr"/>
            <a:r>
              <a:rPr lang="hr-HR" sz="2000" b="1" dirty="0"/>
              <a:t>i pogledaj ga do kraja. </a:t>
            </a:r>
          </a:p>
          <a:p>
            <a:pPr algn="ctr"/>
            <a:endParaRPr lang="hr-HR" sz="2000" b="1" dirty="0"/>
          </a:p>
          <a:p>
            <a:r>
              <a:rPr lang="hr-HR" sz="2000" dirty="0"/>
              <a:t>Pažljivo prati upute i postupak rada (duži i </a:t>
            </a:r>
          </a:p>
          <a:p>
            <a:r>
              <a:rPr lang="hr-HR" sz="2000" dirty="0"/>
              <a:t>kraći postupak). </a:t>
            </a:r>
          </a:p>
          <a:p>
            <a:r>
              <a:rPr lang="hr-HR" sz="2000" dirty="0"/>
              <a:t>Riješi zadatke iz videa (učiteljica će ti napomenuti koje zadatke da sama/sam </a:t>
            </a:r>
          </a:p>
          <a:p>
            <a:r>
              <a:rPr lang="hr-HR" sz="2000" dirty="0"/>
              <a:t>riješiš  i zaustaviš video).</a:t>
            </a:r>
          </a:p>
          <a:p>
            <a:r>
              <a:rPr lang="hr-HR" sz="2000" dirty="0"/>
              <a:t>Rješenja provjeri množenjem.</a:t>
            </a:r>
          </a:p>
          <a:p>
            <a:r>
              <a:rPr lang="hr-HR" sz="2000" dirty="0"/>
              <a:t>____________________________________________</a:t>
            </a:r>
          </a:p>
          <a:p>
            <a:endParaRPr lang="hr-HR" sz="2000" dirty="0"/>
          </a:p>
          <a:p>
            <a:r>
              <a:rPr lang="hr-HR" sz="2000" dirty="0"/>
              <a:t>Luka, rješavaj zadatke na način na koji ti je najlakši, ne moraš na kraći način kao iz videa.</a:t>
            </a:r>
          </a:p>
          <a:p>
            <a:r>
              <a:rPr lang="hr-HR" sz="2000" dirty="0"/>
              <a:t>Riješi  4 zadana zadatka. </a:t>
            </a:r>
            <a:endParaRPr lang="en-US" sz="2000" dirty="0"/>
          </a:p>
          <a:p>
            <a:pPr algn="ctr"/>
            <a:endParaRPr lang="hr-HR" sz="20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5852470" y="727424"/>
            <a:ext cx="311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30969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178512" y="321732"/>
            <a:ext cx="1532268" cy="3058369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207990"/>
            <a:ext cx="6589683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5852470" y="727424"/>
            <a:ext cx="311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MATEMATIKA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8358C79-7D15-446E-BF2D-4B2DE37CC8F3}"/>
              </a:ext>
            </a:extLst>
          </p:cNvPr>
          <p:cNvSpPr txBox="1"/>
          <p:nvPr/>
        </p:nvSpPr>
        <p:spPr>
          <a:xfrm>
            <a:off x="406628" y="2510971"/>
            <a:ext cx="5445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Zadatak:</a:t>
            </a:r>
          </a:p>
          <a:p>
            <a:endParaRPr lang="hr-HR" b="1" dirty="0"/>
          </a:p>
          <a:p>
            <a:pPr marL="457200" indent="-457200">
              <a:buAutoNum type="arabicPeriod"/>
            </a:pPr>
            <a:r>
              <a:rPr lang="hr-HR" sz="2000" dirty="0" smtClean="0"/>
              <a:t>Nakon što riješiš </a:t>
            </a:r>
            <a:r>
              <a:rPr lang="hr-HR" sz="2000" b="1" dirty="0" smtClean="0"/>
              <a:t>zadatke iz videa koje je učiteljica u videu napomenula</a:t>
            </a:r>
            <a:r>
              <a:rPr lang="hr-HR" sz="2000" dirty="0" smtClean="0"/>
              <a:t>, riješi </a:t>
            </a:r>
            <a:r>
              <a:rPr lang="hr-HR" sz="2000" dirty="0"/>
              <a:t>u bilježnicu </a:t>
            </a:r>
            <a:r>
              <a:rPr lang="hr-HR" sz="2000" b="1" dirty="0" smtClean="0"/>
              <a:t>još</a:t>
            </a:r>
            <a:r>
              <a:rPr lang="hr-HR" sz="2000" b="1" dirty="0" smtClean="0"/>
              <a:t> 10 </a:t>
            </a:r>
            <a:r>
              <a:rPr lang="hr-HR" sz="2000" b="1" dirty="0"/>
              <a:t>zadataka </a:t>
            </a:r>
            <a:r>
              <a:rPr lang="hr-HR" sz="2000" dirty="0"/>
              <a:t>koji su zadani na </a:t>
            </a:r>
            <a:r>
              <a:rPr lang="hr-HR" sz="2000" dirty="0" smtClean="0"/>
              <a:t>kraju </a:t>
            </a:r>
            <a:r>
              <a:rPr lang="hr-HR" sz="2000" dirty="0"/>
              <a:t>videa i provjeri ih </a:t>
            </a:r>
          </a:p>
          <a:p>
            <a:r>
              <a:rPr lang="hr-HR" sz="2000" dirty="0"/>
              <a:t>    </a:t>
            </a:r>
            <a:r>
              <a:rPr lang="hr-HR" sz="2000" dirty="0"/>
              <a:t> </a:t>
            </a:r>
            <a:r>
              <a:rPr lang="hr-HR" sz="2000" dirty="0" smtClean="0"/>
              <a:t>  </a:t>
            </a:r>
            <a:r>
              <a:rPr lang="hr-HR" sz="2000" dirty="0" smtClean="0"/>
              <a:t>množenjem.</a:t>
            </a:r>
          </a:p>
          <a:p>
            <a:endParaRPr lang="hr-HR" sz="2000" dirty="0"/>
          </a:p>
          <a:p>
            <a:r>
              <a:rPr lang="hr-HR" sz="2000" dirty="0"/>
              <a:t>2. Riješi 72. str. udžbenika.</a:t>
            </a:r>
          </a:p>
          <a:p>
            <a:r>
              <a:rPr lang="hr-HR" sz="2000" dirty="0"/>
              <a:t>____________________________</a:t>
            </a:r>
          </a:p>
          <a:p>
            <a:r>
              <a:rPr lang="hr-HR" sz="2000" dirty="0"/>
              <a:t>Prilagodba: </a:t>
            </a:r>
          </a:p>
          <a:p>
            <a:endParaRPr lang="hr-HR" sz="2000" dirty="0"/>
          </a:p>
          <a:p>
            <a:r>
              <a:rPr lang="hr-HR" sz="2000" dirty="0"/>
              <a:t>Luka, riješi 5 zadataka s kraja videa.</a:t>
            </a:r>
          </a:p>
        </p:txBody>
      </p:sp>
    </p:spTree>
    <p:extLst>
      <p:ext uri="{BB962C8B-B14F-4D97-AF65-F5344CB8AC3E}">
        <p14:creationId xmlns:p14="http://schemas.microsoft.com/office/powerpoint/2010/main" val="24017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16">
            <a:extLst>
              <a:ext uri="{FF2B5EF4-FFF2-40B4-BE49-F238E27FC236}">
                <a16:creationId xmlns:a16="http://schemas.microsoft.com/office/drawing/2014/main" xmlns="" id="{1284CA7F-B696-4085-84C6-CD668817E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3770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r="-2" b="5152"/>
          <a:stretch/>
        </p:blipFill>
        <p:spPr>
          <a:xfrm>
            <a:off x="482600" y="1044210"/>
            <a:ext cx="2195305" cy="1634239"/>
          </a:xfrm>
          <a:prstGeom prst="rect">
            <a:avLst/>
          </a:prstGeom>
          <a:noFill/>
        </p:spPr>
      </p:pic>
      <p:sp>
        <p:nvSpPr>
          <p:cNvPr id="30" name="Freeform: Shape 18">
            <a:extLst>
              <a:ext uri="{FF2B5EF4-FFF2-40B4-BE49-F238E27FC236}">
                <a16:creationId xmlns:a16="http://schemas.microsoft.com/office/drawing/2014/main" xmlns="" id="{858A10F4-B847-4777-BC82-782F6FB36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6291" y="1"/>
            <a:ext cx="4537709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xmlns="" id="{8883B597-C9A1-46EF-AB6B-71DF0B1ED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89159"/>
            <a:ext cx="453770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2" b="-3"/>
          <a:stretch/>
        </p:blipFill>
        <p:spPr>
          <a:xfrm>
            <a:off x="482600" y="4167047"/>
            <a:ext cx="2195304" cy="1718928"/>
          </a:xfrm>
          <a:prstGeom prst="rect">
            <a:avLst/>
          </a:prstGeom>
        </p:spPr>
      </p:pic>
      <p:sp>
        <p:nvSpPr>
          <p:cNvPr id="32" name="Freeform: Shape 22">
            <a:extLst>
              <a:ext uri="{FF2B5EF4-FFF2-40B4-BE49-F238E27FC236}">
                <a16:creationId xmlns:a16="http://schemas.microsoft.com/office/drawing/2014/main" xmlns="" id="{A0B38421-369F-445C-9543-5BC17BC09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6291" y="3489159"/>
            <a:ext cx="4537709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xmlns="" id="{FAA9CE81-CAF0-41E3-8E73-CAFA13A0B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87802" y="1918638"/>
            <a:ext cx="3168396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2" b="4989"/>
          <a:stretch/>
        </p:blipFill>
        <p:spPr>
          <a:xfrm>
            <a:off x="6466095" y="1059013"/>
            <a:ext cx="2195304" cy="1566232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r="20043" b="-2"/>
          <a:stretch/>
        </p:blipFill>
        <p:spPr>
          <a:xfrm>
            <a:off x="6466095" y="3812327"/>
            <a:ext cx="2195303" cy="2412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79645"/>
            <a:ext cx="3779912" cy="260473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588FFF5-6389-4B25-869D-5A3AC31725C7}"/>
              </a:ext>
            </a:extLst>
          </p:cNvPr>
          <p:cNvSpPr txBox="1"/>
          <p:nvPr/>
        </p:nvSpPr>
        <p:spPr>
          <a:xfrm>
            <a:off x="3283967" y="2214679"/>
            <a:ext cx="3113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PRIRODA I DRUŠTVO (dodatna nastava)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5991E15-9352-404E-AD3E-C1BE009D31F9}"/>
              </a:ext>
            </a:extLst>
          </p:cNvPr>
          <p:cNvSpPr txBox="1"/>
          <p:nvPr/>
        </p:nvSpPr>
        <p:spPr>
          <a:xfrm>
            <a:off x="107504" y="4523003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Pogledaj nekoliko videa o pticama koje žive u Republici Hrvatskoj.</a:t>
            </a:r>
          </a:p>
          <a:p>
            <a:endParaRPr lang="hr-HR" dirty="0"/>
          </a:p>
          <a:p>
            <a:pPr algn="ctr"/>
            <a:r>
              <a:rPr lang="hr-HR" sz="2800" dirty="0">
                <a:hlinkClick r:id="rId8"/>
              </a:rPr>
              <a:t>PTICE HRVATSKE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188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r="20043" b="-2"/>
          <a:stretch/>
        </p:blipFill>
        <p:spPr>
          <a:xfrm>
            <a:off x="1056148" y="321734"/>
            <a:ext cx="2643579" cy="2905170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r="-2" b="5152"/>
          <a:stretch/>
        </p:blipFill>
        <p:spPr>
          <a:xfrm>
            <a:off x="4731025" y="338298"/>
            <a:ext cx="3834446" cy="2854456"/>
          </a:xfrm>
          <a:prstGeom prst="rect">
            <a:avLst/>
          </a:prstGeom>
          <a:noFill/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2" b="-3"/>
          <a:stretch/>
        </p:blipFill>
        <p:spPr>
          <a:xfrm>
            <a:off x="615132" y="3631096"/>
            <a:ext cx="3525609" cy="2760560"/>
          </a:xfrm>
          <a:prstGeom prst="rect">
            <a:avLst/>
          </a:prstGeom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2" b="4989"/>
          <a:stretch/>
        </p:blipFill>
        <p:spPr>
          <a:xfrm>
            <a:off x="4731025" y="3643540"/>
            <a:ext cx="3834446" cy="2735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35297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243A2DA-DDBC-4AC0-951A-1D5A6ACFED2C}"/>
              </a:ext>
            </a:extLst>
          </p:cNvPr>
          <p:cNvSpPr txBox="1"/>
          <p:nvPr/>
        </p:nvSpPr>
        <p:spPr>
          <a:xfrm>
            <a:off x="107504" y="2907359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Ovo je sve za danas.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Pažljivo i savjesno radi, provjeri svoje uratke i na vrijeme mi ih pošalji. </a:t>
            </a:r>
            <a:r>
              <a:rPr lang="hr-HR" sz="2400" dirty="0">
                <a:sym typeface="Wingdings" panose="05000000000000000000" pitchFamily="2" charset="2"/>
              </a:rPr>
              <a:t></a:t>
            </a:r>
          </a:p>
          <a:p>
            <a:pPr algn="ctr"/>
            <a:endParaRPr lang="hr-HR" sz="2400" dirty="0">
              <a:sym typeface="Wingdings" panose="05000000000000000000" pitchFamily="2" charset="2"/>
            </a:endParaRPr>
          </a:p>
          <a:p>
            <a:pPr algn="ctr"/>
            <a:r>
              <a:rPr lang="hr-HR" sz="2400" dirty="0">
                <a:sym typeface="Wingdings" panose="05000000000000000000" pitchFamily="2" charset="2"/>
              </a:rPr>
              <a:t>A kad sve dovršiš, uživaj u ostatku dana!</a:t>
            </a:r>
          </a:p>
          <a:p>
            <a:pPr algn="ctr"/>
            <a:r>
              <a:rPr lang="hr-HR" sz="2400" dirty="0">
                <a:sym typeface="Wingdings" panose="05000000000000000000" pitchFamily="2" charset="2"/>
              </a:rPr>
              <a:t>Pusa od učiteljice Dubravke!</a:t>
            </a:r>
            <a:endParaRPr lang="hr-HR" sz="2400" dirty="0"/>
          </a:p>
        </p:txBody>
      </p:sp>
      <p:pic>
        <p:nvPicPr>
          <p:cNvPr id="4" name="Slika 3" descr="Slika na kojoj se prikazuje životinja, sisavac, voda, plaža&#10;&#10;Opis je automatski generiran">
            <a:extLst>
              <a:ext uri="{FF2B5EF4-FFF2-40B4-BE49-F238E27FC236}">
                <a16:creationId xmlns:a16="http://schemas.microsoft.com/office/drawing/2014/main" xmlns="" id="{C3AFF43C-E3D3-4D41-9043-C9C60E4A9C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292080" y="424290"/>
            <a:ext cx="3229403" cy="227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4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2617620" y="321732"/>
            <a:ext cx="3113532" cy="6214533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159233"/>
            <a:ext cx="6589683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241300" y="2492896"/>
            <a:ext cx="59868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Ševina jutarnja pjesma</a:t>
            </a:r>
          </a:p>
          <a:p>
            <a:endParaRPr lang="hr-HR" sz="2000" b="1" dirty="0"/>
          </a:p>
          <a:p>
            <a:r>
              <a:rPr lang="hr-HR" sz="2400" dirty="0"/>
              <a:t>Grigor Vitez</a:t>
            </a:r>
          </a:p>
          <a:p>
            <a:endParaRPr lang="hr-HR" dirty="0"/>
          </a:p>
          <a:p>
            <a:endParaRPr lang="hr-HR" dirty="0"/>
          </a:p>
          <a:p>
            <a:r>
              <a:rPr lang="hr-HR" sz="2000" dirty="0"/>
              <a:t>Otvori 150. str. čitanke Hrvatski na dlanu 4.</a:t>
            </a:r>
          </a:p>
          <a:p>
            <a:r>
              <a:rPr lang="hr-HR" sz="2000" dirty="0"/>
              <a:t>Naglas pročitaj pjesmu </a:t>
            </a:r>
          </a:p>
          <a:p>
            <a:r>
              <a:rPr lang="hr-HR" sz="2000" dirty="0"/>
              <a:t>„Ševina jutarnja pjesma”.</a:t>
            </a:r>
          </a:p>
          <a:p>
            <a:r>
              <a:rPr lang="hr-HR" sz="2000" dirty="0"/>
              <a:t>Čitaj polako, izražajno, stih po stih.</a:t>
            </a:r>
          </a:p>
          <a:p>
            <a:r>
              <a:rPr lang="hr-HR" sz="2000" dirty="0"/>
              <a:t>Usklikni kod uskličnika u uskličnoj rečenici, izražajno upitaj kod upitne rečenice.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6012160" y="7274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HRVATSKI </a:t>
            </a:r>
          </a:p>
          <a:p>
            <a:r>
              <a:rPr lang="hr-HR" sz="3600" b="1" dirty="0">
                <a:solidFill>
                  <a:schemeClr val="bg1"/>
                </a:solidFill>
              </a:rPr>
              <a:t>JEZIK</a:t>
            </a:r>
          </a:p>
        </p:txBody>
      </p:sp>
    </p:spTree>
    <p:extLst>
      <p:ext uri="{BB962C8B-B14F-4D97-AF65-F5344CB8AC3E}">
        <p14:creationId xmlns:p14="http://schemas.microsoft.com/office/powerpoint/2010/main" val="38673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41300" y="312940"/>
            <a:ext cx="2313019" cy="3067161"/>
          </a:xfrm>
          <a:prstGeom prst="rect">
            <a:avLst/>
          </a:pr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241300" y="3469102"/>
            <a:ext cx="2313019" cy="3069719"/>
          </a:xfrm>
          <a:prstGeom prst="rect">
            <a:avLst/>
          </a:prstGeom>
          <a:noFill/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2617620" y="321732"/>
            <a:ext cx="3113532" cy="6214533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5852470" y="321732"/>
            <a:ext cx="3113532" cy="6214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132856"/>
            <a:ext cx="6589683" cy="472514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B62B1C3-F96A-468F-B5B8-4950E579C798}"/>
              </a:ext>
            </a:extLst>
          </p:cNvPr>
          <p:cNvSpPr txBox="1"/>
          <p:nvPr/>
        </p:nvSpPr>
        <p:spPr>
          <a:xfrm>
            <a:off x="241300" y="2492896"/>
            <a:ext cx="5986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Nakon čitanja pjesme zapitaj se kakav je dojam pjesma ostavila na tebe?</a:t>
            </a:r>
          </a:p>
          <a:p>
            <a:r>
              <a:rPr lang="hr-HR" sz="2000" dirty="0"/>
              <a:t>Naglas odgovori na sljedeća pitanja, bez zapisivanja u bilježnicu:</a:t>
            </a:r>
          </a:p>
          <a:p>
            <a:endParaRPr lang="hr-HR" b="1" i="1" dirty="0"/>
          </a:p>
          <a:p>
            <a:r>
              <a:rPr lang="hr-HR" i="1" dirty="0"/>
              <a:t>Tko je personificiran u pjesmi?</a:t>
            </a:r>
          </a:p>
          <a:p>
            <a:r>
              <a:rPr lang="hr-HR" b="1" i="1" dirty="0">
                <a:solidFill>
                  <a:srgbClr val="FF0000"/>
                </a:solidFill>
              </a:rPr>
              <a:t>Prisjeti se da je personifikacija jezična stilska figura kojom se predmetima, životinjama, biljkama daju osobine ljudi.</a:t>
            </a:r>
          </a:p>
          <a:p>
            <a:r>
              <a:rPr lang="hr-HR" i="1" dirty="0"/>
              <a:t>Zašto ševa ide prema suncu?</a:t>
            </a:r>
          </a:p>
          <a:p>
            <a:r>
              <a:rPr lang="hr-HR" i="1" dirty="0"/>
              <a:t>Što će ponijeti?</a:t>
            </a:r>
          </a:p>
          <a:p>
            <a:r>
              <a:rPr lang="hr-HR" i="1" dirty="0"/>
              <a:t>Razmisli o stihovima: </a:t>
            </a:r>
            <a:r>
              <a:rPr lang="hr-HR" i="1" dirty="0">
                <a:solidFill>
                  <a:srgbClr val="7030A0"/>
                </a:solidFill>
              </a:rPr>
              <a:t>Sipat ću zvonca dolje…</a:t>
            </a:r>
          </a:p>
          <a:p>
            <a:r>
              <a:rPr lang="hr-HR" i="1" dirty="0"/>
              <a:t>Što to znači?</a:t>
            </a:r>
          </a:p>
          <a:p>
            <a:r>
              <a:rPr lang="hr-HR" i="1" dirty="0"/>
              <a:t>Zašto se ševa ponovno spušta na zemlju?</a:t>
            </a:r>
          </a:p>
          <a:p>
            <a:endParaRPr lang="hr-HR" sz="20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625347C-4DDD-4145-85D3-F6CBD6BB4CF9}"/>
              </a:ext>
            </a:extLst>
          </p:cNvPr>
          <p:cNvSpPr txBox="1"/>
          <p:nvPr/>
        </p:nvSpPr>
        <p:spPr>
          <a:xfrm>
            <a:off x="6012160" y="7274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1"/>
                </a:solidFill>
              </a:rPr>
              <a:t>HRVATSKI </a:t>
            </a:r>
          </a:p>
          <a:p>
            <a:r>
              <a:rPr lang="hr-HR" sz="3600" b="1" dirty="0">
                <a:solidFill>
                  <a:schemeClr val="bg1"/>
                </a:solidFill>
              </a:rPr>
              <a:t>JEZIK</a:t>
            </a:r>
          </a:p>
        </p:txBody>
      </p:sp>
    </p:spTree>
    <p:extLst>
      <p:ext uri="{BB962C8B-B14F-4D97-AF65-F5344CB8AC3E}">
        <p14:creationId xmlns:p14="http://schemas.microsoft.com/office/powerpoint/2010/main" val="36959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417140" y="1535111"/>
            <a:ext cx="1920240" cy="254842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546967" y="1535111"/>
            <a:ext cx="1920240" cy="2546315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676794" y="1509548"/>
            <a:ext cx="1920240" cy="3832758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6840496" y="1509552"/>
            <a:ext cx="1920240" cy="383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08920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8CBCD9C-E51C-4CCD-86CB-639C5077FB81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584926-9DD2-4D5B-9D54-0986336A6FE1}"/>
              </a:ext>
            </a:extLst>
          </p:cNvPr>
          <p:cNvSpPr txBox="1"/>
          <p:nvPr/>
        </p:nvSpPr>
        <p:spPr>
          <a:xfrm>
            <a:off x="251520" y="306896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Razmisli…</a:t>
            </a:r>
          </a:p>
          <a:p>
            <a:r>
              <a:rPr lang="hr-HR" dirty="0"/>
              <a:t>Možeš li zamisliti </a:t>
            </a:r>
            <a:r>
              <a:rPr lang="hr-HR" dirty="0">
                <a:solidFill>
                  <a:srgbClr val="FF0000"/>
                </a:solidFill>
              </a:rPr>
              <a:t>slike</a:t>
            </a:r>
            <a:r>
              <a:rPr lang="hr-HR" dirty="0"/>
              <a:t> koje u pjesmi spominje pjesnik Grigor Vitez?</a:t>
            </a:r>
          </a:p>
          <a:p>
            <a:endParaRPr lang="hr-HR" dirty="0"/>
          </a:p>
          <a:p>
            <a:r>
              <a:rPr lang="hr-HR" dirty="0"/>
              <a:t>Kako nazivamo dio teksta kojim nam spisatelj dočarava </a:t>
            </a:r>
            <a:r>
              <a:rPr lang="hr-HR" dirty="0">
                <a:solidFill>
                  <a:srgbClr val="FF0000"/>
                </a:solidFill>
              </a:rPr>
              <a:t>sliku</a:t>
            </a:r>
            <a:r>
              <a:rPr lang="hr-HR" dirty="0"/>
              <a:t>?</a:t>
            </a:r>
          </a:p>
          <a:p>
            <a:endParaRPr lang="hr-HR" b="1" dirty="0"/>
          </a:p>
          <a:p>
            <a:r>
              <a:rPr lang="hr-HR" b="1" dirty="0"/>
              <a:t>To su </a:t>
            </a:r>
            <a:r>
              <a:rPr lang="hr-HR" b="1" dirty="0">
                <a:solidFill>
                  <a:srgbClr val="FF0000"/>
                </a:solidFill>
              </a:rPr>
              <a:t>PJESNIČKE SLIKE</a:t>
            </a:r>
            <a:r>
              <a:rPr lang="hr-HR" b="1" dirty="0"/>
              <a:t>, a doživljaj koji nam pjesnik prenosi je </a:t>
            </a:r>
            <a:r>
              <a:rPr lang="hr-HR" b="1" dirty="0">
                <a:solidFill>
                  <a:srgbClr val="FF0000"/>
                </a:solidFill>
              </a:rPr>
              <a:t>VIDNI DOŽIVLJAJ.</a:t>
            </a:r>
          </a:p>
          <a:p>
            <a:r>
              <a:rPr lang="hr-HR" b="1" dirty="0">
                <a:solidFill>
                  <a:srgbClr val="FF0000"/>
                </a:solidFill>
              </a:rPr>
              <a:t>Vidnim</a:t>
            </a:r>
            <a:r>
              <a:rPr lang="hr-HR" b="1" dirty="0"/>
              <a:t> doživljajem </a:t>
            </a:r>
            <a:r>
              <a:rPr lang="hr-HR" b="1" dirty="0">
                <a:solidFill>
                  <a:srgbClr val="FF0000"/>
                </a:solidFill>
              </a:rPr>
              <a:t>„vidimo” </a:t>
            </a:r>
            <a:r>
              <a:rPr lang="hr-HR" b="1" dirty="0"/>
              <a:t>ono o čemu pjesnik pjeva. </a:t>
            </a:r>
          </a:p>
        </p:txBody>
      </p:sp>
    </p:spTree>
    <p:extLst>
      <p:ext uri="{BB962C8B-B14F-4D97-AF65-F5344CB8AC3E}">
        <p14:creationId xmlns:p14="http://schemas.microsoft.com/office/powerpoint/2010/main" val="19999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363474" y="2151715"/>
            <a:ext cx="1920240" cy="254842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515973" y="2152769"/>
            <a:ext cx="1920240" cy="2546315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676794" y="1509548"/>
            <a:ext cx="1920240" cy="3832758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6840496" y="1509552"/>
            <a:ext cx="1920240" cy="383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08920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8CBCD9C-E51C-4CCD-86CB-639C5077FB81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584926-9DD2-4D5B-9D54-0986336A6FE1}"/>
              </a:ext>
            </a:extLst>
          </p:cNvPr>
          <p:cNvSpPr txBox="1"/>
          <p:nvPr/>
        </p:nvSpPr>
        <p:spPr>
          <a:xfrm>
            <a:off x="251520" y="306896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Razmisli…</a:t>
            </a:r>
          </a:p>
          <a:p>
            <a:r>
              <a:rPr lang="hr-HR" dirty="0"/>
              <a:t>Možeš li zamisliti </a:t>
            </a:r>
            <a:r>
              <a:rPr lang="hr-HR" dirty="0">
                <a:solidFill>
                  <a:srgbClr val="FF0000"/>
                </a:solidFill>
              </a:rPr>
              <a:t>zvukove </a:t>
            </a:r>
            <a:r>
              <a:rPr lang="hr-HR" dirty="0"/>
              <a:t>koje u pjesmi spominje pjesnik Grigor Vitez?</a:t>
            </a:r>
          </a:p>
          <a:p>
            <a:endParaRPr lang="hr-HR" dirty="0"/>
          </a:p>
          <a:p>
            <a:r>
              <a:rPr lang="hr-HR" dirty="0"/>
              <a:t>Kako nazivamo dio teksta kojim nam spisatelj dočarava </a:t>
            </a:r>
            <a:r>
              <a:rPr lang="hr-HR" dirty="0">
                <a:solidFill>
                  <a:srgbClr val="FF0000"/>
                </a:solidFill>
              </a:rPr>
              <a:t>zvuk</a:t>
            </a:r>
            <a:r>
              <a:rPr lang="hr-HR" dirty="0"/>
              <a:t>?</a:t>
            </a:r>
          </a:p>
          <a:p>
            <a:endParaRPr lang="hr-HR" b="1" dirty="0"/>
          </a:p>
          <a:p>
            <a:r>
              <a:rPr lang="hr-HR" b="1" dirty="0"/>
              <a:t>To su </a:t>
            </a:r>
            <a:r>
              <a:rPr lang="hr-HR" b="1" dirty="0">
                <a:solidFill>
                  <a:srgbClr val="FF0000"/>
                </a:solidFill>
              </a:rPr>
              <a:t>ZVUČNE SLIKE</a:t>
            </a:r>
            <a:r>
              <a:rPr lang="hr-HR" b="1" dirty="0"/>
              <a:t>, a doživljaj koji nam pjesnik prenosi je </a:t>
            </a:r>
            <a:r>
              <a:rPr lang="hr-HR" b="1" dirty="0">
                <a:solidFill>
                  <a:srgbClr val="FF0000"/>
                </a:solidFill>
              </a:rPr>
              <a:t>SLUŠNI DOŽIVLJAJ.</a:t>
            </a:r>
          </a:p>
          <a:p>
            <a:r>
              <a:rPr lang="hr-HR" b="1" dirty="0">
                <a:solidFill>
                  <a:srgbClr val="FF0000"/>
                </a:solidFill>
              </a:rPr>
              <a:t>Slušnim</a:t>
            </a:r>
            <a:r>
              <a:rPr lang="hr-HR" b="1" dirty="0"/>
              <a:t> doživljajem </a:t>
            </a:r>
            <a:r>
              <a:rPr lang="hr-HR" b="1" dirty="0">
                <a:solidFill>
                  <a:srgbClr val="FF0000"/>
                </a:solidFill>
              </a:rPr>
              <a:t>„čujemo” </a:t>
            </a:r>
            <a:r>
              <a:rPr lang="hr-HR" b="1" dirty="0"/>
              <a:t>ono o čemu pjesnik pjeva. </a:t>
            </a:r>
          </a:p>
        </p:txBody>
      </p:sp>
    </p:spTree>
    <p:extLst>
      <p:ext uri="{BB962C8B-B14F-4D97-AF65-F5344CB8AC3E}">
        <p14:creationId xmlns:p14="http://schemas.microsoft.com/office/powerpoint/2010/main" val="57350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13791" b="-1"/>
          <a:stretch/>
        </p:blipFill>
        <p:spPr>
          <a:xfrm>
            <a:off x="363474" y="2151715"/>
            <a:ext cx="1920240" cy="2548424"/>
          </a:xfrm>
          <a:prstGeom prst="rect">
            <a:avLst/>
          </a:pr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24" b="4"/>
          <a:stretch/>
        </p:blipFill>
        <p:spPr>
          <a:xfrm>
            <a:off x="2515973" y="2152769"/>
            <a:ext cx="1920240" cy="2546315"/>
          </a:xfrm>
          <a:prstGeom prst="rect">
            <a:avLst/>
          </a:prstGeom>
        </p:spPr>
      </p:pic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1" r="36199" b="-1"/>
          <a:stretch/>
        </p:blipFill>
        <p:spPr>
          <a:xfrm>
            <a:off x="4676794" y="1509548"/>
            <a:ext cx="1920240" cy="3832758"/>
          </a:xfrm>
          <a:prstGeom prst="rect">
            <a:avLst/>
          </a:pr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37403" b="-1"/>
          <a:stretch/>
        </p:blipFill>
        <p:spPr>
          <a:xfrm>
            <a:off x="6840496" y="1509552"/>
            <a:ext cx="1920240" cy="383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89" y="2744316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8CBCD9C-E51C-4CCD-86CB-639C5077FB81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9584926-9DD2-4D5B-9D54-0986336A6FE1}"/>
              </a:ext>
            </a:extLst>
          </p:cNvPr>
          <p:cNvSpPr txBox="1"/>
          <p:nvPr/>
        </p:nvSpPr>
        <p:spPr>
          <a:xfrm>
            <a:off x="38159" y="2830745"/>
            <a:ext cx="71981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Pjesničke slike 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doživljene </a:t>
            </a:r>
            <a:r>
              <a:rPr lang="hr-HR" sz="2400" dirty="0">
                <a:solidFill>
                  <a:srgbClr val="FF0000"/>
                </a:solidFill>
              </a:rPr>
              <a:t>vidnim </a:t>
            </a: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doživljajem: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Uvis ću se dići! 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Do sunca ću 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da ga budim 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ići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ići </a:t>
            </a:r>
          </a:p>
          <a:p>
            <a:r>
              <a:rPr lang="hr-HR" sz="2400" i="1" dirty="0">
                <a:solidFill>
                  <a:schemeClr val="accent5">
                    <a:lumMod val="50000"/>
                  </a:schemeClr>
                </a:solidFill>
              </a:rPr>
              <a:t>        ići...</a:t>
            </a:r>
            <a:endParaRPr lang="hr-HR" i="1" dirty="0"/>
          </a:p>
          <a:p>
            <a:r>
              <a:rPr lang="hr-HR" sz="2400" dirty="0">
                <a:solidFill>
                  <a:srgbClr val="FF0000"/>
                </a:solidFill>
              </a:rPr>
              <a:t>Pjesničke slike 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doživljene </a:t>
            </a:r>
            <a:r>
              <a:rPr lang="hr-HR" sz="2400" dirty="0">
                <a:solidFill>
                  <a:srgbClr val="FF0000"/>
                </a:solidFill>
              </a:rPr>
              <a:t>slušnim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 doživljajem:</a:t>
            </a: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</a:rPr>
              <a:t>                         Sipat ću zvonca dolje 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311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16482" b="-7"/>
          <a:stretch/>
        </p:blipFill>
        <p:spPr>
          <a:xfrm>
            <a:off x="731354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0" r="18684" b="-8"/>
          <a:stretch/>
        </p:blipFill>
        <p:spPr>
          <a:xfrm>
            <a:off x="2689235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3995" b="-2"/>
          <a:stretch/>
        </p:blipFill>
        <p:spPr>
          <a:xfrm>
            <a:off x="4647116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9793" b="-6"/>
          <a:stretch/>
        </p:blipFill>
        <p:spPr>
          <a:xfrm>
            <a:off x="6604997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0" y="2708920"/>
            <a:ext cx="5508104" cy="414908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Pjesnik 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74C8D4A-C18E-4EEF-8B42-D92218917142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A5F5683-DF63-4E70-ACB0-CDAFFBEB8353}"/>
              </a:ext>
            </a:extLst>
          </p:cNvPr>
          <p:cNvSpPr txBox="1"/>
          <p:nvPr/>
        </p:nvSpPr>
        <p:spPr>
          <a:xfrm>
            <a:off x="179512" y="2996952"/>
            <a:ext cx="45365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Pjesnik u pjesmi ponavlja neke riječi.</a:t>
            </a:r>
          </a:p>
          <a:p>
            <a:r>
              <a:rPr lang="hr-HR" dirty="0"/>
              <a:t>Koje?</a:t>
            </a:r>
          </a:p>
          <a:p>
            <a:endParaRPr lang="hr-HR" dirty="0"/>
          </a:p>
          <a:p>
            <a:r>
              <a:rPr lang="hr-HR" dirty="0"/>
              <a:t>Ponavlja riječi… </a:t>
            </a:r>
          </a:p>
          <a:p>
            <a:endParaRPr lang="hr-HR" dirty="0"/>
          </a:p>
          <a:p>
            <a:r>
              <a:rPr lang="hr-HR" dirty="0"/>
              <a:t>Dići     tamburicu              sići</a:t>
            </a:r>
          </a:p>
          <a:p>
            <a:r>
              <a:rPr lang="hr-HR" dirty="0"/>
              <a:t>Ići        tamburicu              sići</a:t>
            </a:r>
          </a:p>
          <a:p>
            <a:r>
              <a:rPr lang="hr-HR" dirty="0"/>
              <a:t>Ići        tamburicu              sići</a:t>
            </a:r>
          </a:p>
          <a:p>
            <a:r>
              <a:rPr lang="hr-HR" dirty="0"/>
              <a:t>Ići</a:t>
            </a:r>
          </a:p>
          <a:p>
            <a:endParaRPr lang="hr-HR" dirty="0"/>
          </a:p>
          <a:p>
            <a:r>
              <a:rPr lang="hr-HR" dirty="0"/>
              <a:t>Što pjesnik postiže ponavljanjem riječi?</a:t>
            </a:r>
            <a:endParaRPr lang="hr-HR" sz="2800" dirty="0"/>
          </a:p>
          <a:p>
            <a:r>
              <a:rPr lang="hr-HR" dirty="0"/>
              <a:t>Pjesnik postiže    </a:t>
            </a:r>
            <a:r>
              <a:rPr lang="hr-HR" sz="2800" b="1" dirty="0">
                <a:solidFill>
                  <a:srgbClr val="FF0000"/>
                </a:solidFill>
              </a:rPr>
              <a:t>RITAM!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6E939D-0139-456F-AD35-1D7B1BF82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632" y="4653136"/>
            <a:ext cx="4000500" cy="1400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42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16482" b="-7"/>
          <a:stretch/>
        </p:blipFill>
        <p:spPr>
          <a:xfrm>
            <a:off x="731354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0" r="18684" b="-8"/>
          <a:stretch/>
        </p:blipFill>
        <p:spPr>
          <a:xfrm>
            <a:off x="2689235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3995" b="-2"/>
          <a:stretch/>
        </p:blipFill>
        <p:spPr>
          <a:xfrm>
            <a:off x="4647116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9793" b="-6"/>
          <a:stretch/>
        </p:blipFill>
        <p:spPr>
          <a:xfrm>
            <a:off x="6604997" y="2467390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0" y="3140968"/>
            <a:ext cx="5508104" cy="371703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Pjesnik 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74C8D4A-C18E-4EEF-8B42-D92218917142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A5F5683-DF63-4E70-ACB0-CDAFFBEB8353}"/>
              </a:ext>
            </a:extLst>
          </p:cNvPr>
          <p:cNvSpPr txBox="1"/>
          <p:nvPr/>
        </p:nvSpPr>
        <p:spPr>
          <a:xfrm>
            <a:off x="176064" y="3212976"/>
            <a:ext cx="4536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Sada pogledaj kako pjesma izgleda. </a:t>
            </a:r>
          </a:p>
          <a:p>
            <a:r>
              <a:rPr lang="hr-HR" sz="2000" dirty="0"/>
              <a:t>Po čemu se razlikuje od pjesama koje smo do sada čitali?</a:t>
            </a:r>
          </a:p>
          <a:p>
            <a:r>
              <a:rPr lang="hr-HR" sz="2000" dirty="0"/>
              <a:t>Uočavaš li jasno odvojene strofe/kitice?</a:t>
            </a:r>
          </a:p>
          <a:p>
            <a:r>
              <a:rPr lang="hr-HR" sz="2000" dirty="0"/>
              <a:t>Pjesnik je ovakvim izgledom pjesme želio dočarati let ptice ševe, koja stalno uokolo leprša. </a:t>
            </a:r>
          </a:p>
          <a:p>
            <a:r>
              <a:rPr lang="hr-HR" sz="2000" dirty="0"/>
              <a:t>Do Sunca i natrag i tako stalno, gore, dolje…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2DE04CB-69C0-4CF6-A240-DA5D132C1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065" y="-42909"/>
            <a:ext cx="4343400" cy="2343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Ševe – Wikipedija">
            <a:extLst>
              <a:ext uri="{FF2B5EF4-FFF2-40B4-BE49-F238E27FC236}">
                <a16:creationId xmlns:a16="http://schemas.microsoft.com/office/drawing/2014/main" xmlns="" id="{1010D138-3821-4BE9-9D69-FB40C174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2188"/>
            <a:ext cx="2286000" cy="2105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163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ka na kojoj se prikazuje na otvorenom, stablo, biljka, stajanje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16482" b="-7"/>
          <a:stretch/>
        </p:blipFill>
        <p:spPr>
          <a:xfrm>
            <a:off x="3851919" y="3162334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Slika na kojoj se prikazuje stablo, voda, klupa, park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0" r="18684" b="-8"/>
          <a:stretch/>
        </p:blipFill>
        <p:spPr>
          <a:xfrm>
            <a:off x="395536" y="4590875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 descr="Slika na kojoj se prikazuje na otvorenom, stijena, voda, priroda&#10;&#10;Opis je automatski generira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3995" b="-2"/>
          <a:stretch/>
        </p:blipFill>
        <p:spPr>
          <a:xfrm>
            <a:off x="7100853" y="102729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</p:spPr>
      </p:pic>
      <p:pic>
        <p:nvPicPr>
          <p:cNvPr id="11" name="Picture 10" descr="Slika na kojoj se prikazuje stijena, na otvorenom, trava, stjenovito&#10;&#10;Opis je automatski generira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9793" b="-6"/>
          <a:stretch/>
        </p:blipFill>
        <p:spPr>
          <a:xfrm>
            <a:off x="6084168" y="2283533"/>
            <a:ext cx="1807649" cy="180764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0" y="1628800"/>
            <a:ext cx="5508104" cy="52292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Pjesnik U bilježnicu </a:t>
            </a:r>
            <a:r>
              <a:rPr lang="hr-HR" dirty="0" err="1"/>
              <a:t>zap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74C8D4A-C18E-4EEF-8B42-D92218917142}"/>
              </a:ext>
            </a:extLst>
          </p:cNvPr>
          <p:cNvSpPr txBox="1"/>
          <p:nvPr/>
        </p:nvSpPr>
        <p:spPr>
          <a:xfrm>
            <a:off x="1547664" y="30874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HRVATSKI </a:t>
            </a:r>
          </a:p>
          <a:p>
            <a:r>
              <a:rPr lang="hr-HR" sz="3600" b="1" dirty="0"/>
              <a:t>JEZIK</a:t>
            </a:r>
          </a:p>
        </p:txBody>
      </p:sp>
      <p:pic>
        <p:nvPicPr>
          <p:cNvPr id="1026" name="Picture 2" descr="Ševe – Wikipedija">
            <a:extLst>
              <a:ext uri="{FF2B5EF4-FFF2-40B4-BE49-F238E27FC236}">
                <a16:creationId xmlns:a16="http://schemas.microsoft.com/office/drawing/2014/main" xmlns="" id="{1010D138-3821-4BE9-9D69-FB40C174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38" y="4482731"/>
            <a:ext cx="1749030" cy="1610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615CCC05-0DB0-4CD9-84AB-6ED777550FD8}"/>
              </a:ext>
            </a:extLst>
          </p:cNvPr>
          <p:cNvSpPr txBox="1"/>
          <p:nvPr/>
        </p:nvSpPr>
        <p:spPr>
          <a:xfrm>
            <a:off x="244072" y="1683531"/>
            <a:ext cx="6992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bilježnicu zapiši:</a:t>
            </a:r>
          </a:p>
          <a:p>
            <a:pPr algn="ctr"/>
            <a:r>
              <a:rPr lang="hr-HR" b="1" dirty="0"/>
              <a:t>Ševina </a:t>
            </a:r>
            <a:r>
              <a:rPr lang="hr-HR" b="1" dirty="0" err="1"/>
              <a:t>jutranja</a:t>
            </a:r>
            <a:r>
              <a:rPr lang="hr-HR" b="1" dirty="0"/>
              <a:t> pjesma</a:t>
            </a:r>
            <a:endParaRPr lang="hr-HR" dirty="0"/>
          </a:p>
          <a:p>
            <a:r>
              <a:rPr lang="hr-HR" dirty="0"/>
              <a:t>                                         Grigor Vitez</a:t>
            </a:r>
          </a:p>
          <a:p>
            <a:r>
              <a:rPr lang="hr-HR" u="sng" dirty="0"/>
              <a:t>Pjesničke slike doživljene vidnim doživljajem</a:t>
            </a:r>
            <a:r>
              <a:rPr lang="hr-HR" dirty="0"/>
              <a:t>: </a:t>
            </a:r>
          </a:p>
          <a:p>
            <a:r>
              <a:rPr lang="hr-HR" i="1" dirty="0"/>
              <a:t>Uvis ću se dići!... </a:t>
            </a:r>
            <a:endParaRPr lang="hr-HR" dirty="0"/>
          </a:p>
          <a:p>
            <a:r>
              <a:rPr lang="hr-HR" i="1" dirty="0"/>
              <a:t>…zelenim</a:t>
            </a:r>
            <a:endParaRPr lang="hr-HR" dirty="0"/>
          </a:p>
          <a:p>
            <a:r>
              <a:rPr lang="hr-HR" i="1" dirty="0"/>
              <a:t>žutim</a:t>
            </a:r>
            <a:endParaRPr lang="hr-HR" dirty="0"/>
          </a:p>
          <a:p>
            <a:r>
              <a:rPr lang="hr-HR" i="1" dirty="0"/>
              <a:t>i modrim</a:t>
            </a:r>
            <a:endParaRPr lang="hr-HR" dirty="0"/>
          </a:p>
          <a:p>
            <a:r>
              <a:rPr lang="hr-HR" i="1" dirty="0"/>
              <a:t>beskrajnim poljem</a:t>
            </a:r>
            <a:endParaRPr lang="hr-HR" dirty="0"/>
          </a:p>
          <a:p>
            <a:r>
              <a:rPr lang="hr-HR" u="sng" dirty="0"/>
              <a:t>Pjesničke slike doživljene slušnim doživljajem</a:t>
            </a:r>
            <a:r>
              <a:rPr lang="hr-HR" dirty="0"/>
              <a:t>: </a:t>
            </a:r>
          </a:p>
          <a:p>
            <a:r>
              <a:rPr lang="hr-HR" i="1" dirty="0"/>
              <a:t>Ponijet ću</a:t>
            </a:r>
            <a:endParaRPr lang="hr-HR" dirty="0"/>
          </a:p>
          <a:p>
            <a:r>
              <a:rPr lang="hr-HR" i="1" dirty="0"/>
              <a:t>Tamburicu…</a:t>
            </a:r>
            <a:endParaRPr lang="hr-HR" dirty="0"/>
          </a:p>
          <a:p>
            <a:r>
              <a:rPr lang="hr-HR" i="1" dirty="0"/>
              <a:t>Sipat ću zvonca dolje …</a:t>
            </a:r>
            <a:endParaRPr lang="hr-HR" dirty="0"/>
          </a:p>
          <a:p>
            <a:r>
              <a:rPr lang="hr-HR" dirty="0"/>
              <a:t>Ritam u pjesmi postignut je: nizanjem kratkih stihova, ponavljanjem riječi, uporabom kratkih riječi poput : </a:t>
            </a:r>
            <a:r>
              <a:rPr lang="hr-HR" i="1" dirty="0"/>
              <a:t>ići, sići …</a:t>
            </a:r>
          </a:p>
          <a:p>
            <a:r>
              <a:rPr lang="hr-HR" i="1" dirty="0"/>
              <a:t>Personifikacija: stilska figura pridavanja osobina ljudi neživim stvarima, biljkama, životinjama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18006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8badc642-15f9-493b-af2e-800910d66b6f">english</DirectSourceMarket>
    <LocComments xmlns="8badc642-15f9-493b-af2e-800910d66b6f" xsi:nil="true"/>
    <MarketSpecific xmlns="8badc642-15f9-493b-af2e-800910d66b6f">false</MarketSpecific>
    <ApprovalStatus xmlns="8badc642-15f9-493b-af2e-800910d66b6f">InProgress</ApprovalStatus>
    <ThumbnailAssetId xmlns="8badc642-15f9-493b-af2e-800910d66b6f" xsi:nil="true"/>
    <PrimaryImageGen xmlns="8badc642-15f9-493b-af2e-800910d66b6f">false</PrimaryImageGen>
    <LegacyData xmlns="8badc642-15f9-493b-af2e-800910d66b6f" xsi:nil="true"/>
    <TPFriendlyName xmlns="8badc642-15f9-493b-af2e-800910d66b6f" xsi:nil="true"/>
    <LocRecommendedHandoff xmlns="8badc642-15f9-493b-af2e-800910d66b6f" xsi:nil="true"/>
    <BusinessGroup xmlns="8badc642-15f9-493b-af2e-800910d66b6f" xsi:nil="true"/>
    <BlockPublish xmlns="8badc642-15f9-493b-af2e-800910d66b6f">false</BlockPublish>
    <NumericId xmlns="8badc642-15f9-493b-af2e-800910d66b6f" xsi:nil="true"/>
    <SourceTitle xmlns="8badc642-15f9-493b-af2e-800910d66b6f" xsi:nil="true"/>
    <OpenTemplate xmlns="8badc642-15f9-493b-af2e-800910d66b6f">true</OpenTemplate>
    <APEditor xmlns="8badc642-15f9-493b-af2e-800910d66b6f">
      <UserInfo>
        <DisplayName/>
        <AccountId xsi:nil="true"/>
        <AccountType/>
      </UserInfo>
    </APEditor>
    <UALocComments xmlns="8badc642-15f9-493b-af2e-800910d66b6f" xsi:nil="true"/>
    <PublishStatusLookup xmlns="8badc642-15f9-493b-af2e-800910d66b6f">
      <Value>154044</Value>
      <Value>197709</Value>
    </PublishStatusLookup>
    <ParentAssetId xmlns="8badc642-15f9-493b-af2e-800910d66b6f" xsi:nil="true"/>
    <IntlLangReviewDate xmlns="8badc642-15f9-493b-af2e-800910d66b6f" xsi:nil="true"/>
    <FeatureTagsTaxHTField0 xmlns="8badc642-15f9-493b-af2e-800910d66b6f">
      <Terms xmlns="http://schemas.microsoft.com/office/infopath/2007/PartnerControls"/>
    </FeatureTagsTaxHTField0>
    <Providers xmlns="8badc642-15f9-493b-af2e-800910d66b6f" xsi:nil="true"/>
    <MachineTranslated xmlns="8badc642-15f9-493b-af2e-800910d66b6f">false</MachineTranslated>
    <OriginalSourceMarket xmlns="8badc642-15f9-493b-af2e-800910d66b6f">english</OriginalSourceMarket>
    <TPInstallLocation xmlns="8badc642-15f9-493b-af2e-800910d66b6f" xsi:nil="true"/>
    <APDescription xmlns="8badc642-15f9-493b-af2e-800910d66b6f" xsi:nil="true"/>
    <ContentItem xmlns="8badc642-15f9-493b-af2e-800910d66b6f" xsi:nil="true"/>
    <ClipArtFilename xmlns="8badc642-15f9-493b-af2e-800910d66b6f" xsi:nil="true"/>
    <PublishTargets xmlns="8badc642-15f9-493b-af2e-800910d66b6f">OfficeOnline</PublishTargets>
    <TimesCloned xmlns="8badc642-15f9-493b-af2e-800910d66b6f" xsi:nil="true"/>
    <EditorialStatus xmlns="8badc642-15f9-493b-af2e-800910d66b6f" xsi:nil="true"/>
    <TPLaunchHelpLinkType xmlns="8badc642-15f9-493b-af2e-800910d66b6f">Template</TPLaunchHelpLinkType>
    <OriginalRelease xmlns="8badc642-15f9-493b-af2e-800910d66b6f">14</OriginalRelease>
    <ScenarioTagsTaxHTField0 xmlns="8badc642-15f9-493b-af2e-800910d66b6f">
      <Terms xmlns="http://schemas.microsoft.com/office/infopath/2007/PartnerControls"/>
    </ScenarioTagsTaxHTField0>
    <LastModifiedDateTime xmlns="8badc642-15f9-493b-af2e-800910d66b6f" xsi:nil="true"/>
    <Provider xmlns="8badc642-15f9-493b-af2e-800910d66b6f" xsi:nil="true"/>
    <FriendlyTitle xmlns="8badc642-15f9-493b-af2e-800910d66b6f" xsi:nil="true"/>
    <AcquiredFrom xmlns="8badc642-15f9-493b-af2e-800910d66b6f">Internal MS</AcquiredFrom>
    <AssetStart xmlns="8badc642-15f9-493b-af2e-800910d66b6f">2012-01-11T17:55:43+00:00</AssetStart>
    <LastHandOff xmlns="8badc642-15f9-493b-af2e-800910d66b6f" xsi:nil="true"/>
    <LocalizationTagsTaxHTField0 xmlns="8badc642-15f9-493b-af2e-800910d66b6f">
      <Terms xmlns="http://schemas.microsoft.com/office/infopath/2007/PartnerControls"/>
    </LocalizationTagsTaxHTField0>
    <TPClientViewer xmlns="8badc642-15f9-493b-af2e-800910d66b6f" xsi:nil="true"/>
    <UACurrentWords xmlns="8badc642-15f9-493b-af2e-800910d66b6f" xsi:nil="true"/>
    <UALocRecommendation xmlns="8badc642-15f9-493b-af2e-800910d66b6f">Localize</UALocRecommendation>
    <ArtSampleDocs xmlns="8badc642-15f9-493b-af2e-800910d66b6f" xsi:nil="true"/>
    <Manager xmlns="8badc642-15f9-493b-af2e-800910d66b6f" xsi:nil="true"/>
    <CSXHash xmlns="8badc642-15f9-493b-af2e-800910d66b6f" xsi:nil="true"/>
    <IsDeleted xmlns="8badc642-15f9-493b-af2e-800910d66b6f">false</IsDeleted>
    <ShowIn xmlns="8badc642-15f9-493b-af2e-800910d66b6f">Show everywhere</ShowIn>
    <UANotes xmlns="8badc642-15f9-493b-af2e-800910d66b6f" xsi:nil="true"/>
    <TemplateStatus xmlns="8badc642-15f9-493b-af2e-800910d66b6f" xsi:nil="true"/>
    <Downloads xmlns="8badc642-15f9-493b-af2e-800910d66b6f">0</Downloads>
    <InternalTagsTaxHTField0 xmlns="8badc642-15f9-493b-af2e-800910d66b6f">
      <Terms xmlns="http://schemas.microsoft.com/office/infopath/2007/PartnerControls"/>
    </InternalTagsTaxHTField0>
    <VoteCount xmlns="8badc642-15f9-493b-af2e-800910d66b6f" xsi:nil="true"/>
    <OOCacheId xmlns="8badc642-15f9-493b-af2e-800910d66b6f" xsi:nil="true"/>
    <DSATActionTaken xmlns="8badc642-15f9-493b-af2e-800910d66b6f" xsi:nil="true"/>
    <AssetExpire xmlns="8badc642-15f9-493b-af2e-800910d66b6f">2035-01-01T00:00:00+00:00</AssetExpire>
    <CSXSubmissionMarket xmlns="8badc642-15f9-493b-af2e-800910d66b6f" xsi:nil="true"/>
    <EditorialTags xmlns="8badc642-15f9-493b-af2e-800910d66b6f" xsi:nil="true"/>
    <TPExecutable xmlns="8badc642-15f9-493b-af2e-800910d66b6f" xsi:nil="true"/>
    <SubmitterId xmlns="8badc642-15f9-493b-af2e-800910d66b6f" xsi:nil="true"/>
    <AssetType xmlns="8badc642-15f9-493b-af2e-800910d66b6f" xsi:nil="true"/>
    <CSXUpdate xmlns="8badc642-15f9-493b-af2e-800910d66b6f">false</CSXUpdate>
    <BugNumber xmlns="8badc642-15f9-493b-af2e-800910d66b6f" xsi:nil="true"/>
    <CSXSubmissionDate xmlns="8badc642-15f9-493b-af2e-800910d66b6f" xsi:nil="true"/>
    <ApprovalLog xmlns="8badc642-15f9-493b-af2e-800910d66b6f" xsi:nil="true"/>
    <Milestone xmlns="8badc642-15f9-493b-af2e-800910d66b6f" xsi:nil="true"/>
    <OriginAsset xmlns="8badc642-15f9-493b-af2e-800910d66b6f" xsi:nil="true"/>
    <TPComponent xmlns="8badc642-15f9-493b-af2e-800910d66b6f" xsi:nil="true"/>
    <RecommendationsModifier xmlns="8badc642-15f9-493b-af2e-800910d66b6f" xsi:nil="true"/>
    <AssetId xmlns="8badc642-15f9-493b-af2e-800910d66b6f">TP101881384</AssetId>
    <TPApplication xmlns="8badc642-15f9-493b-af2e-800910d66b6f" xsi:nil="true"/>
    <TPLaunchHelpLink xmlns="8badc642-15f9-493b-af2e-800910d66b6f" xsi:nil="true"/>
    <PolicheckWords xmlns="8badc642-15f9-493b-af2e-800910d66b6f" xsi:nil="true"/>
    <IntlLocPriority xmlns="8badc642-15f9-493b-af2e-800910d66b6f" xsi:nil="true"/>
    <PlannedPubDate xmlns="8badc642-15f9-493b-af2e-800910d66b6f">2010-05-28T07:21:00+00:00</PlannedPubDate>
    <CrawlForDependencies xmlns="8badc642-15f9-493b-af2e-800910d66b6f">false</CrawlForDependencies>
    <IntlLangReviewer xmlns="8badc642-15f9-493b-af2e-800910d66b6f" xsi:nil="true"/>
    <HandoffToMSDN xmlns="8badc642-15f9-493b-af2e-800910d66b6f" xsi:nil="true"/>
    <TrustLevel xmlns="8badc642-15f9-493b-af2e-800910d66b6f">1 Microsoft Managed Content</TrustLevel>
    <LocLastLocAttemptVersionLookup xmlns="8badc642-15f9-493b-af2e-800910d66b6f">85886</LocLastLocAttemptVersionLookup>
    <TemplateTemplateType xmlns="8badc642-15f9-493b-af2e-800910d66b6f">PowerPoint Presentation Template</TemplateTemplateType>
    <TPNamespace xmlns="8badc642-15f9-493b-af2e-800910d66b6f" xsi:nil="true"/>
    <TaxCatchAll xmlns="8badc642-15f9-493b-af2e-800910d66b6f"/>
    <IsSearchable xmlns="8badc642-15f9-493b-af2e-800910d66b6f">false</IsSearchable>
    <CampaignTagsTaxHTField0 xmlns="8badc642-15f9-493b-af2e-800910d66b6f">
      <Terms xmlns="http://schemas.microsoft.com/office/infopath/2007/PartnerControls"/>
    </CampaignTagsTaxHTField0>
    <Markets xmlns="8badc642-15f9-493b-af2e-800910d66b6f"/>
    <OutputCachingOn xmlns="8badc642-15f9-493b-af2e-800910d66b6f">false</OutputCachingOn>
    <IntlLangReview xmlns="8badc642-15f9-493b-af2e-800910d66b6f">false</IntlLangReview>
    <UAProjectedTotalWords xmlns="8badc642-15f9-493b-af2e-800910d66b6f" xsi:nil="true"/>
    <TPAppVersion xmlns="8badc642-15f9-493b-af2e-800910d66b6f" xsi:nil="true"/>
    <TPCommandLine xmlns="8badc642-15f9-493b-af2e-800910d66b6f" xsi:nil="true"/>
    <APAuthor xmlns="8badc642-15f9-493b-af2e-800910d66b6f">
      <UserInfo>
        <DisplayName/>
        <AccountId>1073741823</AccountId>
        <AccountType/>
      </UserInfo>
    </APAuthor>
    <LocManualTestRequired xmlns="8badc642-15f9-493b-af2e-800910d66b6f">false</LocManualTestRequired>
    <LocMarketGroupTiers2 xmlns="8badc642-15f9-493b-af2e-800910d66b6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54" ma:contentTypeDescription="Create a new document." ma:contentTypeScope="" ma:versionID="58ff7075f9734c70ab641fcf680773ae">
  <xsd:schema xmlns:xsd="http://www.w3.org/2001/XMLSchema" xmlns:xs="http://www.w3.org/2001/XMLSchema" xmlns:p="http://schemas.microsoft.com/office/2006/metadata/properties" xmlns:ns2="8badc642-15f9-493b-af2e-800910d66b6f" targetNamespace="http://schemas.microsoft.com/office/2006/metadata/properties" ma:root="true" ma:fieldsID="de94c5732a8b162287d2446f6e1438f1" ns2:_="">
    <xsd:import namespace="8badc642-15f9-493b-af2e-800910d66b6f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dc642-15f9-493b-af2e-800910d66b6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069000a1-ebd1-4561-a409-e2a811eea2fe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242CDFB2-E9AA-41D4-B020-0C08EC68947A}" ma:internalName="CSXSubmissionMarket" ma:readOnly="false" ma:showField="MarketName" ma:web="8badc642-15f9-493b-af2e-800910d66b6f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92edc058-e423-4792-9b61-e659cfc9195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CE75894-05D9-4C45-93AB-724995D6B13E}" ma:internalName="InProjectListLookup" ma:readOnly="true" ma:showField="InProjectLis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b682b718-e217-497b-9c91-6b2604332d21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CE75894-05D9-4C45-93AB-724995D6B13E}" ma:internalName="LastCompleteVersionLookup" ma:readOnly="true" ma:showField="LastComplete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CE75894-05D9-4C45-93AB-724995D6B13E}" ma:internalName="LastPreviewErrorLookup" ma:readOnly="true" ma:showField="LastPreview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CE75894-05D9-4C45-93AB-724995D6B13E}" ma:internalName="LastPreviewResultLookup" ma:readOnly="true" ma:showField="LastPreview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CE75894-05D9-4C45-93AB-724995D6B13E}" ma:internalName="LastPreviewAttemptDateLookup" ma:readOnly="true" ma:showField="LastPreview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CE75894-05D9-4C45-93AB-724995D6B13E}" ma:internalName="LastPreviewedByLookup" ma:readOnly="true" ma:showField="LastPreview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CE75894-05D9-4C45-93AB-724995D6B13E}" ma:internalName="LastPreviewTimeLookup" ma:readOnly="true" ma:showField="LastPreview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CE75894-05D9-4C45-93AB-724995D6B13E}" ma:internalName="LastPreviewVersionLookup" ma:readOnly="true" ma:showField="LastPreview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CE75894-05D9-4C45-93AB-724995D6B13E}" ma:internalName="LastPublishErrorLookup" ma:readOnly="true" ma:showField="LastPublishError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CE75894-05D9-4C45-93AB-724995D6B13E}" ma:internalName="LastPublishResultLookup" ma:readOnly="true" ma:showField="LastPublishResult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CE75894-05D9-4C45-93AB-724995D6B13E}" ma:internalName="LastPublishAttemptDateLookup" ma:readOnly="true" ma:showField="LastPublishAttemptDat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CE75894-05D9-4C45-93AB-724995D6B13E}" ma:internalName="LastPublishedByLookup" ma:readOnly="true" ma:showField="LastPublishedBy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CE75894-05D9-4C45-93AB-724995D6B13E}" ma:internalName="LastPublishTimeLookup" ma:readOnly="true" ma:showField="LastPublishTi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CE75894-05D9-4C45-93AB-724995D6B13E}" ma:internalName="LastPublishVersionLookup" ma:readOnly="true" ma:showField="LastPublishVersion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0AED7CC-D31B-4E42-956F-872B0282B0E2}" ma:internalName="LocLastLocAttemptVersionLookup" ma:readOnly="false" ma:showField="LastLocAttemptVersion" ma:web="8badc642-15f9-493b-af2e-800910d66b6f">
      <xsd:simpleType>
        <xsd:restriction base="dms:Lookup"/>
      </xsd:simpleType>
    </xsd:element>
    <xsd:element name="LocLastLocAttemptVersionTypeLookup" ma:index="71" nillable="true" ma:displayName="Loc Last Loc Attempt Version Type" ma:default="" ma:list="{40AED7CC-D31B-4E42-956F-872B0282B0E2}" ma:internalName="LocLastLocAttemptVersionTypeLookup" ma:readOnly="true" ma:showField="LastLocAttemptVersionType" ma:web="8badc642-15f9-493b-af2e-800910d66b6f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0AED7CC-D31B-4E42-956F-872B0282B0E2}" ma:internalName="LocNewPublishedVersionLookup" ma:readOnly="true" ma:showField="NewPublishedVersion" ma:web="8badc642-15f9-493b-af2e-800910d66b6f">
      <xsd:simpleType>
        <xsd:restriction base="dms:Lookup"/>
      </xsd:simpleType>
    </xsd:element>
    <xsd:element name="LocOverallHandbackStatusLookup" ma:index="75" nillable="true" ma:displayName="Loc Overall Handback Status" ma:default="" ma:list="{40AED7CC-D31B-4E42-956F-872B0282B0E2}" ma:internalName="LocOverallHandbackStatusLookup" ma:readOnly="true" ma:showField="OverallHandbackStatus" ma:web="8badc642-15f9-493b-af2e-800910d66b6f">
      <xsd:simpleType>
        <xsd:restriction base="dms:Lookup"/>
      </xsd:simpleType>
    </xsd:element>
    <xsd:element name="LocOverallLocStatusLookup" ma:index="76" nillable="true" ma:displayName="Loc Overall Localize Status" ma:default="" ma:list="{40AED7CC-D31B-4E42-956F-872B0282B0E2}" ma:internalName="LocOverallLocStatusLookup" ma:readOnly="true" ma:showField="OverallLocStatus" ma:web="8badc642-15f9-493b-af2e-800910d66b6f">
      <xsd:simpleType>
        <xsd:restriction base="dms:Lookup"/>
      </xsd:simpleType>
    </xsd:element>
    <xsd:element name="LocOverallPreviewStatusLookup" ma:index="77" nillable="true" ma:displayName="Loc Overall Preview Status" ma:default="" ma:list="{40AED7CC-D31B-4E42-956F-872B0282B0E2}" ma:internalName="LocOverallPreviewStatusLookup" ma:readOnly="true" ma:showField="OverallPreviewStatus" ma:web="8badc642-15f9-493b-af2e-800910d66b6f">
      <xsd:simpleType>
        <xsd:restriction base="dms:Lookup"/>
      </xsd:simpleType>
    </xsd:element>
    <xsd:element name="LocOverallPublishStatusLookup" ma:index="78" nillable="true" ma:displayName="Loc Overall Publish Status" ma:default="" ma:list="{40AED7CC-D31B-4E42-956F-872B0282B0E2}" ma:internalName="LocOverallPublishStatusLookup" ma:readOnly="true" ma:showField="OverallPublishStatus" ma:web="8badc642-15f9-493b-af2e-800910d66b6f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0AED7CC-D31B-4E42-956F-872B0282B0E2}" ma:internalName="LocProcessedForHandoffsLookup" ma:readOnly="true" ma:showField="ProcessedForHandoffs" ma:web="8badc642-15f9-493b-af2e-800910d66b6f">
      <xsd:simpleType>
        <xsd:restriction base="dms:Lookup"/>
      </xsd:simpleType>
    </xsd:element>
    <xsd:element name="LocProcessedForMarketsLookup" ma:index="81" nillable="true" ma:displayName="Loc Processed For Markets" ma:default="" ma:list="{40AED7CC-D31B-4E42-956F-872B0282B0E2}" ma:internalName="LocProcessedForMarketsLookup" ma:readOnly="true" ma:showField="ProcessedForMarkets" ma:web="8badc642-15f9-493b-af2e-800910d66b6f">
      <xsd:simpleType>
        <xsd:restriction base="dms:Lookup"/>
      </xsd:simpleType>
    </xsd:element>
    <xsd:element name="LocPublishedDependentAssetsLookup" ma:index="82" nillable="true" ma:displayName="Loc Published Dependent Assets" ma:default="" ma:list="{40AED7CC-D31B-4E42-956F-872B0282B0E2}" ma:internalName="LocPublishedDependentAssetsLookup" ma:readOnly="true" ma:showField="PublishedDependentAssets" ma:web="8badc642-15f9-493b-af2e-800910d66b6f">
      <xsd:simpleType>
        <xsd:restriction base="dms:Lookup"/>
      </xsd:simpleType>
    </xsd:element>
    <xsd:element name="LocPublishedLinkedAssetsLookup" ma:index="83" nillable="true" ma:displayName="Loc Published Linked Assets" ma:default="" ma:list="{40AED7CC-D31B-4E42-956F-872B0282B0E2}" ma:internalName="LocPublishedLinkedAssetsLookup" ma:readOnly="true" ma:showField="PublishedLinkedAssets" ma:web="8badc642-15f9-493b-af2e-800910d66b6f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961b3df-62bf-4d6c-9143-bdeee396cb75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242CDFB2-E9AA-41D4-B020-0C08EC68947A}" ma:internalName="Markets" ma:readOnly="false" ma:showField="MarketName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CE75894-05D9-4C45-93AB-724995D6B13E}" ma:internalName="NumOfRatingsLookup" ma:readOnly="true" ma:showField="NumOfRating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CE75894-05D9-4C45-93AB-724995D6B13E}" ma:internalName="PublishStatusLookup" ma:readOnly="false" ma:showField="PublishStatus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56b87052-c4fe-45e6-97bd-ce59e177822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63442d1a-70a6-4e69-9f2c-62ec59343502}" ma:internalName="TaxCatchAll" ma:showField="CatchAllData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63442d1a-70a6-4e69-9f2c-62ec59343502}" ma:internalName="TaxCatchAllLabel" ma:readOnly="true" ma:showField="CatchAllDataLabel" ma:web="8badc642-15f9-493b-af2e-800910d6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A1AE2A-1F06-44BF-B25D-AE54183BD56A}">
  <ds:schemaRefs>
    <ds:schemaRef ds:uri="http://schemas.openxmlformats.org/package/2006/metadata/core-properties"/>
    <ds:schemaRef ds:uri="8badc642-15f9-493b-af2e-800910d66b6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9FF95D-9AE7-45AE-BF27-FBC92532F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dc642-15f9-493b-af2e-800910d66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7C583-AD77-4333-92A3-F6C5EC7226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On-screen Show (4:3)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Pramen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2020-04-30T22:15:47Z</dcterms:created>
  <dcterms:modified xsi:type="dcterms:W3CDTF">2020-05-03T19:52:16Z</dcterms:modified>
</cp:coreProperties>
</file>