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slideMaster6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60.xml.rels" ContentType="application/vnd.openxmlformats-package.relationships+xml"/>
  <Override PartName="/ppt/slideLayouts/_rels/slideLayout61.xml.rels" ContentType="application/vnd.openxmlformats-package.relationships+xml"/>
  <Override PartName="/ppt/slideLayouts/_rels/slideLayout62.xml.rels" ContentType="application/vnd.openxmlformats-package.relationships+xml"/>
  <Override PartName="/ppt/slideLayouts/_rels/slideLayout63.xml.rels" ContentType="application/vnd.openxmlformats-package.relationships+xml"/>
  <Override PartName="/ppt/slideLayouts/_rels/slideLayout64.xml.rels" ContentType="application/vnd.openxmlformats-package.relationships+xml"/>
  <Override PartName="/ppt/slideLayouts/_rels/slideLayout65.xml.rels" ContentType="application/vnd.openxmlformats-package.relationships+xml"/>
  <Override PartName="/ppt/slideLayouts/_rels/slideLayout66.xml.rels" ContentType="application/vnd.openxmlformats-package.relationships+xml"/>
  <Override PartName="/ppt/slideLayouts/_rels/slideLayout67.xml.rels" ContentType="application/vnd.openxmlformats-package.relationships+xml"/>
  <Override PartName="/ppt/slideLayouts/_rels/slideLayout68.xml.rels" ContentType="application/vnd.openxmlformats-package.relationships+xml"/>
  <Override PartName="/ppt/slideLayouts/_rels/slideLayout69.xml.rels" ContentType="application/vnd.openxmlformats-package.relationships+xml"/>
  <Override PartName="/ppt/slideLayouts/_rels/slideLayout70.xml.rels" ContentType="application/vnd.openxmlformats-package.relationships+xml"/>
  <Override PartName="/ppt/slideLayouts/_rels/slideLayout71.xml.rels" ContentType="application/vnd.openxmlformats-package.relationships+xml"/>
  <Override PartName="/ppt/slideLayouts/_rels/slideLayout72.xml.rels" ContentType="application/vnd.openxmlformats-package.relationships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media/image9.jpeg" ContentType="image/jpeg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10.jpeg" ContentType="image/jpeg"/>
  <Override PartName="/ppt/media/image11.jpeg" ContentType="image/jpeg"/>
  <Override PartName="/ppt/media/image12.jpeg" ContentType="image/jpeg"/>
  <Override PartName="/ppt/media/image13.jpeg" ContentType="image/jpeg"/>
  <Override PartName="/ppt/media/image14.jpeg" ContentType="image/jpeg"/>
  <Override PartName="/ppt/media/image15.jpeg" ContentType="image/jpeg"/>
  <Override PartName="/ppt/media/image16.jpeg" ContentType="image/jpeg"/>
  <Override PartName="/ppt/media/image17.jpeg" ContentType="image/jpeg"/>
  <Override PartName="/ppt/media/image18.jpeg" ContentType="image/jpeg"/>
  <Override PartName="/ppt/media/image19.jpeg" ContentType="image/jpeg"/>
  <Override PartName="/ppt/media/image20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  <p:sldMasterId id="2147483700" r:id="rId6"/>
    <p:sldMasterId id="2147483713" r:id="rId7"/>
  </p:sld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12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13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2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3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3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3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4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4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4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5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5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15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6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6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1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6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7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17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7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7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17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7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17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8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8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82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18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85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86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87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88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89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6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19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6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19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6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19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9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6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</p:spTree>
  </p:cSld>
</p:sldLayout>
</file>

<file path=ppt/slideLayouts/slideLayout6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6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20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20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20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6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20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20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20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6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21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21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21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7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2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21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7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21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21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22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221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7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2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224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225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226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227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228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3" Type="http://schemas.openxmlformats.org/officeDocument/2006/relationships/slideLayout" Target="../slideLayouts/slideLayout50.xml"/><Relationship Id="rId4" Type="http://schemas.openxmlformats.org/officeDocument/2006/relationships/slideLayout" Target="../slideLayouts/slideLayout51.xml"/><Relationship Id="rId5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4.xml"/><Relationship Id="rId8" Type="http://schemas.openxmlformats.org/officeDocument/2006/relationships/slideLayout" Target="../slideLayouts/slideLayout55.xml"/><Relationship Id="rId9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0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1.xml"/><Relationship Id="rId3" Type="http://schemas.openxmlformats.org/officeDocument/2006/relationships/slideLayout" Target="../slideLayouts/slideLayout62.xml"/><Relationship Id="rId4" Type="http://schemas.openxmlformats.org/officeDocument/2006/relationships/slideLayout" Target="../slideLayouts/slideLayout63.xml"/><Relationship Id="rId5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6.xml"/><Relationship Id="rId8" Type="http://schemas.openxmlformats.org/officeDocument/2006/relationships/slideLayout" Target="../slideLayouts/slideLayout67.xml"/><Relationship Id="rId9" Type="http://schemas.openxmlformats.org/officeDocument/2006/relationships/slideLayout" Target="../slideLayouts/slideLayout68.xml"/><Relationship Id="rId10" Type="http://schemas.openxmlformats.org/officeDocument/2006/relationships/slideLayout" Target="../slideLayouts/slideLayout69.xml"/><Relationship Id="rId11" Type="http://schemas.openxmlformats.org/officeDocument/2006/relationships/slideLayout" Target="../slideLayouts/slideLayout70.xml"/><Relationship Id="rId12" Type="http://schemas.openxmlformats.org/officeDocument/2006/relationships/slideLayout" Target="../slideLayouts/slideLayout71.xml"/><Relationship Id="rId13" Type="http://schemas.openxmlformats.org/officeDocument/2006/relationships/slideLayout" Target="../slideLayouts/slideLayout7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09480" y="273240"/>
            <a:ext cx="1097208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r>
              <a:rPr b="0" lang="hr-HR" sz="1800" spc="-1" strike="noStrike">
                <a:latin typeface="Arial"/>
              </a:rPr>
              <a:t>Kliknite za uređivanje oblika naslova teksta</a:t>
            </a:r>
            <a:endParaRPr b="0" lang="hr-HR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1800" spc="-1" strike="noStrike">
                <a:latin typeface="Arial"/>
              </a:rPr>
              <a:t>Kliknite za uređivanje oblika teksta</a:t>
            </a:r>
            <a:endParaRPr b="0" lang="hr-HR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r-HR" sz="1800" spc="-1" strike="noStrike">
                <a:latin typeface="Arial"/>
              </a:rPr>
              <a:t>Druga razina konture</a:t>
            </a:r>
            <a:endParaRPr b="0" lang="hr-HR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1800" spc="-1" strike="noStrike">
                <a:latin typeface="Arial"/>
              </a:rPr>
              <a:t>Treća razina konture</a:t>
            </a:r>
            <a:endParaRPr b="0" lang="hr-HR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r-HR" sz="1800" spc="-1" strike="noStrike">
                <a:latin typeface="Arial"/>
              </a:rPr>
              <a:t>Četvrta razina kontura</a:t>
            </a:r>
            <a:endParaRPr b="0" lang="hr-HR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1800" spc="-1" strike="noStrike">
                <a:latin typeface="Arial"/>
              </a:rPr>
              <a:t>Peta razina kontura</a:t>
            </a:r>
            <a:endParaRPr b="0" lang="hr-HR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1800" spc="-1" strike="noStrike">
                <a:latin typeface="Arial"/>
              </a:rPr>
              <a:t>Šesta razina kontura</a:t>
            </a:r>
            <a:endParaRPr b="0" lang="hr-HR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1800" spc="-1" strike="noStrike">
                <a:latin typeface="Arial"/>
              </a:rPr>
              <a:t>Sedma razina konture</a:t>
            </a:r>
            <a:endParaRPr b="0" lang="hr-HR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hr-HR" sz="4400" spc="-1" strike="noStrike">
                <a:latin typeface="Arial"/>
              </a:rPr>
              <a:t>Kliknite za uređivanje oblika naslova teksta</a:t>
            </a:r>
            <a:endParaRPr b="0" lang="hr-HR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3200" spc="-1" strike="noStrike">
                <a:latin typeface="Arial"/>
              </a:rPr>
              <a:t>Kliknite za uređivanje oblika teksta</a:t>
            </a:r>
            <a:endParaRPr b="0" lang="hr-H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r-HR" sz="2800" spc="-1" strike="noStrike">
                <a:latin typeface="Arial"/>
              </a:rPr>
              <a:t>Druga razina konture</a:t>
            </a:r>
            <a:endParaRPr b="0" lang="hr-H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400" spc="-1" strike="noStrike">
                <a:latin typeface="Arial"/>
              </a:rPr>
              <a:t>Treća razina konture</a:t>
            </a:r>
            <a:endParaRPr b="0" lang="hr-H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r-HR" sz="2000" spc="-1" strike="noStrike">
                <a:latin typeface="Arial"/>
              </a:rPr>
              <a:t>Četvrta razina kontura</a:t>
            </a:r>
            <a:endParaRPr b="0" lang="hr-H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000" spc="-1" strike="noStrike">
                <a:latin typeface="Arial"/>
              </a:rPr>
              <a:t>Peta razina kontura</a:t>
            </a:r>
            <a:endParaRPr b="0" lang="hr-H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000" spc="-1" strike="noStrike">
                <a:latin typeface="Arial"/>
              </a:rPr>
              <a:t>Šesta razina kontura</a:t>
            </a:r>
            <a:endParaRPr b="0" lang="hr-H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000" spc="-1" strike="noStrike">
                <a:latin typeface="Arial"/>
              </a:rPr>
              <a:t>Sedma razina konture</a:t>
            </a:r>
            <a:endParaRPr b="0" lang="hr-H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hr-HR" sz="4400" spc="-1" strike="noStrike">
                <a:latin typeface="Arial"/>
              </a:rPr>
              <a:t>Kliknite za uređivanje oblika naslova teksta</a:t>
            </a:r>
            <a:endParaRPr b="0" lang="hr-HR" sz="4400" spc="-1" strike="noStrike"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3200" spc="-1" strike="noStrike">
                <a:latin typeface="Arial"/>
              </a:rPr>
              <a:t>Kliknite za uređivanje oblika teksta</a:t>
            </a:r>
            <a:endParaRPr b="0" lang="hr-H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r-HR" sz="2800" spc="-1" strike="noStrike">
                <a:latin typeface="Arial"/>
              </a:rPr>
              <a:t>Druga razina konture</a:t>
            </a:r>
            <a:endParaRPr b="0" lang="hr-H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400" spc="-1" strike="noStrike">
                <a:latin typeface="Arial"/>
              </a:rPr>
              <a:t>Treća razina konture</a:t>
            </a:r>
            <a:endParaRPr b="0" lang="hr-H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r-HR" sz="2000" spc="-1" strike="noStrike">
                <a:latin typeface="Arial"/>
              </a:rPr>
              <a:t>Četvrta razina kontura</a:t>
            </a:r>
            <a:endParaRPr b="0" lang="hr-H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000" spc="-1" strike="noStrike">
                <a:latin typeface="Arial"/>
              </a:rPr>
              <a:t>Peta razina kontura</a:t>
            </a:r>
            <a:endParaRPr b="0" lang="hr-H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000" spc="-1" strike="noStrike">
                <a:latin typeface="Arial"/>
              </a:rPr>
              <a:t>Šesta razina kontura</a:t>
            </a:r>
            <a:endParaRPr b="0" lang="hr-H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000" spc="-1" strike="noStrike">
                <a:latin typeface="Arial"/>
              </a:rPr>
              <a:t>Sedma razina konture</a:t>
            </a:r>
            <a:endParaRPr b="0" lang="hr-H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609480" y="273240"/>
            <a:ext cx="1097208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r>
              <a:rPr b="0" lang="hr-HR" sz="1800" spc="-1" strike="noStrike">
                <a:latin typeface="Arial"/>
              </a:rPr>
              <a:t>Kliknite za uređivanje oblika naslova teksta</a:t>
            </a:r>
            <a:endParaRPr b="0" lang="hr-HR" sz="1800" spc="-1" strike="noStrike"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3200" spc="-1" strike="noStrike">
                <a:latin typeface="Arial"/>
              </a:rPr>
              <a:t>Kliknite za uređivanje oblika teksta</a:t>
            </a:r>
            <a:endParaRPr b="0" lang="hr-H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r-HR" sz="2800" spc="-1" strike="noStrike">
                <a:latin typeface="Arial"/>
              </a:rPr>
              <a:t>Druga razina konture</a:t>
            </a:r>
            <a:endParaRPr b="0" lang="hr-H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400" spc="-1" strike="noStrike">
                <a:latin typeface="Arial"/>
              </a:rPr>
              <a:t>Treća razina konture</a:t>
            </a:r>
            <a:endParaRPr b="0" lang="hr-H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r-HR" sz="2000" spc="-1" strike="noStrike">
                <a:latin typeface="Arial"/>
              </a:rPr>
              <a:t>Četvrta razina kontura</a:t>
            </a:r>
            <a:endParaRPr b="0" lang="hr-H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000" spc="-1" strike="noStrike">
                <a:latin typeface="Arial"/>
              </a:rPr>
              <a:t>Peta razina kontura</a:t>
            </a:r>
            <a:endParaRPr b="0" lang="hr-H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000" spc="-1" strike="noStrike">
                <a:latin typeface="Arial"/>
              </a:rPr>
              <a:t>Šesta razina kontura</a:t>
            </a:r>
            <a:endParaRPr b="0" lang="hr-H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000" spc="-1" strike="noStrike">
                <a:latin typeface="Arial"/>
              </a:rPr>
              <a:t>Sedma razina konture</a:t>
            </a:r>
            <a:endParaRPr b="0" lang="hr-H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hr-HR" sz="4400" spc="-1" strike="noStrike">
                <a:latin typeface="Arial"/>
              </a:rPr>
              <a:t>Kliknite za uređivanje oblika naslova teksta</a:t>
            </a:r>
            <a:endParaRPr b="0" lang="hr-HR" sz="4400" spc="-1" strike="noStrike">
              <a:latin typeface="Arial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3200" spc="-1" strike="noStrike">
                <a:latin typeface="Arial"/>
              </a:rPr>
              <a:t>Kliknite za uređivanje oblika teksta</a:t>
            </a:r>
            <a:endParaRPr b="0" lang="hr-H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r-HR" sz="2800" spc="-1" strike="noStrike">
                <a:latin typeface="Arial"/>
              </a:rPr>
              <a:t>Druga razina konture</a:t>
            </a:r>
            <a:endParaRPr b="0" lang="hr-H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400" spc="-1" strike="noStrike">
                <a:latin typeface="Arial"/>
              </a:rPr>
              <a:t>Treća razina konture</a:t>
            </a:r>
            <a:endParaRPr b="0" lang="hr-H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r-HR" sz="2000" spc="-1" strike="noStrike">
                <a:latin typeface="Arial"/>
              </a:rPr>
              <a:t>Četvrta razina kontura</a:t>
            </a:r>
            <a:endParaRPr b="0" lang="hr-H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000" spc="-1" strike="noStrike">
                <a:latin typeface="Arial"/>
              </a:rPr>
              <a:t>Peta razina kontura</a:t>
            </a:r>
            <a:endParaRPr b="0" lang="hr-H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000" spc="-1" strike="noStrike">
                <a:latin typeface="Arial"/>
              </a:rPr>
              <a:t>Šesta razina kontura</a:t>
            </a:r>
            <a:endParaRPr b="0" lang="hr-H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000" spc="-1" strike="noStrike">
                <a:latin typeface="Arial"/>
              </a:rPr>
              <a:t>Sedma razina konture</a:t>
            </a:r>
            <a:endParaRPr b="0" lang="hr-H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title"/>
          </p:nvPr>
        </p:nvSpPr>
        <p:spPr>
          <a:xfrm>
            <a:off x="609480" y="273240"/>
            <a:ext cx="1097208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r>
              <a:rPr b="0" lang="hr-HR" sz="1800" spc="-1" strike="noStrike">
                <a:latin typeface="Arial"/>
              </a:rPr>
              <a:t>Kliknite za uređivanje oblika naslova teksta</a:t>
            </a:r>
            <a:endParaRPr b="0" lang="hr-HR" sz="1800" spc="-1" strike="noStrike">
              <a:latin typeface="Arial"/>
            </a:endParaRPr>
          </a:p>
        </p:txBody>
      </p:sp>
      <p:sp>
        <p:nvSpPr>
          <p:cNvPr id="19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3976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1800" spc="-1" strike="noStrike">
                <a:latin typeface="Arial"/>
              </a:rPr>
              <a:t>Kliknite za uređivanje oblika teksta</a:t>
            </a:r>
            <a:endParaRPr b="0" lang="hr-HR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r-HR" sz="1800" spc="-1" strike="noStrike">
                <a:latin typeface="Arial"/>
              </a:rPr>
              <a:t>Druga razina konture</a:t>
            </a:r>
            <a:endParaRPr b="0" lang="hr-HR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1800" spc="-1" strike="noStrike">
                <a:latin typeface="Arial"/>
              </a:rPr>
              <a:t>Treća razina konture</a:t>
            </a:r>
            <a:endParaRPr b="0" lang="hr-HR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r-HR" sz="1800" spc="-1" strike="noStrike">
                <a:latin typeface="Arial"/>
              </a:rPr>
              <a:t>Četvrta razina kontura</a:t>
            </a:r>
            <a:endParaRPr b="0" lang="hr-HR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1800" spc="-1" strike="noStrike">
                <a:latin typeface="Arial"/>
              </a:rPr>
              <a:t>Peta razina kontura</a:t>
            </a:r>
            <a:endParaRPr b="0" lang="hr-HR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1800" spc="-1" strike="noStrike">
                <a:latin typeface="Arial"/>
              </a:rPr>
              <a:t>Šesta razina kontura</a:t>
            </a:r>
            <a:endParaRPr b="0" lang="hr-HR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1800" spc="-1" strike="noStrike">
                <a:latin typeface="Arial"/>
              </a:rPr>
              <a:t>Sedma razina konture</a:t>
            </a:r>
            <a:endParaRPr b="0" lang="hr-HR" sz="1800" spc="-1" strike="noStrike">
              <a:latin typeface="Arial"/>
            </a:endParaRPr>
          </a:p>
        </p:txBody>
      </p:sp>
      <p:sp>
        <p:nvSpPr>
          <p:cNvPr id="19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3976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1800" spc="-1" strike="noStrike">
                <a:latin typeface="Arial"/>
              </a:rPr>
              <a:t>Kliknite za uređivanje oblika teksta</a:t>
            </a:r>
            <a:endParaRPr b="0" lang="hr-HR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r-HR" sz="1800" spc="-1" strike="noStrike">
                <a:latin typeface="Arial"/>
              </a:rPr>
              <a:t>Druga razina konture</a:t>
            </a:r>
            <a:endParaRPr b="0" lang="hr-HR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1800" spc="-1" strike="noStrike">
                <a:latin typeface="Arial"/>
              </a:rPr>
              <a:t>Treća razina konture</a:t>
            </a:r>
            <a:endParaRPr b="0" lang="hr-HR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r-HR" sz="1800" spc="-1" strike="noStrike">
                <a:latin typeface="Arial"/>
              </a:rPr>
              <a:t>Četvrta razina kontura</a:t>
            </a:r>
            <a:endParaRPr b="0" lang="hr-HR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1800" spc="-1" strike="noStrike">
                <a:latin typeface="Arial"/>
              </a:rPr>
              <a:t>Peta razina kontura</a:t>
            </a:r>
            <a:endParaRPr b="0" lang="hr-HR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1800" spc="-1" strike="noStrike">
                <a:latin typeface="Arial"/>
              </a:rPr>
              <a:t>Šesta razina kontura</a:t>
            </a:r>
            <a:endParaRPr b="0" lang="hr-HR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1800" spc="-1" strike="noStrike">
                <a:latin typeface="Arial"/>
              </a:rPr>
              <a:t>Sedma razina konture</a:t>
            </a:r>
            <a:endParaRPr b="0" lang="hr-HR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hyperlink" Target="https://youtu.be/QiVVOdH55yM" TargetMode="External"/><Relationship Id="rId2" Type="http://schemas.openxmlformats.org/officeDocument/2006/relationships/hyperlink" Target="https://youtu.be/ImptNcS0Fvk" TargetMode="External"/><Relationship Id="rId3" Type="http://schemas.openxmlformats.org/officeDocument/2006/relationships/hyperlink" Target="https://youtu.be/nTyXOEy4bE8" TargetMode="External"/><Relationship Id="rId4" Type="http://schemas.openxmlformats.org/officeDocument/2006/relationships/hyperlink" Target="https://youtu.be/M3oSvQLxLos" TargetMode="External"/><Relationship Id="rId5" Type="http://schemas.openxmlformats.org/officeDocument/2006/relationships/hyperlink" Target="https://youtu.be/ERMRWk1bwqo" TargetMode="External"/><Relationship Id="rId6" Type="http://schemas.openxmlformats.org/officeDocument/2006/relationships/hyperlink" Target="https://youtu.be/MZvOS46NNQ4" TargetMode="External"/><Relationship Id="rId7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2.jpeg"/><Relationship Id="rId2" Type="http://schemas.openxmlformats.org/officeDocument/2006/relationships/image" Target="../media/image13.jpeg"/><Relationship Id="rId3" Type="http://schemas.openxmlformats.org/officeDocument/2006/relationships/image" Target="../media/image14.jpeg"/><Relationship Id="rId4" Type="http://schemas.openxmlformats.org/officeDocument/2006/relationships/image" Target="../media/image15.jpeg"/><Relationship Id="rId5" Type="http://schemas.openxmlformats.org/officeDocument/2006/relationships/image" Target="../media/image16.jpeg"/><Relationship Id="rId6" Type="http://schemas.openxmlformats.org/officeDocument/2006/relationships/image" Target="../media/image17.jpeg"/><Relationship Id="rId7" Type="http://schemas.openxmlformats.org/officeDocument/2006/relationships/slideLayout" Target="../slideLayouts/slideLayout4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8.jpeg"/><Relationship Id="rId2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9.jpeg"/><Relationship Id="rId2" Type="http://schemas.openxmlformats.org/officeDocument/2006/relationships/hyperlink" Target="https://creativecommons.org/licenses/by-sa/3.0/" TargetMode="External"/><Relationship Id="rId3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20.png"/><Relationship Id="rId2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jpeg"/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5" Type="http://schemas.openxmlformats.org/officeDocument/2006/relationships/image" Target="../media/image6.jpeg"/><Relationship Id="rId6" Type="http://schemas.openxmlformats.org/officeDocument/2006/relationships/image" Target="../media/image7.jpeg"/><Relationship Id="rId7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2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49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4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slideLayout" Target="../slideLayouts/slideLayout4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9" name="Slika 4" descr=""/>
          <p:cNvPicPr/>
          <p:nvPr/>
        </p:nvPicPr>
        <p:blipFill>
          <a:blip r:embed="rId1"/>
          <a:srcRect l="31463" t="0" r="0" b="0"/>
          <a:stretch/>
        </p:blipFill>
        <p:spPr>
          <a:xfrm>
            <a:off x="5101920" y="0"/>
            <a:ext cx="7093440" cy="6856920"/>
          </a:xfrm>
          <a:prstGeom prst="rect">
            <a:avLst/>
          </a:prstGeom>
          <a:ln>
            <a:noFill/>
          </a:ln>
        </p:spPr>
      </p:pic>
      <p:sp>
        <p:nvSpPr>
          <p:cNvPr id="230" name="CustomShape 1"/>
          <p:cNvSpPr/>
          <p:nvPr/>
        </p:nvSpPr>
        <p:spPr>
          <a:xfrm>
            <a:off x="0" y="0"/>
            <a:ext cx="5271120" cy="68569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1" name="CustomShape 2"/>
          <p:cNvSpPr/>
          <p:nvPr/>
        </p:nvSpPr>
        <p:spPr>
          <a:xfrm rot="303000">
            <a:off x="1717560" y="700920"/>
            <a:ext cx="2986920" cy="2986920"/>
          </a:xfrm>
          <a:prstGeom prst="arc">
            <a:avLst>
              <a:gd name="adj1" fmla="val 14612914"/>
              <a:gd name="adj2" fmla="val 0"/>
            </a:avLst>
          </a:prstGeom>
          <a:noFill/>
          <a:ln cap="rnd" w="127080">
            <a:solidFill>
              <a:schemeClr val="accent4"/>
            </a:solidFill>
            <a:prstDash val="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2" name="CustomShape 3"/>
          <p:cNvSpPr/>
          <p:nvPr/>
        </p:nvSpPr>
        <p:spPr>
          <a:xfrm>
            <a:off x="643320" y="795600"/>
            <a:ext cx="4091400" cy="2797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rmAutofit/>
          </a:bodyPr>
          <a:p>
            <a:pPr algn="ctr">
              <a:lnSpc>
                <a:spcPct val="90000"/>
              </a:lnSpc>
            </a:pPr>
            <a:r>
              <a:rPr b="0" lang="hr-HR" sz="6000" spc="-1" strike="noStrike">
                <a:solidFill>
                  <a:srgbClr val="ffffff"/>
                </a:solidFill>
                <a:latin typeface="Calibri Light"/>
                <a:ea typeface="DejaVu Sans"/>
              </a:rPr>
              <a:t>MAJČIN DAN</a:t>
            </a:r>
            <a:endParaRPr b="0" lang="hr-HR" sz="6000" spc="-1" strike="noStrike">
              <a:latin typeface="Arial"/>
            </a:endParaRPr>
          </a:p>
        </p:txBody>
      </p:sp>
      <p:sp>
        <p:nvSpPr>
          <p:cNvPr id="233" name="CustomShape 4"/>
          <p:cNvSpPr/>
          <p:nvPr/>
        </p:nvSpPr>
        <p:spPr>
          <a:xfrm>
            <a:off x="1201320" y="4626720"/>
            <a:ext cx="491040" cy="49104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4" name="CustomShape 5"/>
          <p:cNvSpPr/>
          <p:nvPr/>
        </p:nvSpPr>
        <p:spPr>
          <a:xfrm>
            <a:off x="643320" y="3686040"/>
            <a:ext cx="4091400" cy="2291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b="0" lang="hr-HR" sz="2400" spc="-1" strike="noStrike">
                <a:solidFill>
                  <a:srgbClr val="ffffff"/>
                </a:solidFill>
                <a:latin typeface="Calibri"/>
                <a:ea typeface="DejaVu Sans"/>
              </a:rPr>
              <a:t>10.5.2020.</a:t>
            </a:r>
            <a:endParaRPr b="0" lang="hr-HR" sz="2400" spc="-1" strike="noStrike">
              <a:latin typeface="Arial"/>
            </a:endParaRPr>
          </a:p>
        </p:txBody>
      </p:sp>
      <p:sp>
        <p:nvSpPr>
          <p:cNvPr id="235" name="CustomShape 6"/>
          <p:cNvSpPr/>
          <p:nvPr/>
        </p:nvSpPr>
        <p:spPr>
          <a:xfrm>
            <a:off x="4928040" y="5011560"/>
            <a:ext cx="730440" cy="730440"/>
          </a:xfrm>
          <a:prstGeom prst="rect">
            <a:avLst/>
          </a:prstGeom>
          <a:noFill/>
          <a:ln w="127080">
            <a:solidFill>
              <a:schemeClr val="accent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CustomShape 1"/>
          <p:cNvSpPr/>
          <p:nvPr/>
        </p:nvSpPr>
        <p:spPr>
          <a:xfrm>
            <a:off x="2880" y="0"/>
            <a:ext cx="12187800" cy="6856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80" name="CustomShape 2"/>
          <p:cNvSpPr/>
          <p:nvPr/>
        </p:nvSpPr>
        <p:spPr>
          <a:xfrm>
            <a:off x="0" y="0"/>
            <a:ext cx="4166280" cy="6856920"/>
          </a:xfrm>
          <a:custGeom>
            <a:avLst/>
            <a:gdLst/>
            <a:ahLst/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81" name="CustomShape 3"/>
          <p:cNvSpPr/>
          <p:nvPr/>
        </p:nvSpPr>
        <p:spPr>
          <a:xfrm>
            <a:off x="686880" y="1153440"/>
            <a:ext cx="3199320" cy="4460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90000"/>
              </a:lnSpc>
            </a:pPr>
            <a:r>
              <a:rPr b="0" lang="hr-HR" sz="4400" spc="-1" strike="noStrike">
                <a:solidFill>
                  <a:srgbClr val="ffffff"/>
                </a:solidFill>
                <a:latin typeface="Calibri Light"/>
                <a:ea typeface="DejaVu Sans"/>
              </a:rPr>
              <a:t>O majkama se snimaju i pjesme. </a:t>
            </a:r>
            <a:endParaRPr b="0" lang="hr-HR" sz="4400" spc="-1" strike="noStrike">
              <a:latin typeface="Arial"/>
            </a:endParaRPr>
          </a:p>
        </p:txBody>
      </p:sp>
      <p:sp>
        <p:nvSpPr>
          <p:cNvPr id="282" name="CustomShape 4"/>
          <p:cNvSpPr/>
          <p:nvPr/>
        </p:nvSpPr>
        <p:spPr>
          <a:xfrm flipV="1">
            <a:off x="7550280" y="2453760"/>
            <a:ext cx="4082400" cy="4082400"/>
          </a:xfrm>
          <a:prstGeom prst="arc">
            <a:avLst>
              <a:gd name="adj1" fmla="val 16200000"/>
              <a:gd name="adj2" fmla="val 0"/>
            </a:avLst>
          </a:prstGeom>
          <a:noFill/>
          <a:ln cap="rnd" w="127080">
            <a:solidFill>
              <a:schemeClr val="accent4"/>
            </a:solidFill>
            <a:prstDash val="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83" name="CustomShape 5"/>
          <p:cNvSpPr/>
          <p:nvPr/>
        </p:nvSpPr>
        <p:spPr>
          <a:xfrm>
            <a:off x="4447440" y="591480"/>
            <a:ext cx="6905520" cy="558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90000"/>
              </a:lnSpc>
              <a:spcBef>
                <a:spcPts val="1001"/>
              </a:spcBef>
            </a:pPr>
            <a:endParaRPr b="0" lang="hr-HR" sz="1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hr-HR" sz="2800" spc="-1" strike="noStrike" u="sng">
                <a:solidFill>
                  <a:srgbClr val="0563c1"/>
                </a:solidFill>
                <a:uFillTx/>
                <a:latin typeface="Calibri"/>
                <a:ea typeface="DejaVu Sans"/>
                <a:hlinkClick r:id="rId1"/>
              </a:rPr>
              <a:t> https://youtu.be/QiVVOdH55yM</a:t>
            </a:r>
            <a:r>
              <a:rPr b="0" lang="hr-HR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b="0" lang="hr-HR" sz="2800" spc="-1" strike="noStrike" u="sng">
                <a:solidFill>
                  <a:srgbClr val="0563c1"/>
                </a:solidFill>
                <a:uFillTx/>
                <a:latin typeface="Calibri"/>
                <a:ea typeface="DejaVu Sans"/>
                <a:hlinkClick r:id="rId2"/>
              </a:rPr>
              <a:t>https://youtu.be/ImptNcS0Fvk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hr-HR" sz="2800" spc="-1" strike="noStrike" u="sng">
                <a:solidFill>
                  <a:srgbClr val="0563c1"/>
                </a:solidFill>
                <a:uFillTx/>
                <a:latin typeface="Calibri"/>
                <a:ea typeface="DejaVu Sans"/>
                <a:hlinkClick r:id="rId3"/>
              </a:rPr>
              <a:t>https://youtu.be/nTyXOEy4bE8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hr-HR" sz="2800" spc="-1" strike="noStrike" u="sng">
                <a:solidFill>
                  <a:srgbClr val="0563c1"/>
                </a:solidFill>
                <a:uFillTx/>
                <a:latin typeface="Calibri"/>
                <a:ea typeface="DejaVu Sans"/>
                <a:hlinkClick r:id="rId4"/>
              </a:rPr>
              <a:t>https://youtu.be/M3oSvQLxLos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hr-HR" sz="2800" spc="-1" strike="noStrike" u="sng">
                <a:solidFill>
                  <a:srgbClr val="0563c1"/>
                </a:solidFill>
                <a:uFillTx/>
                <a:latin typeface="Calibri"/>
                <a:ea typeface="DejaVu Sans"/>
                <a:hlinkClick r:id="rId5"/>
              </a:rPr>
              <a:t>https://youtu.be/ERMRWk1bwqo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hr-HR" sz="2800" spc="-1" strike="noStrike" u="sng">
                <a:solidFill>
                  <a:srgbClr val="0563c1"/>
                </a:solidFill>
                <a:uFillTx/>
                <a:latin typeface="Calibri"/>
                <a:ea typeface="DejaVu Sans"/>
                <a:hlinkClick r:id="rId6"/>
              </a:rPr>
              <a:t>https://youtu.be/MZvOS46NNQ4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hr-HR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hr-HR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hr-HR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hr-HR" sz="2800" spc="-1" strike="noStrike">
              <a:latin typeface="Arial"/>
            </a:endParaRPr>
          </a:p>
        </p:txBody>
      </p:sp>
      <p:sp>
        <p:nvSpPr>
          <p:cNvPr id="284" name="CustomShape 6"/>
          <p:cNvSpPr/>
          <p:nvPr/>
        </p:nvSpPr>
        <p:spPr>
          <a:xfrm>
            <a:off x="1288440" y="4700160"/>
            <a:ext cx="1079640" cy="913320"/>
          </a:xfrm>
          <a:prstGeom prst="hear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45454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CustomShape 1"/>
          <p:cNvSpPr/>
          <p:nvPr/>
        </p:nvSpPr>
        <p:spPr>
          <a:xfrm>
            <a:off x="4128480" y="4921920"/>
            <a:ext cx="4936680" cy="1146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>
              <a:lnSpc>
                <a:spcPct val="90000"/>
              </a:lnSpc>
            </a:pPr>
            <a:r>
              <a:rPr b="0" lang="hr-HR" sz="4400" spc="-1" strike="noStrike">
                <a:solidFill>
                  <a:srgbClr val="ffffff"/>
                </a:solidFill>
                <a:latin typeface="Calibri Light"/>
                <a:ea typeface="DejaVu Sans"/>
              </a:rPr>
              <a:t>Kreativne ideje</a:t>
            </a:r>
            <a:endParaRPr b="0" lang="hr-HR" sz="4400" spc="-1" strike="noStrike">
              <a:latin typeface="Arial"/>
            </a:endParaRPr>
          </a:p>
        </p:txBody>
      </p:sp>
      <p:sp>
        <p:nvSpPr>
          <p:cNvPr id="286" name="CustomShape 2"/>
          <p:cNvSpPr/>
          <p:nvPr/>
        </p:nvSpPr>
        <p:spPr>
          <a:xfrm>
            <a:off x="0" y="2122200"/>
            <a:ext cx="3729600" cy="4734720"/>
          </a:xfrm>
          <a:custGeom>
            <a:avLst/>
            <a:gdLst/>
            <a:ahLst/>
            <a:rect l="l" t="t" r="r" b="b"/>
            <a:pathLst>
              <a:path w="3730752" h="4735782">
                <a:moveTo>
                  <a:pt x="640080" y="0"/>
                </a:moveTo>
                <a:cubicBezTo>
                  <a:pt x="2347011" y="0"/>
                  <a:pt x="3730752" y="1383741"/>
                  <a:pt x="3730752" y="3090672"/>
                </a:cubicBezTo>
                <a:cubicBezTo>
                  <a:pt x="3730752" y="3624088"/>
                  <a:pt x="3595621" y="4125943"/>
                  <a:pt x="3357725" y="4563870"/>
                </a:cubicBezTo>
                <a:lnTo>
                  <a:pt x="3253285" y="4735782"/>
                </a:lnTo>
                <a:lnTo>
                  <a:pt x="0" y="4735782"/>
                </a:lnTo>
                <a:lnTo>
                  <a:pt x="0" y="67215"/>
                </a:lnTo>
                <a:lnTo>
                  <a:pt x="17202" y="62792"/>
                </a:lnTo>
                <a:cubicBezTo>
                  <a:pt x="218397" y="21621"/>
                  <a:pt x="426714" y="0"/>
                  <a:pt x="640080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87" name="CustomShape 3"/>
          <p:cNvSpPr/>
          <p:nvPr/>
        </p:nvSpPr>
        <p:spPr>
          <a:xfrm>
            <a:off x="1082160" y="-4320"/>
            <a:ext cx="4241880" cy="2453040"/>
          </a:xfrm>
          <a:custGeom>
            <a:avLst/>
            <a:gdLst/>
            <a:ahLst/>
            <a:rect l="l" t="t" r="r" b="b"/>
            <a:pathLst>
              <a:path w="4242816" h="2454158">
                <a:moveTo>
                  <a:pt x="28633" y="0"/>
                </a:moveTo>
                <a:lnTo>
                  <a:pt x="4214183" y="0"/>
                </a:lnTo>
                <a:lnTo>
                  <a:pt x="4231864" y="115848"/>
                </a:lnTo>
                <a:cubicBezTo>
                  <a:pt x="4239106" y="187164"/>
                  <a:pt x="4242816" y="259524"/>
                  <a:pt x="4242816" y="332750"/>
                </a:cubicBezTo>
                <a:cubicBezTo>
                  <a:pt x="4242816" y="1504371"/>
                  <a:pt x="3293029" y="2454158"/>
                  <a:pt x="2121408" y="2454158"/>
                </a:cubicBezTo>
                <a:cubicBezTo>
                  <a:pt x="949787" y="2454158"/>
                  <a:pt x="0" y="1504371"/>
                  <a:pt x="0" y="332750"/>
                </a:cubicBezTo>
                <a:cubicBezTo>
                  <a:pt x="0" y="259524"/>
                  <a:pt x="3710" y="187164"/>
                  <a:pt x="10953" y="115848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288" name="Picture 8" descr=""/>
          <p:cNvPicPr/>
          <p:nvPr/>
        </p:nvPicPr>
        <p:blipFill>
          <a:blip r:embed="rId1"/>
          <a:srcRect l="0" t="16117" r="0" b="4208"/>
          <a:stretch/>
        </p:blipFill>
        <p:spPr>
          <a:xfrm>
            <a:off x="1246680" y="0"/>
            <a:ext cx="3912480" cy="2284200"/>
          </a:xfrm>
          <a:prstGeom prst="rect">
            <a:avLst/>
          </a:prstGeom>
          <a:ln>
            <a:noFill/>
          </a:ln>
        </p:spPr>
      </p:pic>
      <p:pic>
        <p:nvPicPr>
          <p:cNvPr id="289" name="Picture 4" descr=""/>
          <p:cNvPicPr/>
          <p:nvPr/>
        </p:nvPicPr>
        <p:blipFill>
          <a:blip r:embed="rId2"/>
          <a:srcRect l="39997" t="0" r="15758" b="0"/>
          <a:stretch/>
        </p:blipFill>
        <p:spPr>
          <a:xfrm>
            <a:off x="0" y="2288160"/>
            <a:ext cx="3563640" cy="4568760"/>
          </a:xfrm>
          <a:prstGeom prst="rect">
            <a:avLst/>
          </a:prstGeom>
          <a:ln>
            <a:noFill/>
          </a:ln>
        </p:spPr>
      </p:pic>
      <p:sp>
        <p:nvSpPr>
          <p:cNvPr id="290" name="CustomShape 4"/>
          <p:cNvSpPr/>
          <p:nvPr/>
        </p:nvSpPr>
        <p:spPr>
          <a:xfrm>
            <a:off x="5429160" y="303840"/>
            <a:ext cx="3180960" cy="3180960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91" name="CustomShape 5"/>
          <p:cNvSpPr/>
          <p:nvPr/>
        </p:nvSpPr>
        <p:spPr>
          <a:xfrm>
            <a:off x="3585240" y="2382840"/>
            <a:ext cx="1919160" cy="1919160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292" name="Picture 12" descr=""/>
          <p:cNvPicPr/>
          <p:nvPr/>
        </p:nvPicPr>
        <p:blipFill>
          <a:blip r:embed="rId3"/>
          <a:srcRect l="0" t="687" r="0" b="35852"/>
          <a:stretch/>
        </p:blipFill>
        <p:spPr>
          <a:xfrm>
            <a:off x="3749760" y="2547720"/>
            <a:ext cx="1590120" cy="1590120"/>
          </a:xfrm>
          <a:prstGeom prst="rect">
            <a:avLst/>
          </a:prstGeom>
          <a:ln>
            <a:noFill/>
          </a:ln>
        </p:spPr>
      </p:pic>
      <p:pic>
        <p:nvPicPr>
          <p:cNvPr id="293" name="Picture 10" descr=""/>
          <p:cNvPicPr/>
          <p:nvPr/>
        </p:nvPicPr>
        <p:blipFill>
          <a:blip r:embed="rId4"/>
          <a:srcRect l="0" t="0" r="0" b="25100"/>
          <a:stretch/>
        </p:blipFill>
        <p:spPr>
          <a:xfrm>
            <a:off x="5593680" y="468360"/>
            <a:ext cx="2851920" cy="2851920"/>
          </a:xfrm>
          <a:prstGeom prst="rect">
            <a:avLst/>
          </a:prstGeom>
          <a:ln>
            <a:noFill/>
          </a:ln>
        </p:spPr>
      </p:pic>
      <p:sp>
        <p:nvSpPr>
          <p:cNvPr id="294" name="CustomShape 6"/>
          <p:cNvSpPr/>
          <p:nvPr/>
        </p:nvSpPr>
        <p:spPr>
          <a:xfrm>
            <a:off x="8752680" y="-4320"/>
            <a:ext cx="3438360" cy="3548880"/>
          </a:xfrm>
          <a:custGeom>
            <a:avLst/>
            <a:gdLst/>
            <a:ahLst/>
            <a:rect l="l" t="t" r="r" b="b"/>
            <a:pathLst>
              <a:path w="3439432" h="3550083">
                <a:moveTo>
                  <a:pt x="115336" y="0"/>
                </a:moveTo>
                <a:lnTo>
                  <a:pt x="3439432" y="0"/>
                </a:lnTo>
                <a:lnTo>
                  <a:pt x="3439432" y="3462762"/>
                </a:lnTo>
                <a:lnTo>
                  <a:pt x="3318024" y="3493980"/>
                </a:lnTo>
                <a:cubicBezTo>
                  <a:pt x="3138258" y="3530765"/>
                  <a:pt x="2952129" y="3550083"/>
                  <a:pt x="2761488" y="3550083"/>
                </a:cubicBezTo>
                <a:cubicBezTo>
                  <a:pt x="1236360" y="3550083"/>
                  <a:pt x="0" y="2313723"/>
                  <a:pt x="0" y="788595"/>
                </a:cubicBezTo>
                <a:cubicBezTo>
                  <a:pt x="0" y="574124"/>
                  <a:pt x="24450" y="365364"/>
                  <a:pt x="70713" y="164949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295" name="Picture 6" descr=""/>
          <p:cNvPicPr/>
          <p:nvPr/>
        </p:nvPicPr>
        <p:blipFill>
          <a:blip r:embed="rId5"/>
          <a:srcRect l="8056" t="0" r="6827" b="0"/>
          <a:stretch/>
        </p:blipFill>
        <p:spPr>
          <a:xfrm>
            <a:off x="8918640" y="-4320"/>
            <a:ext cx="3272040" cy="3382920"/>
          </a:xfrm>
          <a:prstGeom prst="rect">
            <a:avLst/>
          </a:prstGeom>
          <a:ln>
            <a:noFill/>
          </a:ln>
        </p:spPr>
      </p:pic>
      <p:sp>
        <p:nvSpPr>
          <p:cNvPr id="296" name="CustomShape 7"/>
          <p:cNvSpPr/>
          <p:nvPr/>
        </p:nvSpPr>
        <p:spPr>
          <a:xfrm>
            <a:off x="9199440" y="3907440"/>
            <a:ext cx="2991600" cy="2949480"/>
          </a:xfrm>
          <a:custGeom>
            <a:avLst/>
            <a:gdLst/>
            <a:ahLst/>
            <a:rect l="l" t="t" r="r" b="b"/>
            <a:pathLst>
              <a:path w="2992669" h="2950582">
                <a:moveTo>
                  <a:pt x="2052140" y="0"/>
                </a:moveTo>
                <a:cubicBezTo>
                  <a:pt x="2335482" y="0"/>
                  <a:pt x="2605411" y="57424"/>
                  <a:pt x="2850926" y="161267"/>
                </a:cubicBezTo>
                <a:lnTo>
                  <a:pt x="2992669" y="229549"/>
                </a:lnTo>
                <a:lnTo>
                  <a:pt x="2992669" y="2950582"/>
                </a:lnTo>
                <a:lnTo>
                  <a:pt x="209274" y="2950582"/>
                </a:lnTo>
                <a:lnTo>
                  <a:pt x="161267" y="2850926"/>
                </a:lnTo>
                <a:cubicBezTo>
                  <a:pt x="57423" y="2605411"/>
                  <a:pt x="0" y="2335482"/>
                  <a:pt x="0" y="2052140"/>
                </a:cubicBezTo>
                <a:cubicBezTo>
                  <a:pt x="0" y="918774"/>
                  <a:pt x="918774" y="0"/>
                  <a:pt x="2052140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297" name="Picture 2" descr=""/>
          <p:cNvPicPr/>
          <p:nvPr/>
        </p:nvPicPr>
        <p:blipFill>
          <a:blip r:embed="rId6"/>
          <a:srcRect l="0" t="0" r="0" b="3663"/>
          <a:stretch/>
        </p:blipFill>
        <p:spPr>
          <a:xfrm>
            <a:off x="9363240" y="4071240"/>
            <a:ext cx="2827800" cy="27856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CustomShape 1"/>
          <p:cNvSpPr/>
          <p:nvPr/>
        </p:nvSpPr>
        <p:spPr>
          <a:xfrm>
            <a:off x="327600" y="4572000"/>
            <a:ext cx="7057080" cy="1963080"/>
          </a:xfrm>
          <a:prstGeom prst="rect">
            <a:avLst/>
          </a:prstGeom>
          <a:solidFill>
            <a:srgbClr val="7b493d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99" name="CustomShape 2"/>
          <p:cNvSpPr/>
          <p:nvPr/>
        </p:nvSpPr>
        <p:spPr>
          <a:xfrm>
            <a:off x="524160" y="4767120"/>
            <a:ext cx="6593040" cy="162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r">
              <a:lnSpc>
                <a:spcPct val="90000"/>
              </a:lnSpc>
            </a:pPr>
            <a:r>
              <a:rPr b="0" lang="hr-HR" sz="4400" spc="-1" strike="noStrike">
                <a:solidFill>
                  <a:srgbClr val="ffffff"/>
                </a:solidFill>
                <a:latin typeface="Calibri Light"/>
                <a:ea typeface="DejaVu Sans"/>
              </a:rPr>
              <a:t>Svim majkama sretan Majčin dan! -učiteljice Gordana i Matea</a:t>
            </a:r>
            <a:endParaRPr b="0" lang="hr-HR" sz="4400" spc="-1" strike="noStrike">
              <a:latin typeface="Arial"/>
            </a:endParaRPr>
          </a:p>
        </p:txBody>
      </p:sp>
      <p:pic>
        <p:nvPicPr>
          <p:cNvPr id="300" name="Picture 2" descr=""/>
          <p:cNvPicPr/>
          <p:nvPr/>
        </p:nvPicPr>
        <p:blipFill>
          <a:blip r:embed="rId1"/>
          <a:srcRect l="0" t="4646" r="0" b="7925"/>
          <a:stretch/>
        </p:blipFill>
        <p:spPr>
          <a:xfrm>
            <a:off x="327600" y="321840"/>
            <a:ext cx="7057080" cy="4106160"/>
          </a:xfrm>
          <a:prstGeom prst="rect">
            <a:avLst/>
          </a:prstGeom>
          <a:ln>
            <a:noFill/>
          </a:ln>
        </p:spPr>
      </p:pic>
      <p:sp>
        <p:nvSpPr>
          <p:cNvPr id="301" name="CustomShape 3"/>
          <p:cNvSpPr/>
          <p:nvPr/>
        </p:nvSpPr>
        <p:spPr>
          <a:xfrm>
            <a:off x="7534800" y="321840"/>
            <a:ext cx="4334400" cy="621360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02" name="CustomShape 4"/>
          <p:cNvSpPr/>
          <p:nvPr/>
        </p:nvSpPr>
        <p:spPr>
          <a:xfrm>
            <a:off x="8029440" y="917640"/>
            <a:ext cx="3423600" cy="4851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marL="228600" indent="-22752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b="0" lang="hr-HR" sz="2000" spc="-1" strike="noStrike">
                <a:solidFill>
                  <a:srgbClr val="ffffff"/>
                </a:solidFill>
                <a:latin typeface="Calibri"/>
                <a:ea typeface="DejaVu Sans"/>
              </a:rPr>
              <a:t>Mami nisu potrebni skupi pokloni. Dovoljan je mali znak pažnje kojim ćete pokazati da volite mamu i mislite na nju.</a:t>
            </a:r>
            <a:endParaRPr b="0" lang="hr-HR" sz="2000" spc="-1" strike="noStrike">
              <a:latin typeface="Arial"/>
            </a:endParaRPr>
          </a:p>
          <a:p>
            <a:pPr marL="228600" indent="-22752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b="0" lang="hr-HR" sz="2000" spc="-1" strike="noStrike">
                <a:solidFill>
                  <a:srgbClr val="ffffff"/>
                </a:solidFill>
                <a:latin typeface="Calibri"/>
                <a:ea typeface="DejaVu Sans"/>
              </a:rPr>
              <a:t>Napišite joj čestitku, snimite video ili ju iznenadite poklonom koji ste sami napravili.</a:t>
            </a:r>
            <a:endParaRPr b="0" lang="hr-HR" sz="20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hr-HR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CustomShape 1"/>
          <p:cNvSpPr/>
          <p:nvPr/>
        </p:nvSpPr>
        <p:spPr>
          <a:xfrm>
            <a:off x="0" y="0"/>
            <a:ext cx="12191040" cy="6856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304" name="Slika 4" descr=""/>
          <p:cNvPicPr/>
          <p:nvPr/>
        </p:nvPicPr>
        <p:blipFill>
          <a:blip r:embed="rId1"/>
          <a:srcRect l="13726" t="0" r="447" b="0"/>
          <a:stretch/>
        </p:blipFill>
        <p:spPr>
          <a:xfrm>
            <a:off x="-7200" y="0"/>
            <a:ext cx="4854600" cy="6856920"/>
          </a:xfrm>
          <a:prstGeom prst="rect">
            <a:avLst/>
          </a:prstGeom>
          <a:ln>
            <a:noFill/>
          </a:ln>
        </p:spPr>
      </p:pic>
      <p:sp>
        <p:nvSpPr>
          <p:cNvPr id="305" name="CustomShape 2"/>
          <p:cNvSpPr/>
          <p:nvPr/>
        </p:nvSpPr>
        <p:spPr>
          <a:xfrm>
            <a:off x="8673480" y="407880"/>
            <a:ext cx="2986920" cy="2986920"/>
          </a:xfrm>
          <a:prstGeom prst="arc">
            <a:avLst>
              <a:gd name="adj1" fmla="val 16200000"/>
              <a:gd name="adj2" fmla="val 2563720"/>
            </a:avLst>
          </a:prstGeom>
          <a:noFill/>
          <a:ln cap="rnd" w="127080">
            <a:solidFill>
              <a:schemeClr val="accent4"/>
            </a:solidFill>
            <a:prstDash val="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06" name="CustomShape 3"/>
          <p:cNvSpPr/>
          <p:nvPr/>
        </p:nvSpPr>
        <p:spPr>
          <a:xfrm>
            <a:off x="5826960" y="180000"/>
            <a:ext cx="5720400" cy="941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76000"/>
          </a:bodyPr>
          <a:p>
            <a:pPr>
              <a:lnSpc>
                <a:spcPct val="90000"/>
              </a:lnSpc>
            </a:pPr>
            <a:r>
              <a:rPr b="0" lang="hr-HR" sz="4400" spc="-1" strike="noStrike">
                <a:solidFill>
                  <a:srgbClr val="000000"/>
                </a:solidFill>
                <a:latin typeface="Calibri Light"/>
                <a:ea typeface="DejaVu Sans"/>
              </a:rPr>
              <a:t>I na kraju ako misliš da nisi kreativan, upamti :</a:t>
            </a:r>
            <a:endParaRPr b="0" lang="hr-HR" sz="4400" spc="-1" strike="noStrike">
              <a:latin typeface="Arial"/>
            </a:endParaRPr>
          </a:p>
        </p:txBody>
      </p:sp>
      <p:sp>
        <p:nvSpPr>
          <p:cNvPr id="307" name="CustomShape 4"/>
          <p:cNvSpPr/>
          <p:nvPr/>
        </p:nvSpPr>
        <p:spPr>
          <a:xfrm>
            <a:off x="5826960" y="1868400"/>
            <a:ext cx="5720400" cy="4350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hr-HR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Majkama nisu potrebni pokloni. Dovoljno će biti da u nedjelju ujutro čvrsto zagrliš mamu ,poljubiš je i glasno kažeš: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hr-HR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„</a:t>
            </a:r>
            <a:r>
              <a:rPr b="0" lang="hr-HR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Volim te najviše na svijetu. Sretan ti Majčin dan”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hr-HR" sz="2800" spc="-1" strike="noStrike">
              <a:latin typeface="Arial"/>
            </a:endParaRPr>
          </a:p>
        </p:txBody>
      </p:sp>
      <p:sp>
        <p:nvSpPr>
          <p:cNvPr id="308" name="CustomShape 5"/>
          <p:cNvSpPr/>
          <p:nvPr/>
        </p:nvSpPr>
        <p:spPr>
          <a:xfrm>
            <a:off x="11957040" y="6657840"/>
            <a:ext cx="232200" cy="1962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 algn="r">
              <a:lnSpc>
                <a:spcPct val="100000"/>
              </a:lnSpc>
              <a:spcAft>
                <a:spcPts val="601"/>
              </a:spcAft>
            </a:pPr>
            <a:r>
              <a:rPr b="0" lang="hr-HR" sz="700" spc="-1" strike="noStrike" u="sng">
                <a:solidFill>
                  <a:srgbClr val="0563c1"/>
                </a:solidFill>
                <a:uFillTx/>
                <a:latin typeface="Calibri"/>
                <a:ea typeface="DejaVu Sans"/>
                <a:hlinkClick r:id="rId2"/>
              </a:rPr>
              <a:t>A</a:t>
            </a:r>
            <a:endParaRPr b="0" lang="hr-HR" sz="7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9" name="Picture 2" descr=""/>
          <p:cNvPicPr/>
          <p:nvPr/>
        </p:nvPicPr>
        <p:blipFill>
          <a:blip r:embed="rId1"/>
          <a:srcRect l="0" t="30635" r="0" b="31818"/>
          <a:stretch/>
        </p:blipFill>
        <p:spPr>
          <a:xfrm>
            <a:off x="0" y="0"/>
            <a:ext cx="12191040" cy="68569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45454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CustomShape 1"/>
          <p:cNvSpPr/>
          <p:nvPr/>
        </p:nvSpPr>
        <p:spPr>
          <a:xfrm>
            <a:off x="8017200" y="525600"/>
            <a:ext cx="3335400" cy="1656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90000"/>
              </a:lnSpc>
            </a:pPr>
            <a:r>
              <a:rPr b="0" lang="hr-HR" sz="3600" spc="-1" strike="noStrike">
                <a:solidFill>
                  <a:srgbClr val="ffffff"/>
                </a:solidFill>
                <a:latin typeface="Calibri Light"/>
                <a:ea typeface="DejaVu Sans"/>
              </a:rPr>
              <a:t>                         </a:t>
            </a:r>
            <a:endParaRPr b="0" lang="hr-HR" sz="3600" spc="-1" strike="noStrike">
              <a:latin typeface="Arial"/>
            </a:endParaRPr>
          </a:p>
        </p:txBody>
      </p:sp>
      <p:pic>
        <p:nvPicPr>
          <p:cNvPr id="237" name="Rezervirano mjesto sadržaja 4" descr=""/>
          <p:cNvPicPr/>
          <p:nvPr/>
        </p:nvPicPr>
        <p:blipFill>
          <a:blip r:embed="rId1"/>
          <a:srcRect l="0" t="1096" r="-6" b="9288"/>
          <a:stretch/>
        </p:blipFill>
        <p:spPr>
          <a:xfrm>
            <a:off x="0" y="0"/>
            <a:ext cx="3718800" cy="2224080"/>
          </a:xfrm>
          <a:prstGeom prst="rect">
            <a:avLst/>
          </a:prstGeom>
          <a:ln>
            <a:noFill/>
          </a:ln>
        </p:spPr>
      </p:pic>
      <p:pic>
        <p:nvPicPr>
          <p:cNvPr id="238" name="Slika 16" descr=""/>
          <p:cNvPicPr/>
          <p:nvPr/>
        </p:nvPicPr>
        <p:blipFill>
          <a:blip r:embed="rId2"/>
          <a:srcRect l="0" t="15723" r="0" b="44352"/>
          <a:stretch/>
        </p:blipFill>
        <p:spPr>
          <a:xfrm>
            <a:off x="3811320" y="-16560"/>
            <a:ext cx="3718800" cy="2265840"/>
          </a:xfrm>
          <a:prstGeom prst="rect">
            <a:avLst/>
          </a:prstGeom>
          <a:ln>
            <a:noFill/>
          </a:ln>
        </p:spPr>
      </p:pic>
      <p:pic>
        <p:nvPicPr>
          <p:cNvPr id="239" name="Slika 13" descr=""/>
          <p:cNvPicPr/>
          <p:nvPr/>
        </p:nvPicPr>
        <p:blipFill>
          <a:blip r:embed="rId3"/>
          <a:srcRect l="0" t="0" r="0" b="1855"/>
          <a:stretch/>
        </p:blipFill>
        <p:spPr>
          <a:xfrm>
            <a:off x="0" y="2316600"/>
            <a:ext cx="3718800" cy="2207520"/>
          </a:xfrm>
          <a:prstGeom prst="rect">
            <a:avLst/>
          </a:prstGeom>
          <a:ln>
            <a:noFill/>
          </a:ln>
        </p:spPr>
      </p:pic>
      <p:pic>
        <p:nvPicPr>
          <p:cNvPr id="240" name="Slika 10" descr=""/>
          <p:cNvPicPr/>
          <p:nvPr/>
        </p:nvPicPr>
        <p:blipFill>
          <a:blip r:embed="rId4"/>
          <a:srcRect l="0" t="6551" r="0" b="19564"/>
          <a:stretch/>
        </p:blipFill>
        <p:spPr>
          <a:xfrm>
            <a:off x="3811320" y="2316600"/>
            <a:ext cx="3718800" cy="2207520"/>
          </a:xfrm>
          <a:prstGeom prst="rect">
            <a:avLst/>
          </a:prstGeom>
          <a:ln>
            <a:noFill/>
          </a:ln>
        </p:spPr>
      </p:pic>
      <p:pic>
        <p:nvPicPr>
          <p:cNvPr id="241" name="Slika 19" descr=""/>
          <p:cNvPicPr/>
          <p:nvPr/>
        </p:nvPicPr>
        <p:blipFill>
          <a:blip r:embed="rId5"/>
          <a:srcRect l="0" t="0" r="0" b="7653"/>
          <a:stretch/>
        </p:blipFill>
        <p:spPr>
          <a:xfrm>
            <a:off x="0" y="4616640"/>
            <a:ext cx="3718800" cy="2240280"/>
          </a:xfrm>
          <a:prstGeom prst="rect">
            <a:avLst/>
          </a:prstGeom>
          <a:ln>
            <a:noFill/>
          </a:ln>
        </p:spPr>
      </p:pic>
      <p:pic>
        <p:nvPicPr>
          <p:cNvPr id="242" name="Slika 7" descr=""/>
          <p:cNvPicPr/>
          <p:nvPr/>
        </p:nvPicPr>
        <p:blipFill>
          <a:blip r:embed="rId6"/>
          <a:srcRect l="0" t="0" r="-5" b="6551"/>
          <a:stretch/>
        </p:blipFill>
        <p:spPr>
          <a:xfrm>
            <a:off x="3811320" y="4607280"/>
            <a:ext cx="3718800" cy="2249640"/>
          </a:xfrm>
          <a:prstGeom prst="rect">
            <a:avLst/>
          </a:prstGeom>
          <a:ln>
            <a:noFill/>
          </a:ln>
        </p:spPr>
      </p:pic>
      <p:sp>
        <p:nvSpPr>
          <p:cNvPr id="243" name="CustomShape 2"/>
          <p:cNvSpPr/>
          <p:nvPr/>
        </p:nvSpPr>
        <p:spPr>
          <a:xfrm>
            <a:off x="8017200" y="2274480"/>
            <a:ext cx="3335400" cy="3901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80000"/>
          </a:bodyPr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hr-HR" sz="3600" spc="-1" strike="noStrike">
                <a:solidFill>
                  <a:srgbClr val="ffffff"/>
                </a:solidFill>
                <a:latin typeface="Calibri"/>
                <a:ea typeface="DejaVu Sans"/>
              </a:rPr>
              <a:t>Na svijetu je mnogo žena.</a:t>
            </a:r>
            <a:endParaRPr b="0" lang="hr-HR" sz="36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hr-HR" sz="3600" spc="-1" strike="noStrike">
                <a:solidFill>
                  <a:srgbClr val="ffffff"/>
                </a:solidFill>
                <a:latin typeface="Calibri"/>
                <a:ea typeface="DejaVu Sans"/>
              </a:rPr>
              <a:t>Razlikuju se izgledom, sredinom u kojoj žive, osobinama , zanimanjima…</a:t>
            </a:r>
            <a:endParaRPr b="0" lang="hr-HR" sz="36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hr-HR" sz="36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hr-HR" sz="2000" spc="-1" strike="noStrike">
                <a:solidFill>
                  <a:srgbClr val="ffffff"/>
                </a:solidFill>
                <a:latin typeface="Calibri"/>
                <a:ea typeface="DejaVu Sans"/>
              </a:rPr>
              <a:t> </a:t>
            </a:r>
            <a:endParaRPr b="0" lang="hr-HR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4" name="Rezervirano mjesto slike 5" descr=""/>
          <p:cNvPicPr/>
          <p:nvPr/>
        </p:nvPicPr>
        <p:blipFill>
          <a:blip r:embed="rId1"/>
          <a:srcRect l="0" t="5465" r="0" b="10268"/>
          <a:stretch/>
        </p:blipFill>
        <p:spPr>
          <a:xfrm>
            <a:off x="0" y="0"/>
            <a:ext cx="12191040" cy="6856920"/>
          </a:xfrm>
          <a:prstGeom prst="rect">
            <a:avLst/>
          </a:prstGeom>
          <a:ln>
            <a:noFill/>
          </a:ln>
        </p:spPr>
      </p:pic>
      <p:sp>
        <p:nvSpPr>
          <p:cNvPr id="245" name="CustomShape 1"/>
          <p:cNvSpPr/>
          <p:nvPr/>
        </p:nvSpPr>
        <p:spPr>
          <a:xfrm>
            <a:off x="336960" y="321120"/>
            <a:ext cx="4331160" cy="5895720"/>
          </a:xfrm>
          <a:prstGeom prst="rect">
            <a:avLst/>
          </a:prstGeom>
          <a:solidFill>
            <a:schemeClr val="bg1">
              <a:alpha val="90000"/>
            </a:schemeClr>
          </a:solidFill>
          <a:ln w="127080"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6" name="CustomShape 2"/>
          <p:cNvSpPr/>
          <p:nvPr/>
        </p:nvSpPr>
        <p:spPr>
          <a:xfrm>
            <a:off x="594720" y="640440"/>
            <a:ext cx="3758040" cy="1343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90000"/>
              </a:lnSpc>
            </a:pPr>
            <a:r>
              <a:rPr b="0" lang="hr-HR" sz="4000" spc="-1" strike="noStrike">
                <a:solidFill>
                  <a:srgbClr val="000000"/>
                </a:solidFill>
                <a:latin typeface="Calibri Light"/>
                <a:ea typeface="DejaVu Sans"/>
              </a:rPr>
              <a:t>MAJKA</a:t>
            </a:r>
            <a:endParaRPr b="0" lang="hr-HR" sz="4000" spc="-1" strike="noStrike">
              <a:latin typeface="Arial"/>
            </a:endParaRPr>
          </a:p>
        </p:txBody>
      </p:sp>
      <p:sp>
        <p:nvSpPr>
          <p:cNvPr id="247" name="CustomShape 3"/>
          <p:cNvSpPr/>
          <p:nvPr/>
        </p:nvSpPr>
        <p:spPr>
          <a:xfrm>
            <a:off x="594000" y="2121840"/>
            <a:ext cx="3763800" cy="3772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hr-HR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Među njima je samo jedna žena koja je nama posebna, jedinstvena i nezamjenjiva.</a:t>
            </a:r>
            <a:endParaRPr b="0" lang="hr-HR" sz="36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hr-HR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CustomShape 1"/>
          <p:cNvSpPr/>
          <p:nvPr/>
        </p:nvSpPr>
        <p:spPr>
          <a:xfrm>
            <a:off x="321480" y="320040"/>
            <a:ext cx="11547720" cy="6216840"/>
          </a:xfrm>
          <a:prstGeom prst="rect">
            <a:avLst/>
          </a:prstGeom>
          <a:solidFill>
            <a:schemeClr val="tx1">
              <a:alpha val="14000"/>
            </a:schemeClr>
          </a:solidFill>
          <a:ln w="127080">
            <a:solidFill>
              <a:schemeClr val="tx1">
                <a:lumMod val="85000"/>
                <a:lumOff val="15000"/>
                <a:alpha val="1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9" name="CustomShape 2"/>
          <p:cNvSpPr/>
          <p:nvPr/>
        </p:nvSpPr>
        <p:spPr>
          <a:xfrm>
            <a:off x="838080" y="631800"/>
            <a:ext cx="10514520" cy="1324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90000"/>
              </a:lnSpc>
            </a:pPr>
            <a:r>
              <a:rPr b="0" lang="hr-HR" sz="4400" spc="-1" strike="noStrike">
                <a:solidFill>
                  <a:srgbClr val="000000"/>
                </a:solidFill>
                <a:latin typeface="Calibri Light"/>
                <a:ea typeface="DejaVu Sans"/>
              </a:rPr>
              <a:t>Druga nedjelja u svibnju posvećena je                             majkama.</a:t>
            </a:r>
            <a:endParaRPr b="0" lang="hr-HR" sz="4400" spc="-1" strike="noStrike">
              <a:latin typeface="Arial"/>
            </a:endParaRPr>
          </a:p>
        </p:txBody>
      </p:sp>
      <p:sp>
        <p:nvSpPr>
          <p:cNvPr id="250" name="CustomShape 3"/>
          <p:cNvSpPr/>
          <p:nvPr/>
        </p:nvSpPr>
        <p:spPr>
          <a:xfrm>
            <a:off x="838080" y="2057400"/>
            <a:ext cx="10514520" cy="3870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228600" indent="-2275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hr-HR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O povijesti obilježavanju Majčinog dana piše Juraj Kolarić u svojoj knjizi „Majčin dan u povijesti i tradiciji hrvatskog naroda“.</a:t>
            </a:r>
            <a:endParaRPr b="0" lang="hr-HR" sz="2400" spc="-1" strike="noStrike">
              <a:latin typeface="Arial"/>
            </a:endParaRPr>
          </a:p>
          <a:p>
            <a:pPr marL="228600" indent="-2275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hr-HR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„ </a:t>
            </a:r>
            <a:r>
              <a:rPr b="0" lang="hr-HR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Anna Jarvis početkom 20. stoljeća, prva je uspjela inaugurirati Spomendan svih majki u Graftonu, malom gradu u Zapadnoj Virginiji. Taj je dan trebao ljude podsjetiti na njezinu majku Ann Reeves Jarvis koja se, zajedno za svojom djecom, borila za emancipaciju žena, a umrla je drugu nedjelju u svibnju. Američki je kongres 1914.  „Majčin dan“ proglasio državnim blagdanom, kao „javni izričaj ljubavi i poštovanja prema majkama SAD-a“. </a:t>
            </a:r>
            <a:endParaRPr b="0" lang="hr-HR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CustomShape 1"/>
          <p:cNvSpPr/>
          <p:nvPr/>
        </p:nvSpPr>
        <p:spPr>
          <a:xfrm>
            <a:off x="0" y="0"/>
            <a:ext cx="12191040" cy="68569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2" name="CustomShape 2"/>
          <p:cNvSpPr/>
          <p:nvPr/>
        </p:nvSpPr>
        <p:spPr>
          <a:xfrm rot="2700000">
            <a:off x="82800" y="-1385640"/>
            <a:ext cx="2423880" cy="3610080"/>
          </a:xfrm>
          <a:custGeom>
            <a:avLst/>
            <a:gdLst/>
            <a:ahLst/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3" name="CustomShape 3"/>
          <p:cNvSpPr/>
          <p:nvPr/>
        </p:nvSpPr>
        <p:spPr>
          <a:xfrm rot="2700000">
            <a:off x="1571040" y="-338760"/>
            <a:ext cx="1634760" cy="1634760"/>
          </a:xfrm>
          <a:custGeom>
            <a:avLst/>
            <a:gdLst/>
            <a:ahLst/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4" name="CustomShape 4"/>
          <p:cNvSpPr/>
          <p:nvPr/>
        </p:nvSpPr>
        <p:spPr>
          <a:xfrm rot="2700000">
            <a:off x="9627840" y="-6480"/>
            <a:ext cx="4058280" cy="2547000"/>
          </a:xfrm>
          <a:custGeom>
            <a:avLst/>
            <a:gdLst/>
            <a:ahLst/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5" name="CustomShape 5"/>
          <p:cNvSpPr/>
          <p:nvPr/>
        </p:nvSpPr>
        <p:spPr>
          <a:xfrm rot="2700000">
            <a:off x="10263240" y="1464840"/>
            <a:ext cx="1184760" cy="1184760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6" name="CustomShape 6"/>
          <p:cNvSpPr/>
          <p:nvPr/>
        </p:nvSpPr>
        <p:spPr>
          <a:xfrm rot="2700000">
            <a:off x="-28440" y="5197680"/>
            <a:ext cx="2443680" cy="2365200"/>
          </a:xfrm>
          <a:custGeom>
            <a:avLst/>
            <a:gdLst/>
            <a:ahLst/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7" name="CustomShape 7"/>
          <p:cNvSpPr/>
          <p:nvPr/>
        </p:nvSpPr>
        <p:spPr>
          <a:xfrm rot="2700000">
            <a:off x="1770480" y="5438880"/>
            <a:ext cx="927360" cy="927360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8" name="CustomShape 8"/>
          <p:cNvSpPr/>
          <p:nvPr/>
        </p:nvSpPr>
        <p:spPr>
          <a:xfrm rot="2700000">
            <a:off x="3401280" y="733320"/>
            <a:ext cx="5388120" cy="5388120"/>
          </a:xfrm>
          <a:custGeom>
            <a:avLst/>
            <a:gdLst/>
            <a:ahLst/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9" name="CustomShape 9"/>
          <p:cNvSpPr/>
          <p:nvPr/>
        </p:nvSpPr>
        <p:spPr>
          <a:xfrm rot="2700000">
            <a:off x="2700000" y="32040"/>
            <a:ext cx="6790320" cy="6790320"/>
          </a:xfrm>
          <a:custGeom>
            <a:avLst/>
            <a:gdLst/>
            <a:ahLst/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60" name="CustomShape 10"/>
          <p:cNvSpPr/>
          <p:nvPr/>
        </p:nvSpPr>
        <p:spPr>
          <a:xfrm>
            <a:off x="3204720" y="2353680"/>
            <a:ext cx="5781600" cy="2149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27000"/>
          </a:bodyPr>
          <a:p>
            <a:pPr algn="ctr">
              <a:lnSpc>
                <a:spcPct val="90000"/>
              </a:lnSpc>
            </a:pPr>
            <a:r>
              <a:rPr b="0" lang="hr-HR" sz="3200" spc="-1" strike="noStrike">
                <a:solidFill>
                  <a:srgbClr val="080808"/>
                </a:solidFill>
                <a:latin typeface="Calibri Light"/>
                <a:ea typeface="DejaVu Sans"/>
              </a:rPr>
              <a:t>Po čemu je tvoja majka slična ,a po čemu različita od drugih majki?</a:t>
            </a:r>
            <a:br/>
            <a:r>
              <a:rPr b="0" lang="hr-HR" sz="3200" spc="-1" strike="noStrike">
                <a:solidFill>
                  <a:srgbClr val="080808"/>
                </a:solidFill>
                <a:latin typeface="Calibri Light"/>
                <a:ea typeface="DejaVu Sans"/>
              </a:rPr>
              <a:t>Prisjeti se ili napiši na papir koje stvari čine tvoju majku sretnom. </a:t>
            </a:r>
            <a:br/>
            <a:r>
              <a:rPr b="0" lang="hr-HR" sz="3200" spc="-1" strike="noStrike">
                <a:solidFill>
                  <a:srgbClr val="080808"/>
                </a:solidFill>
                <a:latin typeface="Calibri Light"/>
                <a:ea typeface="DejaVu Sans"/>
              </a:rPr>
              <a:t>Razmisli koje joj je :</a:t>
            </a:r>
            <a:br/>
            <a:r>
              <a:rPr b="0" lang="hr-HR" sz="3200" spc="-1" strike="noStrike">
                <a:solidFill>
                  <a:srgbClr val="080808"/>
                </a:solidFill>
                <a:latin typeface="Calibri Light"/>
                <a:ea typeface="DejaVu Sans"/>
              </a:rPr>
              <a:t>omiljeno jelo,</a:t>
            </a:r>
            <a:br/>
            <a:r>
              <a:rPr b="0" lang="hr-HR" sz="3200" spc="-1" strike="noStrike">
                <a:solidFill>
                  <a:srgbClr val="080808"/>
                </a:solidFill>
                <a:latin typeface="Calibri Light"/>
                <a:ea typeface="DejaVu Sans"/>
              </a:rPr>
              <a:t>omiljena boja,</a:t>
            </a:r>
            <a:br/>
            <a:r>
              <a:rPr b="0" lang="hr-HR" sz="3200" spc="-1" strike="noStrike">
                <a:solidFill>
                  <a:srgbClr val="080808"/>
                </a:solidFill>
                <a:latin typeface="Calibri Light"/>
                <a:ea typeface="DejaVu Sans"/>
              </a:rPr>
              <a:t>omiljeni sport ili </a:t>
            </a:r>
            <a:br/>
            <a:r>
              <a:rPr b="0" lang="hr-HR" sz="3200" spc="-1" strike="noStrike">
                <a:solidFill>
                  <a:srgbClr val="080808"/>
                </a:solidFill>
                <a:latin typeface="Calibri Light"/>
                <a:ea typeface="DejaVu Sans"/>
              </a:rPr>
              <a:t>koji broj cipela nosi…</a:t>
            </a:r>
            <a:br/>
            <a:r>
              <a:rPr b="0" lang="hr-HR" sz="3200" spc="-1" strike="noStrike">
                <a:solidFill>
                  <a:srgbClr val="080808"/>
                </a:solidFill>
                <a:latin typeface="Calibri Light"/>
                <a:ea typeface="DejaVu Sans"/>
              </a:rPr>
              <a:t>Što najviše voli raditi?</a:t>
            </a:r>
            <a:br/>
            <a:br/>
            <a:br/>
            <a:endParaRPr b="0" lang="hr-HR" sz="3200" spc="-1" strike="noStrike">
              <a:latin typeface="Arial"/>
            </a:endParaRPr>
          </a:p>
        </p:txBody>
      </p:sp>
      <p:sp>
        <p:nvSpPr>
          <p:cNvPr id="261" name="CustomShape 11"/>
          <p:cNvSpPr/>
          <p:nvPr/>
        </p:nvSpPr>
        <p:spPr>
          <a:xfrm rot="2700000">
            <a:off x="9629640" y="5457240"/>
            <a:ext cx="2230560" cy="2567880"/>
          </a:xfrm>
          <a:custGeom>
            <a:avLst/>
            <a:gdLst/>
            <a:ahLst/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62" name="CustomShape 12"/>
          <p:cNvSpPr/>
          <p:nvPr/>
        </p:nvSpPr>
        <p:spPr>
          <a:xfrm rot="2700000">
            <a:off x="9720360" y="5242680"/>
            <a:ext cx="959040" cy="959040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3" name="Picture 2" descr=""/>
          <p:cNvPicPr/>
          <p:nvPr/>
        </p:nvPicPr>
        <p:blipFill>
          <a:blip r:embed="rId1"/>
          <a:stretch/>
        </p:blipFill>
        <p:spPr>
          <a:xfrm>
            <a:off x="3172680" y="1337040"/>
            <a:ext cx="5445000" cy="41828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CustomShape 1"/>
          <p:cNvSpPr/>
          <p:nvPr/>
        </p:nvSpPr>
        <p:spPr>
          <a:xfrm>
            <a:off x="0" y="0"/>
            <a:ext cx="12187800" cy="6856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265" name="Group 2"/>
          <p:cNvGrpSpPr/>
          <p:nvPr/>
        </p:nvGrpSpPr>
        <p:grpSpPr>
          <a:xfrm>
            <a:off x="409680" y="635760"/>
            <a:ext cx="11141280" cy="2481120"/>
            <a:chOff x="409680" y="635760"/>
            <a:chExt cx="11141280" cy="2481120"/>
          </a:xfrm>
        </p:grpSpPr>
        <p:sp>
          <p:nvSpPr>
            <p:cNvPr id="266" name="CustomShape 3"/>
            <p:cNvSpPr/>
            <p:nvPr/>
          </p:nvSpPr>
          <p:spPr>
            <a:xfrm>
              <a:off x="11223360" y="635760"/>
              <a:ext cx="327600" cy="1741320"/>
            </a:xfrm>
            <a:custGeom>
              <a:avLst/>
              <a:gdLst/>
              <a:ahLst/>
              <a:rect l="l" t="t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67" name="CustomShape 4"/>
            <p:cNvSpPr/>
            <p:nvPr/>
          </p:nvSpPr>
          <p:spPr>
            <a:xfrm>
              <a:off x="409680" y="1022400"/>
              <a:ext cx="708480" cy="2094480"/>
            </a:xfrm>
            <a:custGeom>
              <a:avLst/>
              <a:gdLst/>
              <a:ahLst/>
              <a:rect l="l" t="t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68" name="CustomShape 5"/>
            <p:cNvSpPr/>
            <p:nvPr/>
          </p:nvSpPr>
          <p:spPr>
            <a:xfrm>
              <a:off x="409680" y="837720"/>
              <a:ext cx="402120" cy="1704240"/>
            </a:xfrm>
            <a:custGeom>
              <a:avLst/>
              <a:gdLst/>
              <a:ahLst/>
              <a:rect l="l" t="t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69" name="CustomShape 6"/>
            <p:cNvSpPr/>
            <p:nvPr/>
          </p:nvSpPr>
          <p:spPr>
            <a:xfrm>
              <a:off x="644760" y="640800"/>
              <a:ext cx="167040" cy="1712160"/>
            </a:xfrm>
            <a:custGeom>
              <a:avLst/>
              <a:gdLst/>
              <a:ahLst/>
              <a:rect l="l" t="t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70" name="CustomShape 7"/>
            <p:cNvSpPr/>
            <p:nvPr/>
          </p:nvSpPr>
          <p:spPr>
            <a:xfrm>
              <a:off x="644040" y="635760"/>
              <a:ext cx="10906920" cy="15404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271" name="CustomShape 8"/>
          <p:cNvSpPr/>
          <p:nvPr/>
        </p:nvSpPr>
        <p:spPr>
          <a:xfrm>
            <a:off x="1047240" y="759960"/>
            <a:ext cx="10305360" cy="1324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90000"/>
              </a:lnSpc>
            </a:pPr>
            <a:r>
              <a:rPr b="0" lang="hr-HR" sz="4000" spc="-1" strike="noStrike">
                <a:solidFill>
                  <a:srgbClr val="ffffff"/>
                </a:solidFill>
                <a:latin typeface="Calibri Light"/>
                <a:ea typeface="DejaVu Sans"/>
              </a:rPr>
              <a:t>Razmisli…</a:t>
            </a:r>
            <a:endParaRPr b="0" lang="hr-HR" sz="4000" spc="-1" strike="noStrike">
              <a:latin typeface="Arial"/>
            </a:endParaRPr>
          </a:p>
        </p:txBody>
      </p:sp>
      <p:sp>
        <p:nvSpPr>
          <p:cNvPr id="272" name="CustomShape 9"/>
          <p:cNvSpPr/>
          <p:nvPr/>
        </p:nvSpPr>
        <p:spPr>
          <a:xfrm>
            <a:off x="1424880" y="2494440"/>
            <a:ext cx="4052520" cy="3562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hr-HR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Majka je osoba koja nas voli, potiče, usmjerava, raduje se našim uspjesima . Ne mora to biti naša biološka majka. </a:t>
            </a:r>
            <a:endParaRPr b="0" lang="hr-HR" sz="24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hr-HR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Poznaješ li nekoga tko je posvojen ili živi s bakom ?</a:t>
            </a:r>
            <a:endParaRPr b="0" lang="hr-HR" sz="24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hr-HR" sz="24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hr-HR" sz="2400" spc="-1" strike="noStrike">
              <a:latin typeface="Arial"/>
            </a:endParaRPr>
          </a:p>
        </p:txBody>
      </p:sp>
      <p:pic>
        <p:nvPicPr>
          <p:cNvPr id="273" name="Picture 2" descr=""/>
          <p:cNvPicPr/>
          <p:nvPr/>
        </p:nvPicPr>
        <p:blipFill>
          <a:blip r:embed="rId1"/>
          <a:srcRect l="0" t="0" r="10308" b="0"/>
          <a:stretch/>
        </p:blipFill>
        <p:spPr>
          <a:xfrm>
            <a:off x="6098760" y="2492280"/>
            <a:ext cx="4801320" cy="35622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CustomShape 1"/>
          <p:cNvSpPr/>
          <p:nvPr/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90000"/>
              </a:lnSpc>
            </a:pPr>
            <a:r>
              <a:rPr b="0" lang="hr-HR" sz="2400" spc="-1" strike="noStrike">
                <a:solidFill>
                  <a:srgbClr val="000000"/>
                </a:solidFill>
                <a:latin typeface="Calibri Light"/>
                <a:ea typeface="DejaVu Sans"/>
              </a:rPr>
              <a:t>Mamin osmijeh srce mi grije</a:t>
            </a:r>
            <a:br/>
            <a:r>
              <a:rPr b="0" lang="hr-HR" sz="2400" spc="-1" strike="noStrike">
                <a:solidFill>
                  <a:srgbClr val="000000"/>
                </a:solidFill>
                <a:latin typeface="Calibri Light"/>
                <a:ea typeface="DejaVu Sans"/>
              </a:rPr>
              <a:t>najsretnija ja sam</a:t>
            </a:r>
            <a:br/>
            <a:r>
              <a:rPr b="0" lang="hr-HR" sz="2400" spc="-1" strike="noStrike">
                <a:solidFill>
                  <a:srgbClr val="000000"/>
                </a:solidFill>
                <a:latin typeface="Calibri Light"/>
                <a:ea typeface="DejaVu Sans"/>
              </a:rPr>
              <a:t>kad se majka smije (Nada Iveljić)</a:t>
            </a:r>
            <a:endParaRPr b="0" lang="hr-HR" sz="2400" spc="-1" strike="noStrike">
              <a:latin typeface="Arial"/>
            </a:endParaRPr>
          </a:p>
        </p:txBody>
      </p:sp>
      <p:sp>
        <p:nvSpPr>
          <p:cNvPr id="275" name="CustomShape 2"/>
          <p:cNvSpPr/>
          <p:nvPr/>
        </p:nvSpPr>
        <p:spPr>
          <a:xfrm>
            <a:off x="838080" y="1825560"/>
            <a:ext cx="5180400" cy="4350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hr-HR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MAJKA I SUNCE</a:t>
            </a:r>
            <a:br/>
            <a:r>
              <a:rPr b="0" lang="hr-HR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TIN KOLUMBIĆ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br/>
            <a:r>
              <a:rPr b="0" lang="hr-HR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Kad majka hoda,</a:t>
            </a:r>
            <a:br/>
            <a:r>
              <a:rPr b="0" lang="hr-HR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Sunce blista</a:t>
            </a:r>
            <a:br/>
            <a:r>
              <a:rPr b="0" lang="hr-HR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u svakoj njenoj kretnji.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hr-HR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Ne znam da li je</a:t>
            </a:r>
            <a:br/>
            <a:r>
              <a:rPr b="0" lang="hr-HR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majka ili sunce</a:t>
            </a:r>
            <a:br/>
            <a:r>
              <a:rPr b="0" lang="hr-HR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u šetnji.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hr-HR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I majka i sunce</a:t>
            </a:r>
            <a:br/>
            <a:r>
              <a:rPr b="0" lang="hr-HR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griju svijet.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hr-HR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Zagrljeni oni su cvijet.</a:t>
            </a:r>
            <a:endParaRPr b="0" lang="hr-HR" sz="2800" spc="-1" strike="noStrike">
              <a:latin typeface="Arial"/>
            </a:endParaRPr>
          </a:p>
        </p:txBody>
      </p:sp>
      <p:sp>
        <p:nvSpPr>
          <p:cNvPr id="276" name="CustomShape 3"/>
          <p:cNvSpPr/>
          <p:nvPr/>
        </p:nvSpPr>
        <p:spPr>
          <a:xfrm>
            <a:off x="6172200" y="1825560"/>
            <a:ext cx="5180400" cy="4350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91000"/>
          </a:bodyPr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hr-HR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MOJA MAMA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hr-HR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ENES KIŠEVIĆ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br/>
            <a:r>
              <a:rPr b="0" lang="hr-HR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Sve se okreće oko moje Mame,</a:t>
            </a:r>
            <a:br/>
            <a:br/>
            <a:r>
              <a:rPr b="0" lang="hr-HR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sve se okreće zbog ljepote njene:</a:t>
            </a:r>
            <a:br/>
            <a:br/>
            <a:r>
              <a:rPr b="0" lang="hr-HR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Tata se okreće,</a:t>
            </a:r>
            <a:br/>
            <a:br/>
            <a:r>
              <a:rPr b="0" lang="hr-HR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Zemlja se okreće,</a:t>
            </a:r>
            <a:br/>
            <a:br/>
            <a:r>
              <a:rPr b="0" lang="hr-HR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Sunce se okreće</a:t>
            </a:r>
            <a:br/>
            <a:br/>
            <a:r>
              <a:rPr b="0" lang="hr-HR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A Mama se okreće samo oko mene.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hr-HR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7" name="Picture 2" descr=""/>
          <p:cNvPicPr/>
          <p:nvPr/>
        </p:nvPicPr>
        <p:blipFill>
          <a:blip r:embed="rId1"/>
          <a:stretch/>
        </p:blipFill>
        <p:spPr>
          <a:xfrm>
            <a:off x="2685960" y="1792440"/>
            <a:ext cx="6818760" cy="4685400"/>
          </a:xfrm>
          <a:prstGeom prst="rect">
            <a:avLst/>
          </a:prstGeom>
          <a:ln>
            <a:noFill/>
          </a:ln>
        </p:spPr>
      </p:pic>
      <p:sp>
        <p:nvSpPr>
          <p:cNvPr id="278" name="CustomShape 1"/>
          <p:cNvSpPr/>
          <p:nvPr/>
        </p:nvSpPr>
        <p:spPr>
          <a:xfrm>
            <a:off x="2909520" y="568080"/>
            <a:ext cx="659556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hr-H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b="0" lang="hr-HR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Application>LibreOffice/6.2.5.2$Windows_X86_64 LibreOffice_project/1ec314fa52f458adc18c4f025c545a4e8b22c159</Application>
  <Words>523</Words>
  <Paragraphs>43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2020-05-04T05:24:35Z</dcterms:created>
  <dc:creator>Snježana Matak</dc:creator>
  <dc:description/>
  <dc:language>hr-HR</dc:language>
  <cp:lastModifiedBy/>
  <dcterms:modified xsi:type="dcterms:W3CDTF">2020-05-07T23:30:27Z</dcterms:modified>
  <cp:revision>14</cp:revision>
  <dc:subject/>
  <dc:title>MAJČIN DAN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Široki zaslon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14</vt:i4>
  </property>
</Properties>
</file>