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3" r:id="rId5"/>
    <p:sldId id="264" r:id="rId6"/>
    <p:sldId id="268" r:id="rId7"/>
    <p:sldId id="265" r:id="rId8"/>
    <p:sldId id="269" r:id="rId9"/>
    <p:sldId id="260" r:id="rId10"/>
    <p:sldId id="261" r:id="rId11"/>
    <p:sldId id="270" r:id="rId1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avokut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utni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utni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avokutni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/>
              <a:t>Uredite stil podnaslova matrice</a:t>
            </a:r>
            <a:endParaRPr kumimoji="0" lang="en-US"/>
          </a:p>
        </p:txBody>
      </p:sp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10.5.2020.</a:t>
            </a:fld>
            <a:endParaRPr lang="hr-HR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avokutni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hr-HR"/>
              <a:t>Uredite stil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/>
              <a:t>Uredite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10.5.2020.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avokutni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avokutni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avokutni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avokutni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avokutni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avni poveznik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hr-HR"/>
              <a:t>Uredite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10.5.2020.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hr-HR"/>
              <a:t>Uredite stil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10.5.2020.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  <p:sp>
        <p:nvSpPr>
          <p:cNvPr id="8" name="Rezervirano mjesto sadržaja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hr-HR"/>
              <a:t>Uredite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avokutni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avokut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utni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utni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avokutni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/>
              <a:t>Uredite stilove teksta matrice</a:t>
            </a:r>
          </a:p>
        </p:txBody>
      </p:sp>
      <p:sp>
        <p:nvSpPr>
          <p:cNvPr id="13" name="Pravokutni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Pravokutni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10.5.2020.</a:t>
            </a:fld>
            <a:endParaRPr lang="hr-HR"/>
          </a:p>
        </p:txBody>
      </p:sp>
      <p:sp>
        <p:nvSpPr>
          <p:cNvPr id="8" name="Ravni poveznik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hr-HR"/>
              <a:t>Uredite stil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1377C3D-7BB2-4D23-9D10-616807B37D36}" type="datetimeFigureOut">
              <a:rPr lang="sr-Latn-CS" smtClean="0"/>
              <a:t>10.5.2020.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  <p:sp>
        <p:nvSpPr>
          <p:cNvPr id="8" name="Ravni poveznik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zervirano mjesto sadržaja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hr-HR"/>
              <a:t>Uredite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12" name="Rezervirano mjesto sadržaja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hr-HR"/>
              <a:t>Uredite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avni poveznik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Pravokutni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utni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Pravokutni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Pravokutni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avokutni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avokutni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/>
              <a:t>Uredite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/>
              <a:t>Uredite stilove teksta matrice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10.5.2020.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hr-HR"/>
          </a:p>
        </p:txBody>
      </p:sp>
      <p:sp>
        <p:nvSpPr>
          <p:cNvPr id="15" name="Ravni poveznik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Rezervirano mjesto sadržaja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hr-HR"/>
              <a:t>Uredite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26" name="Rezervirano mjesto sadržaja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hr-HR"/>
              <a:t>Uredite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  <p:sp>
        <p:nvSpPr>
          <p:cNvPr id="23" name="Naslov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hr-HR"/>
              <a:t>Uredite stil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10.5.2020.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avokutni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avokutni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avokutni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Pravokutni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Pravokutni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10.5.2020.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ravokutni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avokut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utni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avokutni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Pravokutni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/>
              <a:t>Uredite stilove teksta matrice</a:t>
            </a:r>
          </a:p>
        </p:txBody>
      </p:sp>
      <p:sp>
        <p:nvSpPr>
          <p:cNvPr id="8" name="Pravokutni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zervirano mjesto sadržaja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hr-HR"/>
              <a:t>Uredite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  <p:sp>
        <p:nvSpPr>
          <p:cNvPr id="21" name="Pravokutni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10.5.2020.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avni poveznik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utni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utni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avokutni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Pravokutni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avokutni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Pravokutni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r-HR"/>
              <a:t>Kliknite ikonu da biste dodali  sliku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/>
              <a:t>Uredite stilove teksta matrice</a:t>
            </a:r>
          </a:p>
        </p:txBody>
      </p:sp>
      <p:sp>
        <p:nvSpPr>
          <p:cNvPr id="22" name="Pravokutni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1377C3D-7BB2-4D23-9D10-616807B37D36}" type="datetimeFigureOut">
              <a:rPr lang="sr-Latn-CS" smtClean="0"/>
              <a:t>10.5.2020.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avokutni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utni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utni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avokutni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1377C3D-7BB2-4D23-9D10-616807B37D36}" type="datetimeFigureOut">
              <a:rPr lang="sr-Latn-CS" smtClean="0"/>
              <a:t>10.5.2020.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8" name="Pravokutni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avni poveznik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/>
              <a:t>Uredite stilove teksta matrice</a:t>
            </a:r>
          </a:p>
          <a:p>
            <a:pPr lvl="1" eaLnBrk="1" latinLnBrk="0" hangingPunct="1"/>
            <a:r>
              <a:rPr kumimoji="0" lang="hr-HR"/>
              <a:t>Druga razina</a:t>
            </a:r>
          </a:p>
          <a:p>
            <a:pPr lvl="2" eaLnBrk="1" latinLnBrk="0" hangingPunct="1"/>
            <a:r>
              <a:rPr kumimoji="0" lang="hr-HR"/>
              <a:t>Treća razina</a:t>
            </a:r>
          </a:p>
          <a:p>
            <a:pPr lvl="3" eaLnBrk="1" latinLnBrk="0" hangingPunct="1"/>
            <a:r>
              <a:rPr kumimoji="0" lang="hr-HR"/>
              <a:t>Četvrta razina</a:t>
            </a:r>
          </a:p>
          <a:p>
            <a:pPr lvl="4" eaLnBrk="1" latinLnBrk="0" hangingPunct="1"/>
            <a:r>
              <a:rPr kumimoji="0" lang="hr-HR"/>
              <a:t>Peta razina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  4.b</a:t>
            </a:r>
          </a:p>
          <a:p>
            <a:endParaRPr lang="hr-HR" dirty="0"/>
          </a:p>
          <a:p>
            <a:r>
              <a:rPr lang="hr-HR" dirty="0"/>
              <a:t>Nastava  na daljinu</a:t>
            </a:r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Zaokruživanje brojeva</a:t>
            </a:r>
          </a:p>
        </p:txBody>
      </p:sp>
    </p:spTree>
    <p:extLst>
      <p:ext uri="{BB962C8B-B14F-4D97-AF65-F5344CB8AC3E}">
        <p14:creationId xmlns:p14="http://schemas.microsoft.com/office/powerpoint/2010/main" val="4080855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Zaokruživanje brojeva</a:t>
            </a:r>
          </a:p>
        </p:txBody>
      </p:sp>
      <p:sp>
        <p:nvSpPr>
          <p:cNvPr id="3" name="TekstniOkvir 2"/>
          <p:cNvSpPr txBox="1"/>
          <p:nvPr/>
        </p:nvSpPr>
        <p:spPr>
          <a:xfrm>
            <a:off x="251520" y="1719213"/>
            <a:ext cx="388843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>
                <a:solidFill>
                  <a:srgbClr val="FF0000"/>
                </a:solidFill>
              </a:rPr>
              <a:t>Ako su u broju znamenke jedinica </a:t>
            </a:r>
          </a:p>
          <a:p>
            <a:r>
              <a:rPr lang="pl-PL" sz="3200" dirty="0">
                <a:solidFill>
                  <a:srgbClr val="FF0000"/>
                </a:solidFill>
              </a:rPr>
              <a:t>0, 1, 2, 3 ili 4, broj zaokružujemo na prethodnu </a:t>
            </a:r>
            <a:r>
              <a:rPr lang="hr-HR" sz="3200" dirty="0">
                <a:solidFill>
                  <a:srgbClr val="FF0000"/>
                </a:solidFill>
              </a:rPr>
              <a:t>deseticu.</a:t>
            </a:r>
          </a:p>
        </p:txBody>
      </p:sp>
      <p:sp>
        <p:nvSpPr>
          <p:cNvPr id="4" name="TekstniOkvir 3"/>
          <p:cNvSpPr txBox="1"/>
          <p:nvPr/>
        </p:nvSpPr>
        <p:spPr>
          <a:xfrm>
            <a:off x="5076056" y="1719212"/>
            <a:ext cx="367240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dirty="0">
                <a:solidFill>
                  <a:srgbClr val="FF0000"/>
                </a:solidFill>
              </a:rPr>
              <a:t>Ako su u broju znamenke jedinica </a:t>
            </a:r>
          </a:p>
          <a:p>
            <a:r>
              <a:rPr lang="hr-HR" sz="3200" dirty="0">
                <a:solidFill>
                  <a:srgbClr val="FF0000"/>
                </a:solidFill>
              </a:rPr>
              <a:t>5, 6, </a:t>
            </a:r>
            <a:r>
              <a:rPr lang="hr-HR" sz="3200" dirty="0" err="1">
                <a:solidFill>
                  <a:srgbClr val="FF0000"/>
                </a:solidFill>
              </a:rPr>
              <a:t>7</a:t>
            </a:r>
            <a:r>
              <a:rPr lang="hr-HR" sz="3200" dirty="0">
                <a:solidFill>
                  <a:srgbClr val="FF0000"/>
                </a:solidFill>
              </a:rPr>
              <a:t>, </a:t>
            </a:r>
            <a:r>
              <a:rPr lang="hr-HR" sz="3200" dirty="0" err="1">
                <a:solidFill>
                  <a:srgbClr val="FF0000"/>
                </a:solidFill>
              </a:rPr>
              <a:t>8</a:t>
            </a:r>
            <a:r>
              <a:rPr lang="hr-HR" sz="3200" dirty="0">
                <a:solidFill>
                  <a:srgbClr val="FF0000"/>
                </a:solidFill>
              </a:rPr>
              <a:t> ili 9, broj zaokružujemo na sljedeću deseticu.</a:t>
            </a:r>
          </a:p>
        </p:txBody>
      </p:sp>
      <p:pic>
        <p:nvPicPr>
          <p:cNvPr id="6" name="Slika 5"/>
          <p:cNvPicPr/>
          <p:nvPr/>
        </p:nvPicPr>
        <p:blipFill rotWithShape="1">
          <a:blip r:embed="rId2"/>
          <a:srcRect l="6635" t="46584" r="2227" b="28882"/>
          <a:stretch/>
        </p:blipFill>
        <p:spPr bwMode="auto">
          <a:xfrm>
            <a:off x="827584" y="4273758"/>
            <a:ext cx="7200800" cy="181953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81470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Zaokruživanje brojeva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/>
              <a:t>Napiši naslov i današnji nadnevak u bilježnicu.</a:t>
            </a:r>
          </a:p>
          <a:p>
            <a:endParaRPr lang="hr-HR" dirty="0"/>
          </a:p>
          <a:p>
            <a:r>
              <a:rPr lang="hr-HR" dirty="0"/>
              <a:t>Prepiši prethodni slajd –</a:t>
            </a:r>
          </a:p>
          <a:p>
            <a:pPr marL="0" indent="0">
              <a:buNone/>
            </a:pPr>
            <a:r>
              <a:rPr lang="hr-HR" dirty="0"/>
              <a:t>slajd br.11 u bilježnicu.</a:t>
            </a:r>
          </a:p>
          <a:p>
            <a:pPr marL="0" indent="0">
              <a:buNone/>
            </a:pPr>
            <a:endParaRPr lang="hr-HR" dirty="0"/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Riješi zadatke u bilježnicu:</a:t>
            </a:r>
          </a:p>
          <a:p>
            <a:pPr>
              <a:buFont typeface="Arial" panose="020B0604020202020204" pitchFamily="34" charset="0"/>
              <a:buChar char="•"/>
            </a:pPr>
            <a:endParaRPr lang="hr-HR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sz="2700" dirty="0"/>
              <a:t>Zaokruži broj na veću ili manju deseticu:</a:t>
            </a:r>
          </a:p>
          <a:p>
            <a:pPr marL="0" indent="0">
              <a:buNone/>
            </a:pPr>
            <a:r>
              <a:rPr lang="hr-HR" sz="2700" dirty="0"/>
              <a:t>51≈                         78 ≈</a:t>
            </a:r>
          </a:p>
          <a:p>
            <a:pPr marL="0" indent="0">
              <a:buNone/>
            </a:pPr>
            <a:r>
              <a:rPr lang="hr-HR" sz="2700" dirty="0"/>
              <a:t>26 ≈                       25 ≈</a:t>
            </a:r>
          </a:p>
          <a:p>
            <a:pPr marL="0" indent="0">
              <a:buNone/>
            </a:pPr>
            <a:r>
              <a:rPr lang="hr-HR" sz="2700" dirty="0"/>
              <a:t>32 ≈                       27 ≈</a:t>
            </a:r>
          </a:p>
          <a:p>
            <a:pPr marL="0" indent="0">
              <a:buNone/>
            </a:pPr>
            <a:r>
              <a:rPr lang="hr-HR" sz="2700" dirty="0"/>
              <a:t>56 ≈                       64 ≈</a:t>
            </a:r>
          </a:p>
          <a:p>
            <a:pPr marL="0" indent="0">
              <a:buNone/>
            </a:pPr>
            <a:r>
              <a:rPr lang="hr-HR" sz="2700" dirty="0"/>
              <a:t>69 ≈                        83 ≈</a:t>
            </a:r>
          </a:p>
          <a:p>
            <a:pPr marL="0" indent="0">
              <a:buNone/>
            </a:pPr>
            <a:r>
              <a:rPr lang="hr-HR" sz="2700" dirty="0"/>
              <a:t>22 ≈                        45 ≈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700" dirty="0"/>
              <a:t>Rečenicu prepiši tako da zaokružiš broj:</a:t>
            </a:r>
          </a:p>
          <a:p>
            <a:pPr algn="ctr">
              <a:buNone/>
            </a:pPr>
            <a:r>
              <a:rPr lang="hr-HR" sz="2700" i="1" dirty="0"/>
              <a:t>Jezik  žirafe dugačak je do</a:t>
            </a:r>
          </a:p>
          <a:p>
            <a:pPr algn="ctr">
              <a:buNone/>
            </a:pPr>
            <a:r>
              <a:rPr lang="hr-HR" sz="2700" b="1" i="1" dirty="0"/>
              <a:t>45</a:t>
            </a:r>
            <a:r>
              <a:rPr lang="hr-HR" sz="2700" i="1" dirty="0"/>
              <a:t> cm.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23899">
            <a:off x="2396519" y="4438947"/>
            <a:ext cx="1606501" cy="1609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4581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Zaokruživanje brojeva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/>
              <a:t>Ponekad nam nisu važni točni podaci.</a:t>
            </a:r>
          </a:p>
          <a:p>
            <a:pPr marL="0" indent="0">
              <a:buNone/>
            </a:pPr>
            <a:r>
              <a:rPr lang="hr-HR" dirty="0"/>
              <a:t>   Evo nam 2 primjera:</a:t>
            </a:r>
          </a:p>
          <a:p>
            <a:endParaRPr lang="hr-HR" dirty="0"/>
          </a:p>
          <a:p>
            <a:endParaRPr lang="hr-HR" dirty="0"/>
          </a:p>
          <a:p>
            <a:r>
              <a:rPr lang="hr-HR" dirty="0"/>
              <a:t>Kad kažemo nekome da se malo pomakne nećemo mu reći: „Stani na razmak od 245 cm!”</a:t>
            </a:r>
          </a:p>
          <a:p>
            <a:pPr marL="0" indent="0">
              <a:buNone/>
            </a:pPr>
            <a:r>
              <a:rPr lang="hr-HR" dirty="0"/>
              <a:t>    Reći ćemo mu neka stane na razmak od 2 metra.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Tada kažemo da smo broj </a:t>
            </a:r>
            <a:r>
              <a:rPr lang="hr-HR" b="1" dirty="0"/>
              <a:t>zaokružili</a:t>
            </a:r>
            <a:r>
              <a:rPr lang="hr-HR" dirty="0"/>
              <a:t> na 2 m.</a:t>
            </a:r>
          </a:p>
        </p:txBody>
      </p:sp>
    </p:spTree>
    <p:extLst>
      <p:ext uri="{BB962C8B-B14F-4D97-AF65-F5344CB8AC3E}">
        <p14:creationId xmlns:p14="http://schemas.microsoft.com/office/powerpoint/2010/main" val="2991033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Zaokruživanje brojeva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Luka je kupio 2 paketa sličica za 8 kn. 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Kada je došao kući, majci je rekao da je </a:t>
            </a:r>
          </a:p>
          <a:p>
            <a:pPr marL="0" indent="0">
              <a:buNone/>
            </a:pPr>
            <a:r>
              <a:rPr lang="hr-HR" dirty="0"/>
              <a:t>potrošio desetak kuna.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i="1" dirty="0"/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Luka nije lagao majci, Luka je cijenu </a:t>
            </a:r>
            <a:r>
              <a:rPr lang="hr-HR" b="1" dirty="0"/>
              <a:t>zaokružio</a:t>
            </a:r>
            <a:r>
              <a:rPr lang="hr-HR" dirty="0"/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844824"/>
            <a:ext cx="1783085" cy="273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6774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Zaokruživanje brojeva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/>
              <a:t>Naučimo novo!</a:t>
            </a:r>
          </a:p>
          <a:p>
            <a:pPr marL="0" indent="0">
              <a:buNone/>
            </a:pPr>
            <a:r>
              <a:rPr lang="hr-HR" dirty="0"/>
              <a:t>Koje pravilo vrijedi za zaokruživanje brojeva?</a:t>
            </a:r>
          </a:p>
          <a:p>
            <a:pPr marL="0" indent="0">
              <a:buNone/>
            </a:pPr>
            <a:r>
              <a:rPr lang="hr-HR" dirty="0"/>
              <a:t>Pogledaj prikaz:</a:t>
            </a:r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4" name="Slika 3"/>
          <p:cNvPicPr/>
          <p:nvPr/>
        </p:nvPicPr>
        <p:blipFill rotWithShape="1">
          <a:blip r:embed="rId2"/>
          <a:srcRect l="8939" t="45407" r="46644" b="30059"/>
          <a:stretch/>
        </p:blipFill>
        <p:spPr bwMode="auto">
          <a:xfrm>
            <a:off x="683568" y="3933056"/>
            <a:ext cx="7488832" cy="212506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74040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Zaokruživanje brojeva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Ako na </a:t>
            </a:r>
            <a:r>
              <a:rPr lang="hr-HR"/>
              <a:t>mjestu jedinica znamenke su </a:t>
            </a:r>
            <a:r>
              <a:rPr lang="hr-HR" dirty="0"/>
              <a:t>0,1,2,3 ili4, </a:t>
            </a:r>
          </a:p>
          <a:p>
            <a:pPr marL="0" indent="0">
              <a:buNone/>
            </a:pPr>
            <a:r>
              <a:rPr lang="hr-HR" dirty="0"/>
              <a:t>tada broj zaokružujemo na „niže” ili na manju deseticu.</a:t>
            </a:r>
          </a:p>
          <a:p>
            <a:pPr marL="0" indent="0">
              <a:buNone/>
            </a:pPr>
            <a:r>
              <a:rPr lang="hr-HR" dirty="0"/>
              <a:t>                   Znak </a:t>
            </a:r>
            <a:r>
              <a:rPr lang="hr-HR" b="1" dirty="0"/>
              <a:t> ≈ </a:t>
            </a:r>
            <a:r>
              <a:rPr lang="hr-HR" dirty="0"/>
              <a:t>čitamo </a:t>
            </a:r>
            <a:r>
              <a:rPr lang="hr-HR" b="1" dirty="0"/>
              <a:t>približno jednako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Pokušajmo:     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Zaokruži brojeve: 51, 44, 32, 91, 83, 64</a:t>
            </a:r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4" name="Slika 3"/>
          <p:cNvPicPr/>
          <p:nvPr/>
        </p:nvPicPr>
        <p:blipFill rotWithShape="1">
          <a:blip r:embed="rId2"/>
          <a:srcRect l="8939" t="45407" r="46644" b="30059"/>
          <a:stretch/>
        </p:blipFill>
        <p:spPr bwMode="auto">
          <a:xfrm>
            <a:off x="5724128" y="3411698"/>
            <a:ext cx="3024336" cy="13329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25931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/>
              <a:t>Rješenje: </a:t>
            </a:r>
          </a:p>
          <a:p>
            <a:pPr marL="0" indent="0">
              <a:buNone/>
            </a:pPr>
            <a:r>
              <a:rPr lang="hr-HR" sz="3200" dirty="0"/>
              <a:t>51≈50</a:t>
            </a:r>
          </a:p>
          <a:p>
            <a:pPr marL="0" indent="0">
              <a:buNone/>
            </a:pPr>
            <a:r>
              <a:rPr lang="hr-HR" sz="3200" dirty="0"/>
              <a:t>44 ≈40</a:t>
            </a:r>
          </a:p>
          <a:p>
            <a:pPr marL="0" indent="0">
              <a:buNone/>
            </a:pPr>
            <a:r>
              <a:rPr lang="hr-HR" sz="3200" dirty="0"/>
              <a:t>32 ≈30</a:t>
            </a:r>
          </a:p>
          <a:p>
            <a:pPr marL="0" indent="0">
              <a:buNone/>
            </a:pPr>
            <a:r>
              <a:rPr lang="hr-HR" sz="3200" dirty="0"/>
              <a:t>91 ≈90</a:t>
            </a:r>
          </a:p>
          <a:p>
            <a:pPr marL="0" indent="0">
              <a:buNone/>
            </a:pPr>
            <a:r>
              <a:rPr lang="hr-HR" sz="3200" dirty="0"/>
              <a:t>83 ≈83</a:t>
            </a:r>
          </a:p>
          <a:p>
            <a:pPr marL="0" indent="0">
              <a:buNone/>
            </a:pPr>
            <a:r>
              <a:rPr lang="hr-HR" sz="3200" dirty="0"/>
              <a:t>64 ≈60</a:t>
            </a:r>
          </a:p>
          <a:p>
            <a:pPr marL="0" indent="0">
              <a:buNone/>
            </a:pP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54638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Zaokruživanje brojeva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dirty="0"/>
              <a:t>Ako na mjestu jedinica su znamenke 5,6,7,8 ili9, </a:t>
            </a:r>
          </a:p>
          <a:p>
            <a:pPr marL="0" indent="0">
              <a:buNone/>
            </a:pPr>
            <a:r>
              <a:rPr lang="hr-HR" dirty="0"/>
              <a:t>tada broj zaokružujemo na „više” ili na veću deseticu.</a:t>
            </a:r>
          </a:p>
          <a:p>
            <a:pPr marL="0" indent="0">
              <a:buNone/>
            </a:pPr>
            <a:r>
              <a:rPr lang="hr-HR" dirty="0"/>
              <a:t>     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Pokušajmo:</a:t>
            </a:r>
          </a:p>
          <a:p>
            <a:pPr marL="0" indent="0">
              <a:buNone/>
            </a:pPr>
            <a:r>
              <a:rPr lang="hr-HR" dirty="0"/>
              <a:t>Zaokruži brojeve:55, 46, 38,  97,  </a:t>
            </a:r>
            <a:r>
              <a:rPr lang="hr-HR" dirty="0" err="1"/>
              <a:t>89</a:t>
            </a:r>
            <a:r>
              <a:rPr lang="hr-HR" dirty="0"/>
              <a:t>,  </a:t>
            </a:r>
            <a:r>
              <a:rPr lang="hr-HR" dirty="0" err="1"/>
              <a:t>68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        </a:t>
            </a:r>
          </a:p>
        </p:txBody>
      </p:sp>
      <p:pic>
        <p:nvPicPr>
          <p:cNvPr id="4" name="Slika 3"/>
          <p:cNvPicPr/>
          <p:nvPr/>
        </p:nvPicPr>
        <p:blipFill rotWithShape="1">
          <a:blip r:embed="rId2"/>
          <a:srcRect l="53356" t="45407" r="2227" b="30059"/>
          <a:stretch/>
        </p:blipFill>
        <p:spPr bwMode="auto">
          <a:xfrm>
            <a:off x="785900" y="2590056"/>
            <a:ext cx="7560840" cy="194421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34587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Zaokruživanje brojeva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/>
              <a:t>Rješenja: </a:t>
            </a:r>
          </a:p>
          <a:p>
            <a:pPr marL="0" indent="0">
              <a:buNone/>
            </a:pPr>
            <a:r>
              <a:rPr lang="hr-HR" sz="3200" dirty="0"/>
              <a:t>55 ≈ 60</a:t>
            </a:r>
          </a:p>
          <a:p>
            <a:pPr marL="0" indent="0">
              <a:buNone/>
            </a:pPr>
            <a:r>
              <a:rPr lang="hr-HR" sz="3200" dirty="0"/>
              <a:t>46 ≈  50</a:t>
            </a:r>
          </a:p>
          <a:p>
            <a:pPr marL="0" indent="0">
              <a:buNone/>
            </a:pPr>
            <a:r>
              <a:rPr lang="hr-HR" sz="3200" dirty="0"/>
              <a:t>38 ≈ 40 </a:t>
            </a:r>
          </a:p>
          <a:p>
            <a:pPr marL="0" indent="0">
              <a:buNone/>
            </a:pPr>
            <a:r>
              <a:rPr lang="hr-HR" sz="3200" dirty="0"/>
              <a:t>97 ≈100</a:t>
            </a:r>
          </a:p>
          <a:p>
            <a:pPr marL="0" indent="0">
              <a:buNone/>
            </a:pPr>
            <a:r>
              <a:rPr lang="hr-HR" sz="3200" dirty="0"/>
              <a:t> 89 ≈90</a:t>
            </a:r>
          </a:p>
          <a:p>
            <a:pPr marL="0" indent="0">
              <a:buNone/>
            </a:pPr>
            <a:r>
              <a:rPr lang="hr-HR" sz="3200" dirty="0"/>
              <a:t> 68 ≈ 70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97347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Zaokruživanje brojeva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40768"/>
            <a:ext cx="4536504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kstniOkvir 2"/>
          <p:cNvSpPr txBox="1"/>
          <p:nvPr/>
        </p:nvSpPr>
        <p:spPr>
          <a:xfrm>
            <a:off x="5868144" y="2348880"/>
            <a:ext cx="24482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/>
              <a:t>Pogledajmo još jednom kako se zaokružuju brojevi od </a:t>
            </a:r>
          </a:p>
          <a:p>
            <a:r>
              <a:rPr lang="hr-HR" sz="2800" dirty="0"/>
              <a:t>70– 80!</a:t>
            </a:r>
          </a:p>
        </p:txBody>
      </p:sp>
    </p:spTree>
    <p:extLst>
      <p:ext uri="{BB962C8B-B14F-4D97-AF65-F5344CB8AC3E}">
        <p14:creationId xmlns:p14="http://schemas.microsoft.com/office/powerpoint/2010/main" val="17447222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ađanski">
  <a:themeElements>
    <a:clrScheme name="Građanski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Građanski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Građanski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</TotalTime>
  <Words>379</Words>
  <Application>Microsoft Office PowerPoint</Application>
  <PresentationFormat>Prikaz na zaslonu (4:3)</PresentationFormat>
  <Paragraphs>87</Paragraphs>
  <Slides>11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6" baseType="lpstr">
      <vt:lpstr>Arial</vt:lpstr>
      <vt:lpstr>Georgia</vt:lpstr>
      <vt:lpstr>Wingdings</vt:lpstr>
      <vt:lpstr>Wingdings 2</vt:lpstr>
      <vt:lpstr>Građanski</vt:lpstr>
      <vt:lpstr>Zaokruživanje brojeva</vt:lpstr>
      <vt:lpstr>Zaokruživanje brojeva</vt:lpstr>
      <vt:lpstr>Zaokruživanje brojeva</vt:lpstr>
      <vt:lpstr>Zaokruživanje brojeva</vt:lpstr>
      <vt:lpstr>Zaokruživanje brojeva</vt:lpstr>
      <vt:lpstr>PowerPoint prezentacija</vt:lpstr>
      <vt:lpstr>Zaokruživanje brojeva</vt:lpstr>
      <vt:lpstr>Zaokruživanje brojeva</vt:lpstr>
      <vt:lpstr>Zaokruživanje brojeva</vt:lpstr>
      <vt:lpstr>Zaokruživanje brojeva</vt:lpstr>
      <vt:lpstr>Zaokruživanje brojeva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Zakruživanje brojeva</dc:title>
  <dc:creator>Mihaljević</dc:creator>
  <cp:lastModifiedBy>arados81@gmail.com</cp:lastModifiedBy>
  <cp:revision>10</cp:revision>
  <dcterms:created xsi:type="dcterms:W3CDTF">2020-03-29T17:25:32Z</dcterms:created>
  <dcterms:modified xsi:type="dcterms:W3CDTF">2020-05-10T20:13:04Z</dcterms:modified>
</cp:coreProperties>
</file>