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A3C0B2-9A4F-D781-5C14-0A830E3BD8FB}" v="410" dt="2020-10-15T14:43:58.742"/>
    <p1510:client id="{A0277F80-0298-46C7-BC32-339677237F69}" v="929" dt="2020-10-15T14:03:12.7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8124" y="2348832"/>
            <a:ext cx="9086457" cy="1080001"/>
          </a:xfrm>
        </p:spPr>
        <p:txBody>
          <a:bodyPr>
            <a:noAutofit/>
          </a:bodyPr>
          <a:lstStyle/>
          <a:p>
            <a:r>
              <a:rPr lang="hr-HR" sz="12500" b="1" dirty="0">
                <a:solidFill>
                  <a:srgbClr val="0070C0"/>
                </a:solidFill>
                <a:latin typeface="Curlz MT" panose="04040404050702020202" pitchFamily="82" charset="0"/>
              </a:rPr>
              <a:t>S</a:t>
            </a:r>
            <a:r>
              <a:rPr lang="hr-HR" sz="8000" b="1" dirty="0">
                <a:solidFill>
                  <a:srgbClr val="0070C0"/>
                </a:solidFill>
                <a:latin typeface="Curlz MT" panose="04040404050702020202" pitchFamily="82" charset="0"/>
              </a:rPr>
              <a:t>tart – </a:t>
            </a:r>
            <a:r>
              <a:rPr lang="hr-HR" sz="12500" b="1" dirty="0">
                <a:solidFill>
                  <a:srgbClr val="0070C0"/>
                </a:solidFill>
                <a:latin typeface="Curlz MT" panose="04040404050702020202" pitchFamily="82" charset="0"/>
              </a:rPr>
              <a:t>E</a:t>
            </a:r>
            <a:r>
              <a:rPr lang="hr-HR" sz="8000" b="1" dirty="0">
                <a:solidFill>
                  <a:srgbClr val="0070C0"/>
                </a:solidFill>
                <a:latin typeface="Curlz MT" panose="04040404050702020202" pitchFamily="82" charset="0"/>
              </a:rPr>
              <a:t>u - </a:t>
            </a:r>
            <a:r>
              <a:rPr lang="hr-HR" sz="12500" b="1" dirty="0" err="1">
                <a:solidFill>
                  <a:srgbClr val="0070C0"/>
                </a:solidFill>
                <a:latin typeface="Curlz MT" panose="04040404050702020202" pitchFamily="82" charset="0"/>
              </a:rPr>
              <a:t>u</a:t>
            </a:r>
            <a:r>
              <a:rPr lang="hr-HR" sz="8000" b="1" dirty="0" err="1">
                <a:solidFill>
                  <a:srgbClr val="0070C0"/>
                </a:solidFill>
                <a:latin typeface="Curlz MT" panose="04040404050702020202" pitchFamily="82" charset="0"/>
              </a:rPr>
              <a:t>p</a:t>
            </a:r>
            <a:endParaRPr lang="hr-HR" sz="8000" b="1" dirty="0">
              <a:solidFill>
                <a:srgbClr val="0070C0"/>
              </a:solidFill>
              <a:latin typeface="Curlz MT" panose="04040404050702020202" pitchFamily="8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32328" y="2868706"/>
            <a:ext cx="10479743" cy="2922494"/>
          </a:xfrm>
        </p:spPr>
        <p:txBody>
          <a:bodyPr/>
          <a:lstStyle/>
          <a:p>
            <a:endParaRPr lang="hr-H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3600" dirty="0">
                <a:latin typeface="Arial" panose="020B0604020202020204" pitchFamily="34" charset="0"/>
                <a:cs typeface="Arial" panose="020B0604020202020204" pitchFamily="34" charset="0"/>
              </a:rPr>
              <a:t>Erasmus+ KA2 projekt mobilnosti učenika</a:t>
            </a:r>
          </a:p>
          <a:p>
            <a:r>
              <a:rPr lang="hr-HR" sz="3600" dirty="0">
                <a:latin typeface="Arial" panose="020B0604020202020204" pitchFamily="34" charset="0"/>
                <a:cs typeface="Arial" panose="020B0604020202020204" pitchFamily="34" charset="0"/>
              </a:rPr>
              <a:t>Trajanje projekta: 2019. – 2022.</a:t>
            </a:r>
          </a:p>
          <a:p>
            <a:endParaRPr lang="hr-H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pic>
        <p:nvPicPr>
          <p:cNvPr id="4" name="Slika 3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997" y="5718086"/>
            <a:ext cx="2160000" cy="1080000"/>
          </a:xfrm>
          <a:prstGeom prst="rect">
            <a:avLst/>
          </a:prstGeom>
        </p:spPr>
      </p:pic>
      <p:pic>
        <p:nvPicPr>
          <p:cNvPr id="5" name="Slika 4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04" y="5658172"/>
            <a:ext cx="1259517" cy="1199828"/>
          </a:xfrm>
          <a:prstGeom prst="rect">
            <a:avLst/>
          </a:prstGeom>
        </p:spPr>
      </p:pic>
      <p:pic>
        <p:nvPicPr>
          <p:cNvPr id="6" name="Slika 5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32" y="5658172"/>
            <a:ext cx="1333796" cy="1199828"/>
          </a:xfrm>
          <a:prstGeom prst="rect">
            <a:avLst/>
          </a:prstGeom>
        </p:spPr>
      </p:pic>
      <p:pic>
        <p:nvPicPr>
          <p:cNvPr id="7" name="Slika 6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195" y="5718086"/>
            <a:ext cx="3600000" cy="1080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751AD3A-FED5-430E-84D7-BDDCAD60AC17}"/>
              </a:ext>
            </a:extLst>
          </p:cNvPr>
          <p:cNvPicPr/>
          <p:nvPr/>
        </p:nvPicPr>
        <p:blipFill rotWithShape="1">
          <a:blip r:embed="rId6"/>
          <a:srcRect l="58704" t="6327" r="2520" b="13383"/>
          <a:stretch/>
        </p:blipFill>
        <p:spPr bwMode="auto">
          <a:xfrm>
            <a:off x="4966447" y="-17771"/>
            <a:ext cx="2115671" cy="2019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5398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D03153E0-6C14-4100-BD45-38AFC859F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22" r="7774" b="-1"/>
          <a:stretch/>
        </p:blipFill>
        <p:spPr>
          <a:xfrm>
            <a:off x="1" y="2907830"/>
            <a:ext cx="4379278" cy="394688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4D5EE79-EF92-4409-AAA1-DF3B03B07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-1"/>
            <a:ext cx="465734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C3E1F5-6B42-464D-BC5B-2E53A2831C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02897" y="958186"/>
            <a:ext cx="3587485" cy="158201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182880" tIns="182880" rIns="182880" bIns="182880" rtlCol="0" anchor="ctr" anchorCtr="1">
            <a:noAutofit/>
          </a:bodyPr>
          <a:lstStyle/>
          <a:p>
            <a:r>
              <a:rPr lang="en-US" sz="3200" dirty="0" err="1"/>
              <a:t>Najznačajniji</a:t>
            </a:r>
            <a:r>
              <a:rPr lang="en-US" sz="3200" dirty="0"/>
              <a:t> </a:t>
            </a:r>
            <a:r>
              <a:rPr lang="en-US" sz="3200" dirty="0" err="1"/>
              <a:t>odvjetnici</a:t>
            </a:r>
            <a:endParaRPr lang="en-US" sz="3200" dirty="0"/>
          </a:p>
        </p:txBody>
      </p:sp>
      <p:pic>
        <p:nvPicPr>
          <p:cNvPr id="5" name="Picture 5" descr="A person wearing glasses&#10;&#10;Description automatically generated">
            <a:extLst>
              <a:ext uri="{FF2B5EF4-FFF2-40B4-BE49-F238E27FC236}">
                <a16:creationId xmlns:a16="http://schemas.microsoft.com/office/drawing/2014/main" id="{5DA4D718-764C-4999-9D70-676FA56C59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31" r="22139" b="1"/>
          <a:stretch/>
        </p:blipFill>
        <p:spPr>
          <a:xfrm>
            <a:off x="20" y="10"/>
            <a:ext cx="2109186" cy="2749445"/>
          </a:xfrm>
          <a:prstGeom prst="rect">
            <a:avLst/>
          </a:prstGeom>
        </p:spPr>
      </p:pic>
      <p:pic>
        <p:nvPicPr>
          <p:cNvPr id="10" name="Picture 1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29789C31-729E-4DAC-A3C4-40DEA4EB6E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832" r="27164" b="-2"/>
          <a:stretch/>
        </p:blipFill>
        <p:spPr>
          <a:xfrm>
            <a:off x="2270073" y="2770"/>
            <a:ext cx="2109205" cy="274668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EA1DF62-1AB4-4A4D-A279-47CB2AE56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71606" y="2907864"/>
            <a:ext cx="3643401" cy="346041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200" dirty="0">
                <a:solidFill>
                  <a:srgbClr val="FFFFFF"/>
                </a:solidFill>
              </a:rPr>
              <a:t>Joe Jamail</a:t>
            </a:r>
            <a:endParaRPr lang="en-US"/>
          </a:p>
          <a:p>
            <a:pPr algn="l">
              <a:lnSpc>
                <a:spcPct val="90000"/>
              </a:lnSpc>
            </a:pPr>
            <a:r>
              <a:rPr lang="en-US" sz="3200" dirty="0">
                <a:solidFill>
                  <a:srgbClr val="FFFFFF"/>
                </a:solidFill>
              </a:rPr>
              <a:t>Thurgood Marshall</a:t>
            </a:r>
            <a:endParaRPr lang="en-US" sz="3200"/>
          </a:p>
          <a:p>
            <a:pPr marL="57150" algn="l">
              <a:lnSpc>
                <a:spcPct val="90000"/>
              </a:lnSpc>
            </a:pPr>
            <a:r>
              <a:rPr lang="en-US" sz="3200" dirty="0">
                <a:solidFill>
                  <a:srgbClr val="FFFFFF"/>
                </a:solidFill>
              </a:rPr>
              <a:t>John Adams</a:t>
            </a:r>
          </a:p>
          <a:p>
            <a:pPr marL="57150" algn="l">
              <a:lnSpc>
                <a:spcPct val="90000"/>
              </a:lnSpc>
            </a:pPr>
            <a:r>
              <a:rPr lang="en-US" sz="3200" dirty="0">
                <a:solidFill>
                  <a:srgbClr val="FFFFFF"/>
                </a:solidFill>
              </a:rPr>
              <a:t>Abraham Lincoln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>
              <a:solidFill>
                <a:srgbClr val="FFFFFF"/>
              </a:solidFill>
            </a:endParaRPr>
          </a:p>
        </p:txBody>
      </p:sp>
      <p:pic>
        <p:nvPicPr>
          <p:cNvPr id="8" name="Picture 8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D0E21DDB-2C7C-4386-B311-12BF9D0E31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072" r="30166" b="1"/>
          <a:stretch/>
        </p:blipFill>
        <p:spPr>
          <a:xfrm>
            <a:off x="4540145" y="10"/>
            <a:ext cx="2833641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64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FB9D8-301E-4422-B540-40E8254FE0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Hvala </a:t>
            </a:r>
            <a:r>
              <a:rPr lang="en-US" sz="4800" dirty="0" err="1"/>
              <a:t>na</a:t>
            </a:r>
            <a:r>
              <a:rPr lang="en-US" sz="4800" dirty="0"/>
              <a:t> </a:t>
            </a:r>
            <a:r>
              <a:rPr lang="en-US" sz="4800" dirty="0" err="1"/>
              <a:t>pažnji</a:t>
            </a:r>
            <a:endParaRPr lang="en-US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581B6D-EDBC-4C83-92A7-6C190B4A8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6710" y="4352544"/>
            <a:ext cx="7846289" cy="123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/>
              <a:t>8.A razred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805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285" y="2281970"/>
            <a:ext cx="3782368" cy="2291468"/>
          </a:xfrm>
        </p:spPr>
        <p:txBody>
          <a:bodyPr>
            <a:normAutofit/>
          </a:bodyPr>
          <a:lstStyle/>
          <a:p>
            <a:r>
              <a:rPr lang="en-US" sz="3600" dirty="0" err="1"/>
              <a:t>Odvjetnik</a:t>
            </a:r>
            <a:endParaRPr lang="en-US" sz="3600"/>
          </a:p>
        </p:txBody>
      </p:sp>
      <p:pic>
        <p:nvPicPr>
          <p:cNvPr id="4" name="Picture 4" descr="A person sitting at a table&#10;&#10;Description automatically generated">
            <a:extLst>
              <a:ext uri="{FF2B5EF4-FFF2-40B4-BE49-F238E27FC236}">
                <a16:creationId xmlns:a16="http://schemas.microsoft.com/office/drawing/2014/main" id="{376678BF-8936-4442-87B3-9706F86FF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376" y="1189591"/>
            <a:ext cx="6257544" cy="416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40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4F92E-EDE1-4117-91EC-76C84D2A06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0493" y="432583"/>
            <a:ext cx="5925310" cy="1645920"/>
          </a:xfrm>
        </p:spPr>
        <p:txBody>
          <a:bodyPr>
            <a:normAutofit/>
          </a:bodyPr>
          <a:lstStyle/>
          <a:p>
            <a:r>
              <a:rPr lang="en-US" dirty="0" err="1"/>
              <a:t>Tko</a:t>
            </a:r>
            <a:r>
              <a:rPr lang="en-US" dirty="0"/>
              <a:t> je </a:t>
            </a:r>
            <a:r>
              <a:rPr lang="en-US" dirty="0" err="1"/>
              <a:t>Odvjetnik</a:t>
            </a:r>
            <a:r>
              <a:rPr lang="en-US" dirty="0"/>
              <a:t>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1C480A-6007-45C2-A803-106AE2089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9403" y="2459834"/>
            <a:ext cx="5242560" cy="37594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 err="1">
                <a:ea typeface="+mn-lt"/>
                <a:cs typeface="+mn-lt"/>
              </a:rPr>
              <a:t>Odvjetnik</a:t>
            </a:r>
            <a:r>
              <a:rPr lang="en-US" sz="3600" dirty="0">
                <a:ea typeface="+mn-lt"/>
                <a:cs typeface="+mn-lt"/>
              </a:rPr>
              <a:t> je </a:t>
            </a:r>
            <a:r>
              <a:rPr lang="en-US" sz="3600" dirty="0" err="1">
                <a:ea typeface="+mn-lt"/>
                <a:cs typeface="+mn-lt"/>
              </a:rPr>
              <a:t>osoba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dirty="0" err="1">
                <a:ea typeface="+mn-lt"/>
                <a:cs typeface="+mn-lt"/>
              </a:rPr>
              <a:t>koja</a:t>
            </a:r>
            <a:r>
              <a:rPr lang="en-US" sz="3600" dirty="0">
                <a:ea typeface="+mn-lt"/>
                <a:cs typeface="+mn-lt"/>
              </a:rPr>
              <a:t> se </a:t>
            </a:r>
            <a:r>
              <a:rPr lang="en-US" sz="3600" dirty="0" err="1">
                <a:ea typeface="+mn-lt"/>
                <a:cs typeface="+mn-lt"/>
              </a:rPr>
              <a:t>bavi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dirty="0" err="1">
                <a:ea typeface="+mn-lt"/>
                <a:cs typeface="+mn-lt"/>
              </a:rPr>
              <a:t>pružanjem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dirty="0" err="1">
                <a:ea typeface="+mn-lt"/>
                <a:cs typeface="+mn-lt"/>
              </a:rPr>
              <a:t>pravne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dirty="0" err="1">
                <a:ea typeface="+mn-lt"/>
                <a:cs typeface="+mn-lt"/>
              </a:rPr>
              <a:t>pomoći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dirty="0" err="1">
                <a:ea typeface="+mn-lt"/>
                <a:cs typeface="+mn-lt"/>
              </a:rPr>
              <a:t>fizičkim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dirty="0" err="1">
                <a:ea typeface="+mn-lt"/>
                <a:cs typeface="+mn-lt"/>
              </a:rPr>
              <a:t>i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dirty="0" err="1">
                <a:ea typeface="+mn-lt"/>
                <a:cs typeface="+mn-lt"/>
              </a:rPr>
              <a:t>pravnim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dirty="0" err="1">
                <a:ea typeface="+mn-lt"/>
                <a:cs typeface="+mn-lt"/>
              </a:rPr>
              <a:t>osobama</a:t>
            </a:r>
            <a:r>
              <a:rPr lang="en-US" sz="3600" dirty="0">
                <a:ea typeface="+mn-lt"/>
                <a:cs typeface="+mn-lt"/>
              </a:rPr>
              <a:t> u </a:t>
            </a:r>
            <a:r>
              <a:rPr lang="en-US" sz="3600" dirty="0" err="1">
                <a:ea typeface="+mn-lt"/>
                <a:cs typeface="+mn-lt"/>
              </a:rPr>
              <a:t>ostvarivanju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dirty="0" err="1">
                <a:ea typeface="+mn-lt"/>
                <a:cs typeface="+mn-lt"/>
              </a:rPr>
              <a:t>i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dirty="0" err="1">
                <a:ea typeface="+mn-lt"/>
                <a:cs typeface="+mn-lt"/>
              </a:rPr>
              <a:t>zaštiti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dirty="0" err="1">
                <a:ea typeface="+mn-lt"/>
                <a:cs typeface="+mn-lt"/>
              </a:rPr>
              <a:t>njihovih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dirty="0" err="1">
                <a:ea typeface="+mn-lt"/>
                <a:cs typeface="+mn-lt"/>
              </a:rPr>
              <a:t>prava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dirty="0" err="1">
                <a:ea typeface="+mn-lt"/>
                <a:cs typeface="+mn-lt"/>
              </a:rPr>
              <a:t>i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dirty="0" err="1">
                <a:ea typeface="+mn-lt"/>
                <a:cs typeface="+mn-lt"/>
              </a:rPr>
              <a:t>pravnih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dirty="0" err="1">
                <a:ea typeface="+mn-lt"/>
                <a:cs typeface="+mn-lt"/>
              </a:rPr>
              <a:t>interesa</a:t>
            </a:r>
            <a:r>
              <a:rPr lang="en-US" sz="3600" dirty="0">
                <a:ea typeface="+mn-lt"/>
                <a:cs typeface="+mn-lt"/>
              </a:rPr>
              <a:t>.</a:t>
            </a:r>
            <a:endParaRPr lang="en-US" sz="3600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2C8CFF3-1768-4D47-AF59-47911390E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74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BB05EA52-9370-4EC0-A437-A17F4A88C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861" y="802767"/>
            <a:ext cx="368503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erson in a suit and tie&#10;&#10;Description automatically generated">
            <a:extLst>
              <a:ext uri="{FF2B5EF4-FFF2-40B4-BE49-F238E27FC236}">
                <a16:creationId xmlns:a16="http://schemas.microsoft.com/office/drawing/2014/main" id="{5F7A8FA9-9D5A-4736-BF50-EF0F34740F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42" r="7610" b="2"/>
          <a:stretch/>
        </p:blipFill>
        <p:spPr>
          <a:xfrm>
            <a:off x="1123901" y="1122807"/>
            <a:ext cx="3044952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52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09933-843C-4A9E-B187-6CB890FE70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1435" y="801292"/>
            <a:ext cx="4486656" cy="1645920"/>
          </a:xfrm>
        </p:spPr>
        <p:txBody>
          <a:bodyPr>
            <a:normAutofit/>
          </a:bodyPr>
          <a:lstStyle/>
          <a:p>
            <a:r>
              <a:rPr lang="en-US" sz="3200"/>
              <a:t>Kratka povijest odvjetnika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DD6139-F4AD-4D4A-925C-FC5062EBA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4379" y="2840835"/>
            <a:ext cx="4769704" cy="346444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3200" dirty="0" err="1"/>
              <a:t>Odvjetnici</a:t>
            </a:r>
            <a:r>
              <a:rPr lang="en-US" sz="3200" dirty="0"/>
              <a:t> </a:t>
            </a:r>
            <a:r>
              <a:rPr lang="en-US" sz="3200" dirty="0" err="1"/>
              <a:t>svoje</a:t>
            </a:r>
            <a:r>
              <a:rPr lang="en-US" sz="3200" dirty="0"/>
              <a:t> </a:t>
            </a:r>
            <a:r>
              <a:rPr lang="en-US" sz="3200" dirty="0" err="1"/>
              <a:t>korijene</a:t>
            </a:r>
            <a:r>
              <a:rPr lang="en-US" sz="3200" dirty="0"/>
              <a:t> </a:t>
            </a:r>
            <a:r>
              <a:rPr lang="en-US" sz="3200" dirty="0" err="1"/>
              <a:t>vuku</a:t>
            </a:r>
            <a:r>
              <a:rPr lang="en-US" sz="3200" dirty="0"/>
              <a:t> </a:t>
            </a:r>
            <a:r>
              <a:rPr lang="en-US" sz="3200" dirty="0" err="1"/>
              <a:t>iz</a:t>
            </a:r>
            <a:r>
              <a:rPr lang="en-US" sz="3200" dirty="0"/>
              <a:t> </a:t>
            </a:r>
            <a:r>
              <a:rPr lang="en-US" sz="3200" dirty="0" err="1"/>
              <a:t>Grčke</a:t>
            </a:r>
            <a:r>
              <a:rPr lang="en-US" sz="3200" dirty="0"/>
              <a:t> </a:t>
            </a:r>
            <a:r>
              <a:rPr lang="hr-HR" sz="3200" dirty="0"/>
              <a:t>i</a:t>
            </a:r>
            <a:r>
              <a:rPr lang="en-US" sz="3200" dirty="0"/>
              <a:t> Rima. </a:t>
            </a:r>
            <a:r>
              <a:rPr lang="en-US" sz="3200" dirty="0" err="1"/>
              <a:t>Profesiju</a:t>
            </a:r>
            <a:r>
              <a:rPr lang="en-US" sz="3200" dirty="0"/>
              <a:t> </a:t>
            </a:r>
            <a:r>
              <a:rPr lang="en-US" sz="3200" dirty="0" err="1"/>
              <a:t>odvjetnika</a:t>
            </a:r>
            <a:r>
              <a:rPr lang="en-US" sz="3200" dirty="0"/>
              <a:t> </a:t>
            </a:r>
            <a:r>
              <a:rPr lang="en-US" sz="3200" dirty="0" err="1"/>
              <a:t>modernizirao</a:t>
            </a:r>
            <a:r>
              <a:rPr lang="en-US" sz="3200" dirty="0"/>
              <a:t> je </a:t>
            </a:r>
            <a:r>
              <a:rPr lang="en-US" sz="3200" dirty="0" err="1"/>
              <a:t>engleski</a:t>
            </a:r>
            <a:r>
              <a:rPr lang="en-US" sz="3200" dirty="0"/>
              <a:t> </a:t>
            </a:r>
            <a:r>
              <a:rPr lang="en-US" sz="3200" dirty="0" err="1"/>
              <a:t>kralj</a:t>
            </a:r>
            <a:r>
              <a:rPr lang="en-US" sz="3200" dirty="0"/>
              <a:t> Edward I</a:t>
            </a:r>
            <a:r>
              <a:rPr lang="hr-HR" sz="3200" dirty="0"/>
              <a:t>.</a:t>
            </a:r>
            <a:r>
              <a:rPr lang="en-US" sz="3200" dirty="0"/>
              <a:t> </a:t>
            </a:r>
            <a:r>
              <a:rPr lang="en-US" sz="3200" dirty="0" err="1"/>
              <a:t>krajem</a:t>
            </a:r>
            <a:r>
              <a:rPr lang="en-US" sz="3200" dirty="0"/>
              <a:t> </a:t>
            </a:r>
            <a:r>
              <a:rPr lang="hr-HR" sz="3200" dirty="0"/>
              <a:t>13. st</a:t>
            </a:r>
            <a:r>
              <a:rPr lang="en-US" sz="3200" dirty="0"/>
              <a:t>. </a:t>
            </a:r>
            <a:r>
              <a:rPr lang="en-US" sz="3200" dirty="0" err="1"/>
              <a:t>Odvje</a:t>
            </a:r>
            <a:r>
              <a:rPr lang="hr-HR" sz="3200" dirty="0" err="1"/>
              <a:t>tnička</a:t>
            </a:r>
            <a:r>
              <a:rPr lang="hr-HR" sz="3200" dirty="0"/>
              <a:t> struka</a:t>
            </a:r>
            <a:r>
              <a:rPr lang="en-US" sz="3200" dirty="0"/>
              <a:t> </a:t>
            </a:r>
            <a:r>
              <a:rPr lang="en-US" sz="3200" dirty="0" err="1"/>
              <a:t>dodatno</a:t>
            </a:r>
            <a:r>
              <a:rPr lang="hr-HR" sz="3200" dirty="0"/>
              <a:t> se</a:t>
            </a:r>
            <a:r>
              <a:rPr lang="en-US" sz="3200" dirty="0"/>
              <a:t> </a:t>
            </a:r>
            <a:r>
              <a:rPr lang="en-US" sz="3200" dirty="0" err="1"/>
              <a:t>modernizir</a:t>
            </a:r>
            <a:r>
              <a:rPr lang="hr-HR" sz="3200" dirty="0"/>
              <a:t>ala</a:t>
            </a:r>
            <a:r>
              <a:rPr lang="en-US" sz="3200" dirty="0"/>
              <a:t> u </a:t>
            </a:r>
            <a:r>
              <a:rPr lang="en-US" sz="3200" dirty="0" err="1"/>
              <a:t>početcima</a:t>
            </a:r>
            <a:r>
              <a:rPr lang="en-US" sz="3200" dirty="0"/>
              <a:t> </a:t>
            </a:r>
            <a:r>
              <a:rPr lang="hr-HR" sz="3200" dirty="0"/>
              <a:t>stvaranja </a:t>
            </a:r>
            <a:r>
              <a:rPr lang="en-US" sz="3200" dirty="0"/>
              <a:t>SAD-a </a:t>
            </a:r>
            <a:r>
              <a:rPr lang="hr-HR" sz="3200" dirty="0"/>
              <a:t>u 18. st</a:t>
            </a:r>
            <a:r>
              <a:rPr lang="en-US" sz="3200" dirty="0"/>
              <a:t>.</a:t>
            </a:r>
            <a:r>
              <a:rPr lang="en-US" sz="1400" dirty="0"/>
              <a:t> </a:t>
            </a:r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3DEE68-6B15-49E1-8C6F-EE553B059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30" y="640080"/>
            <a:ext cx="5455920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3F07C8-CCA3-4D2E-A900-8396148C1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8" y="802767"/>
            <a:ext cx="5129784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living, photo, window, cat&#10;&#10;Description automatically generated">
            <a:extLst>
              <a:ext uri="{FF2B5EF4-FFF2-40B4-BE49-F238E27FC236}">
                <a16:creationId xmlns:a16="http://schemas.microsoft.com/office/drawing/2014/main" id="{F3458DE6-D103-475A-9A2D-AE239A123F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10" r="21482" b="1"/>
          <a:stretch/>
        </p:blipFill>
        <p:spPr>
          <a:xfrm>
            <a:off x="1126238" y="1122807"/>
            <a:ext cx="4489704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07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D9B6CF-87DD-47C7-B38D-7C5353D4D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A06D0B-64EF-4F8E-9956-44D45E0B0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9028" y="265471"/>
            <a:ext cx="3044952" cy="1898904"/>
          </a:xfrm>
        </p:spPr>
        <p:txBody>
          <a:bodyPr>
            <a:normAutofit/>
          </a:bodyPr>
          <a:lstStyle/>
          <a:p>
            <a:r>
              <a:rPr lang="en-US" sz="2800"/>
              <a:t>Poželjnje osobine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C6164B-A166-4D29-9060-5A60057D0C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153" y="2422963"/>
            <a:ext cx="4044637" cy="36002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90000"/>
              </a:lnSpc>
              <a:buAutoNum type="arabicPeriod"/>
            </a:pPr>
            <a:br>
              <a:rPr lang="en-US" dirty="0"/>
            </a:b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Izvođenje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valjanih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zaključaka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o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pravno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relevantnim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činjenicama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zahtijeva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dobro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razvijene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sposobnosti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logičkog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zaključivanja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. Fleksibilnost u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mišljenju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umješnost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primjene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teoretskih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znanja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na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specifične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životne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situacije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te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strpljenje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u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odnosu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s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drugima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. U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radu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odvjetnika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osobito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je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bitna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vještina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komunikacije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lakoća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usmenog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izražavanja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te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uvjerljivost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u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nastupu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E2328B-DA12-4B90-BD82-3CCF13AF6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7FF0B6-332F-4842-A5F8-EA360BD5F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0412" y="802767"/>
            <a:ext cx="656539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brush&#10;&#10;Description automatically generated">
            <a:extLst>
              <a:ext uri="{FF2B5EF4-FFF2-40B4-BE49-F238E27FC236}">
                <a16:creationId xmlns:a16="http://schemas.microsoft.com/office/drawing/2014/main" id="{C204C4E7-A2DC-44B3-AC01-2B30CB020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452" y="1570122"/>
            <a:ext cx="5925312" cy="340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59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A6ED7F-ABBD-43CC-8B8F-9AB8C7FF5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8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Obrazovanje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6D5903-2F8E-47D6-82FF-AAECFDF76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1481" y="1836521"/>
            <a:ext cx="8853253" cy="316193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buChar char="•"/>
            </a:pPr>
            <a:r>
              <a:rPr lang="en-US" sz="2800" dirty="0">
                <a:ea typeface="+mn-lt"/>
                <a:cs typeface="+mn-lt"/>
              </a:rPr>
              <a:t>Za </a:t>
            </a:r>
            <a:r>
              <a:rPr lang="en-US" sz="2800" dirty="0" err="1">
                <a:ea typeface="+mn-lt"/>
                <a:cs typeface="+mn-lt"/>
              </a:rPr>
              <a:t>obavljanje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poslova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odvjetnika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potrebno</a:t>
            </a:r>
            <a:r>
              <a:rPr lang="en-US" sz="2800" dirty="0">
                <a:ea typeface="+mn-lt"/>
                <a:cs typeface="+mn-lt"/>
              </a:rPr>
              <a:t> je </a:t>
            </a:r>
            <a:r>
              <a:rPr lang="en-US" sz="2800" dirty="0" err="1">
                <a:ea typeface="+mn-lt"/>
                <a:cs typeface="+mn-lt"/>
              </a:rPr>
              <a:t>završiti</a:t>
            </a:r>
            <a:r>
              <a:rPr lang="en-US" sz="2800" dirty="0">
                <a:ea typeface="+mn-lt"/>
                <a:cs typeface="+mn-lt"/>
              </a:rPr>
              <a:t>  </a:t>
            </a:r>
            <a:r>
              <a:rPr lang="en-US" sz="2800" dirty="0" err="1">
                <a:ea typeface="+mn-lt"/>
                <a:cs typeface="+mn-lt"/>
              </a:rPr>
              <a:t>diplomski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sveučilišni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studij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prava</a:t>
            </a:r>
            <a:r>
              <a:rPr lang="en-US" sz="2800" dirty="0">
                <a:ea typeface="+mn-lt"/>
                <a:cs typeface="+mn-lt"/>
              </a:rPr>
              <a:t>.</a:t>
            </a:r>
            <a:endParaRPr lang="en-US" sz="2800" dirty="0">
              <a:solidFill>
                <a:srgbClr val="404040"/>
              </a:solidFill>
            </a:endParaRPr>
          </a:p>
          <a:p>
            <a:pPr algn="just">
              <a:buChar char="•"/>
            </a:pPr>
            <a:r>
              <a:rPr lang="en-US" sz="2800" dirty="0">
                <a:ea typeface="+mn-lt"/>
                <a:cs typeface="+mn-lt"/>
              </a:rPr>
              <a:t>U </a:t>
            </a:r>
            <a:r>
              <a:rPr lang="en-US" sz="2800" dirty="0" err="1">
                <a:ea typeface="+mn-lt"/>
                <a:cs typeface="+mn-lt"/>
              </a:rPr>
              <a:t>Republici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Hrvatskoj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pravo</a:t>
            </a:r>
            <a:r>
              <a:rPr lang="en-US" sz="2800" dirty="0">
                <a:ea typeface="+mn-lt"/>
                <a:cs typeface="+mn-lt"/>
              </a:rPr>
              <a:t> se </a:t>
            </a:r>
            <a:r>
              <a:rPr lang="en-US" sz="2800" dirty="0" err="1">
                <a:ea typeface="+mn-lt"/>
                <a:cs typeface="+mn-lt"/>
              </a:rPr>
              <a:t>može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studirati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na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brojnim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hr-HR" sz="2800" dirty="0">
                <a:ea typeface="+mn-lt"/>
                <a:cs typeface="+mn-lt"/>
              </a:rPr>
              <a:t>sveučilištima</a:t>
            </a:r>
            <a:r>
              <a:rPr lang="en-US" sz="2800" dirty="0">
                <a:ea typeface="+mn-lt"/>
                <a:cs typeface="+mn-lt"/>
              </a:rPr>
              <a:t>.</a:t>
            </a:r>
            <a:endParaRPr lang="en-US" sz="2800" dirty="0"/>
          </a:p>
          <a:p>
            <a:pPr algn="just">
              <a:buChar char="•"/>
            </a:pPr>
            <a:r>
              <a:rPr lang="en-US" sz="2800" dirty="0" err="1">
                <a:ea typeface="+mn-lt"/>
                <a:cs typeface="+mn-lt"/>
              </a:rPr>
              <a:t>Nakon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završenog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diplomskog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sveučilišnog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studija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stječe</a:t>
            </a:r>
            <a:r>
              <a:rPr lang="en-US" sz="2800" dirty="0">
                <a:ea typeface="+mn-lt"/>
                <a:cs typeface="+mn-lt"/>
              </a:rPr>
              <a:t> se </a:t>
            </a:r>
            <a:r>
              <a:rPr lang="en-US" sz="2800" dirty="0" err="1">
                <a:ea typeface="+mn-lt"/>
                <a:cs typeface="+mn-lt"/>
              </a:rPr>
              <a:t>akademski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naziv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sveučilišni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magistar</a:t>
            </a:r>
            <a:r>
              <a:rPr lang="en-US" sz="2800" dirty="0">
                <a:ea typeface="+mn-lt"/>
                <a:cs typeface="+mn-lt"/>
              </a:rPr>
              <a:t>/</a:t>
            </a:r>
            <a:r>
              <a:rPr lang="en-US" sz="2800" dirty="0" err="1">
                <a:ea typeface="+mn-lt"/>
                <a:cs typeface="+mn-lt"/>
              </a:rPr>
              <a:t>magistrica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struke</a:t>
            </a:r>
            <a:r>
              <a:rPr lang="en-US" sz="2800" dirty="0">
                <a:ea typeface="+mn-lt"/>
                <a:cs typeface="+mn-lt"/>
              </a:rPr>
              <a:t>. </a:t>
            </a:r>
            <a:r>
              <a:rPr lang="en-US" sz="2800" dirty="0" err="1">
                <a:ea typeface="+mn-lt"/>
                <a:cs typeface="+mn-lt"/>
              </a:rPr>
              <a:t>Daljnje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obrazovanje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moguće</a:t>
            </a:r>
            <a:r>
              <a:rPr lang="en-US" sz="2800" dirty="0">
                <a:ea typeface="+mn-lt"/>
                <a:cs typeface="+mn-lt"/>
              </a:rPr>
              <a:t> je </a:t>
            </a:r>
            <a:r>
              <a:rPr lang="en-US" sz="2800" dirty="0" err="1">
                <a:ea typeface="+mn-lt"/>
                <a:cs typeface="+mn-lt"/>
              </a:rPr>
              <a:t>nastaviti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na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poslijediplomskom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studiju</a:t>
            </a:r>
            <a:r>
              <a:rPr lang="en-US" sz="2800" dirty="0">
                <a:ea typeface="+mn-lt"/>
                <a:cs typeface="+mn-lt"/>
              </a:rPr>
              <a:t>.</a:t>
            </a:r>
            <a:endParaRPr lang="en-US" sz="2800" dirty="0"/>
          </a:p>
          <a:p>
            <a:pPr algn="just">
              <a:buChar char="•"/>
            </a:pPr>
            <a:endParaRPr lang="en-US" dirty="0"/>
          </a:p>
          <a:p>
            <a:pPr algn="just">
              <a:buChar char="•"/>
            </a:pPr>
            <a:endParaRPr lang="en-US" b="1" dirty="0"/>
          </a:p>
          <a:p>
            <a:pPr marL="228600" indent="-457200" algn="l">
              <a:lnSpc>
                <a:spcPct val="90000"/>
              </a:lnSpc>
              <a:buChar char="•"/>
            </a:pPr>
            <a:endParaRPr lang="en-US" dirty="0">
              <a:solidFill>
                <a:srgbClr val="404040"/>
              </a:solidFill>
            </a:endParaRP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97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E24E0-1690-4528-8768-74C05919A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2048" y="100744"/>
            <a:ext cx="4486656" cy="1645920"/>
          </a:xfrm>
        </p:spPr>
        <p:txBody>
          <a:bodyPr>
            <a:normAutofit/>
          </a:bodyPr>
          <a:lstStyle/>
          <a:p>
            <a:r>
              <a:rPr lang="en-US" sz="3200"/>
              <a:t>Posao odvjetnika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89920-9F06-401D-A0B8-B9AB574F2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1862" y="1869898"/>
            <a:ext cx="4376415" cy="123989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ea typeface="+mn-lt"/>
                <a:cs typeface="+mn-lt"/>
              </a:rPr>
              <a:t>Odvjetnik zastupa fizičke ili pravne osobe u različitim vrstama </a:t>
            </a:r>
            <a:r>
              <a:rPr lang="en-US" sz="1800" dirty="0" err="1">
                <a:ea typeface="+mn-lt"/>
                <a:cs typeface="+mn-lt"/>
              </a:rPr>
              <a:t>sudskih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postupaka</a:t>
            </a:r>
            <a:r>
              <a:rPr lang="en-US" sz="1800" dirty="0">
                <a:ea typeface="+mn-lt"/>
                <a:cs typeface="+mn-lt"/>
              </a:rPr>
              <a:t> iznoseći dokaze koji govore u prilog njihovih stranaka. Djeluje i kao savjetnik, tako da upoznaje svoje klijente s njihovim pravima i obvezama te im predlaže odgovarajuće postupanje u poslovnim ili osobnim situacijama. Odvjetnik sastavlja i pravne dokumente, npr. oporuke ili sve vrste ugovora – kupoprodajne, darovne, ugovore o zakupu, o zamjeni, gradnji, nasljedstvu, o osnivanju trgovačkih društava i sl. Odvjetnik može voditi skupštine dioničkih društava, sastavljati zadužnice, upis u registre i sve vrste tužbi. Odvjetnik priprema interne akte u poduzećima, savjetuje pri gradnji i obnovi te surađuje u postupcima javne nabave.</a:t>
            </a:r>
            <a:endParaRPr lang="en-US" sz="1800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33DEE68-6B15-49E1-8C6F-EE553B059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30" y="640080"/>
            <a:ext cx="5455920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EC3F07C8-CCA3-4D2E-A900-8396148C1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8" y="802767"/>
            <a:ext cx="5129784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erson sitting at a table&#10;&#10;Description automatically generated">
            <a:extLst>
              <a:ext uri="{FF2B5EF4-FFF2-40B4-BE49-F238E27FC236}">
                <a16:creationId xmlns:a16="http://schemas.microsoft.com/office/drawing/2014/main" id="{76CEB6E0-8407-4859-9514-EEFF339740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76" r="5606" b="2"/>
          <a:stretch/>
        </p:blipFill>
        <p:spPr>
          <a:xfrm>
            <a:off x="1126238" y="1122807"/>
            <a:ext cx="4489704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29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2F47AA-BCD6-459E-943A-C0F2D1CF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B4470-AAA4-4844-87AE-362238486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113034"/>
            <a:ext cx="4486656" cy="1645920"/>
          </a:xfrm>
        </p:spPr>
        <p:txBody>
          <a:bodyPr>
            <a:normAutofit/>
          </a:bodyPr>
          <a:lstStyle/>
          <a:p>
            <a:r>
              <a:rPr lang="en-US" sz="3200"/>
              <a:t>Radni uvjeti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9FF51-73A8-426E-94A3-6098C822FD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8615" y="2091125"/>
            <a:ext cx="3798770" cy="123989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  <a:ea typeface="+mn-lt"/>
                <a:cs typeface="+mn-lt"/>
              </a:rPr>
              <a:t>Odvjetnik radi u zatvorenom, uređenom radnom okruženju, kao što su odvjetnički ured, sud, poslovni prostori stranaka, općine, državna odvjetništva i sl. Posao obavlja uglavnom u sjedećem položaju, a u svom radu se često služi računalom. Obično ima svoj vlastiti ured, a može raditi i u partnerstvu s kolegama u odvjetničkom društvu. Sam organizira vlastito radno vrijeme. Mnogi odvjetnici u jutarnjim satima na sudu zastupaju </a:t>
            </a:r>
            <a:r>
              <a:rPr lang="en-US" sz="1800" dirty="0" err="1">
                <a:solidFill>
                  <a:srgbClr val="FFFFFF"/>
                </a:solidFill>
                <a:ea typeface="+mn-lt"/>
                <a:cs typeface="+mn-lt"/>
              </a:rPr>
              <a:t>svoje</a:t>
            </a:r>
            <a:r>
              <a:rPr lang="en-US" sz="18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rgbClr val="FFFFFF"/>
                </a:solidFill>
                <a:ea typeface="+mn-lt"/>
                <a:cs typeface="+mn-lt"/>
              </a:rPr>
              <a:t>stranke</a:t>
            </a:r>
            <a:r>
              <a:rPr lang="en-US" sz="1800" dirty="0">
                <a:solidFill>
                  <a:srgbClr val="FFFFFF"/>
                </a:solidFill>
                <a:ea typeface="+mn-lt"/>
                <a:cs typeface="+mn-lt"/>
              </a:rPr>
              <a:t> dok popodne u uredu primaju nove stranke ili pripremaju obrane i tužbe za pojedine slučajeve. Ponekad, ako zastupaju osobe koje su u zatvoru ili kaznionici, posjećuju svoje klijente u navedenim ustanovama.</a:t>
            </a:r>
            <a:endParaRPr lang="en-US" sz="18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sz="9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B4B292-1E22-44FD-81FD-DB5989CE1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1" y="640080"/>
            <a:ext cx="5455920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C1FFDE-D473-471B-84F4-B89AD8B6C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9069" y="802767"/>
            <a:ext cx="5129784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large room&#10;&#10;Description automatically generated">
            <a:extLst>
              <a:ext uri="{FF2B5EF4-FFF2-40B4-BE49-F238E27FC236}">
                <a16:creationId xmlns:a16="http://schemas.microsoft.com/office/drawing/2014/main" id="{411A65E5-7512-4673-A4B3-EDB975E06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109" y="1590175"/>
            <a:ext cx="4489704" cy="336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80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7A787-1808-4D90-A850-7F8281747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2557" y="371131"/>
            <a:ext cx="5925310" cy="1645920"/>
          </a:xfrm>
        </p:spPr>
        <p:txBody>
          <a:bodyPr>
            <a:normAutofit/>
          </a:bodyPr>
          <a:lstStyle/>
          <a:p>
            <a:r>
              <a:rPr lang="en-US" dirty="0" err="1"/>
              <a:t>Zapošljavanje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280F79-5F7D-47DC-AD3A-F919726CCD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6726" y="2693350"/>
            <a:ext cx="5242560" cy="123989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>
                <a:ea typeface="+mn-lt"/>
                <a:cs typeface="+mn-lt"/>
              </a:rPr>
              <a:t>Odvjetnici</a:t>
            </a:r>
            <a:r>
              <a:rPr lang="en-US" sz="2400" dirty="0">
                <a:ea typeface="+mn-lt"/>
                <a:cs typeface="+mn-lt"/>
              </a:rPr>
              <a:t> se </a:t>
            </a:r>
            <a:r>
              <a:rPr lang="en-US" sz="2400" dirty="0" err="1">
                <a:ea typeface="+mn-lt"/>
                <a:cs typeface="+mn-lt"/>
              </a:rPr>
              <a:t>mogu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zaposliti</a:t>
            </a:r>
            <a:r>
              <a:rPr lang="en-US" sz="2400" dirty="0">
                <a:ea typeface="+mn-lt"/>
                <a:cs typeface="+mn-lt"/>
              </a:rPr>
              <a:t> u </a:t>
            </a:r>
            <a:r>
              <a:rPr lang="en-US" sz="2400" dirty="0" err="1">
                <a:ea typeface="+mn-lt"/>
                <a:cs typeface="+mn-lt"/>
              </a:rPr>
              <a:t>sudstvu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privredi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pojedinim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ustanovama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tijelima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državne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vlasti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dirty="0" err="1">
                <a:ea typeface="+mn-lt"/>
                <a:cs typeface="+mn-lt"/>
              </a:rPr>
              <a:t>Položen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pravosudni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ispit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nakon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završenog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studija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preduvjet</a:t>
            </a:r>
            <a:r>
              <a:rPr lang="en-US" sz="2400" dirty="0">
                <a:ea typeface="+mn-lt"/>
                <a:cs typeface="+mn-lt"/>
              </a:rPr>
              <a:t> je za rad u </a:t>
            </a:r>
            <a:r>
              <a:rPr lang="en-US" sz="2400" dirty="0" err="1">
                <a:ea typeface="+mn-lt"/>
                <a:cs typeface="+mn-lt"/>
              </a:rPr>
              <a:t>odvjetništvu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dirty="0" err="1">
                <a:ea typeface="+mn-lt"/>
                <a:cs typeface="+mn-lt"/>
              </a:rPr>
              <a:t>Mogućnosti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napredovanja</a:t>
            </a:r>
            <a:r>
              <a:rPr lang="en-US" sz="2400" dirty="0">
                <a:ea typeface="+mn-lt"/>
                <a:cs typeface="+mn-lt"/>
              </a:rPr>
              <a:t> u </a:t>
            </a:r>
            <a:r>
              <a:rPr lang="en-US" sz="2400" dirty="0" err="1">
                <a:ea typeface="+mn-lt"/>
                <a:cs typeface="+mn-lt"/>
              </a:rPr>
              <a:t>hijerarhiji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sudbene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vlasti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neposredno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ovise</a:t>
            </a:r>
            <a:r>
              <a:rPr lang="en-US" sz="2400" dirty="0">
                <a:ea typeface="+mn-lt"/>
                <a:cs typeface="+mn-lt"/>
              </a:rPr>
              <a:t> o </a:t>
            </a:r>
            <a:r>
              <a:rPr lang="en-US" sz="2400" dirty="0" err="1">
                <a:ea typeface="+mn-lt"/>
                <a:cs typeface="+mn-lt"/>
              </a:rPr>
              <a:t>radnom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iskustvu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odnosno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godinama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radnog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staža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1400"/>
          </a:p>
          <a:p>
            <a:pPr>
              <a:lnSpc>
                <a:spcPct val="90000"/>
              </a:lnSpc>
            </a:pPr>
            <a:endParaRPr lang="en-US" sz="1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C8CFF3-1768-4D47-AF59-47911390E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74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05EA52-9370-4EC0-A437-A17F4A88C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861" y="802767"/>
            <a:ext cx="368503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indoor, table, sitting, wooden&#10;&#10;Description automatically generated">
            <a:extLst>
              <a:ext uri="{FF2B5EF4-FFF2-40B4-BE49-F238E27FC236}">
                <a16:creationId xmlns:a16="http://schemas.microsoft.com/office/drawing/2014/main" id="{BF18B6B2-5585-4230-A3E1-FD9E742669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45" r="25708" b="2"/>
          <a:stretch/>
        </p:blipFill>
        <p:spPr>
          <a:xfrm>
            <a:off x="1123901" y="1122807"/>
            <a:ext cx="3044952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7316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TF00001246</Template>
  <TotalTime>13</TotalTime>
  <Words>492</Words>
  <Application>Microsoft Office PowerPoint</Application>
  <PresentationFormat>Široki zaslon</PresentationFormat>
  <Paragraphs>31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Curlz MT</vt:lpstr>
      <vt:lpstr>Gill Sans MT</vt:lpstr>
      <vt:lpstr>Parcel</vt:lpstr>
      <vt:lpstr>Start – Eu - up</vt:lpstr>
      <vt:lpstr>Odvjetnik</vt:lpstr>
      <vt:lpstr>Tko je Odvjetnik?</vt:lpstr>
      <vt:lpstr>Kratka povijest odvjetnika</vt:lpstr>
      <vt:lpstr>Poželjnje osobine </vt:lpstr>
      <vt:lpstr>Obrazovanje</vt:lpstr>
      <vt:lpstr>Posao odvjetnika</vt:lpstr>
      <vt:lpstr>Radni uvjeti</vt:lpstr>
      <vt:lpstr>Zapošljavanje</vt:lpstr>
      <vt:lpstr>Najznačajniji odvjetnici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6.f</cp:lastModifiedBy>
  <cp:revision>428</cp:revision>
  <dcterms:created xsi:type="dcterms:W3CDTF">2020-10-15T12:55:16Z</dcterms:created>
  <dcterms:modified xsi:type="dcterms:W3CDTF">2020-10-19T06:53:13Z</dcterms:modified>
</cp:coreProperties>
</file>