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15"/>
  </p:notesMasterIdLst>
  <p:sldIdLst>
    <p:sldId id="256" r:id="rId2"/>
    <p:sldId id="257" r:id="rId3"/>
    <p:sldId id="280" r:id="rId4"/>
    <p:sldId id="281" r:id="rId5"/>
    <p:sldId id="264" r:id="rId6"/>
    <p:sldId id="284" r:id="rId7"/>
    <p:sldId id="276" r:id="rId8"/>
    <p:sldId id="282" r:id="rId9"/>
    <p:sldId id="258" r:id="rId10"/>
    <p:sldId id="298" r:id="rId11"/>
    <p:sldId id="277" r:id="rId12"/>
    <p:sldId id="278" r:id="rId13"/>
    <p:sldId id="29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F39"/>
    <a:srgbClr val="006600"/>
    <a:srgbClr val="3F7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2A3222-AAE1-4CCF-B0BB-B8EF6286A3DA}">
  <a:tblStyle styleId="{C62A3222-AAE1-4CCF-B0BB-B8EF6286A3D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FAF7186-EDD9-4083-AFC3-BD242EA3D86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E7"/>
          </a:solidFill>
        </a:fill>
      </a:tcStyle>
    </a:wholeTbl>
    <a:band1H>
      <a:tcTxStyle/>
      <a:tcStyle>
        <a:tcBdr/>
        <a:fill>
          <a:solidFill>
            <a:srgbClr val="CFDE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E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13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1352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925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9211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978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9231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360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185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530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257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822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162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89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118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11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072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551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2870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02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07100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7014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7760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6254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8_Burton_Template_SlidesMania_1">
  <p:cSld name="0078_Burton_Template_SlidesMania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8_Burton_Template_SlidesMania_2">
  <p:cSld name="0078_Burton_Template_SlidesMania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 txBox="1">
            <a:spLocks noGrp="1"/>
          </p:cNvSpPr>
          <p:nvPr>
            <p:ph type="body" idx="1"/>
          </p:nvPr>
        </p:nvSpPr>
        <p:spPr>
          <a:xfrm>
            <a:off x="3825450" y="269696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F2E3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F7F2E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2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8_Burton_Template_SlidesMania_5">
  <p:cSld name="0078_Burton_Template_SlidesMania_5">
    <p:bg>
      <p:bgPr>
        <a:solidFill>
          <a:srgbClr val="568B55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6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8401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8_Burton_Template_SlidesMania_4">
  <p:cSld name="0078_Burton_Template_SlidesMania_4">
    <p:bg>
      <p:bgPr>
        <a:solidFill>
          <a:srgbClr val="568B55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body" idx="1"/>
          </p:nvPr>
        </p:nvSpPr>
        <p:spPr>
          <a:xfrm>
            <a:off x="512682" y="2792764"/>
            <a:ext cx="11254208" cy="374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6C3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96C3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body" idx="2"/>
          </p:nvPr>
        </p:nvSpPr>
        <p:spPr>
          <a:xfrm>
            <a:off x="3766457" y="721981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F2E3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F7F2E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008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262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267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170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782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239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821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1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" y="-8468"/>
            <a:ext cx="11817439" cy="686646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32" name="Google Shape;132;p19"/>
          <p:cNvSpPr txBox="1"/>
          <p:nvPr/>
        </p:nvSpPr>
        <p:spPr>
          <a:xfrm>
            <a:off x="368414" y="2072736"/>
            <a:ext cx="5369292" cy="236909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645F9BE-6974-40C3-A42E-AF68C2F1A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E8B1E59-90FA-4806-A8FE-5C87903783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2424545" cy="24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26" name="Naslov 1"/>
          <p:cNvSpPr txBox="1">
            <a:spLocks/>
          </p:cNvSpPr>
          <p:nvPr/>
        </p:nvSpPr>
        <p:spPr>
          <a:xfrm>
            <a:off x="852265" y="1895285"/>
            <a:ext cx="9867964" cy="2094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0400" b="1" dirty="0">
                <a:solidFill>
                  <a:srgbClr val="FFFF00"/>
                </a:solidFill>
                <a:latin typeface="Curlz MT" panose="04040404050702020202" pitchFamily="82" charset="0"/>
              </a:rPr>
              <a:t>S</a:t>
            </a:r>
            <a:r>
              <a:rPr lang="hr-HR" sz="7200" b="1" dirty="0">
                <a:solidFill>
                  <a:srgbClr val="FFFF00"/>
                </a:solidFill>
                <a:latin typeface="Curlz MT" panose="04040404050702020202" pitchFamily="82" charset="0"/>
              </a:rPr>
              <a:t>tart – </a:t>
            </a:r>
            <a:r>
              <a:rPr lang="hr-HR" sz="10400" b="1" dirty="0">
                <a:solidFill>
                  <a:srgbClr val="FFFF00"/>
                </a:solidFill>
                <a:latin typeface="Curlz MT" panose="04040404050702020202" pitchFamily="82" charset="0"/>
              </a:rPr>
              <a:t>E</a:t>
            </a:r>
            <a:r>
              <a:rPr lang="hr-HR" sz="7200" b="1" dirty="0">
                <a:solidFill>
                  <a:srgbClr val="FFFF00"/>
                </a:solidFill>
                <a:latin typeface="Curlz MT" panose="04040404050702020202" pitchFamily="82" charset="0"/>
              </a:rPr>
              <a:t>u – </a:t>
            </a:r>
            <a:r>
              <a:rPr lang="hr-HR" sz="10400" b="1" dirty="0" err="1">
                <a:solidFill>
                  <a:srgbClr val="FFFF00"/>
                </a:solidFill>
                <a:latin typeface="Curlz MT" panose="04040404050702020202" pitchFamily="82" charset="0"/>
              </a:rPr>
              <a:t>u</a:t>
            </a:r>
            <a:r>
              <a:rPr lang="hr-HR" sz="7200" b="1" dirty="0" err="1">
                <a:solidFill>
                  <a:srgbClr val="FFFF00"/>
                </a:solidFill>
                <a:latin typeface="Curlz MT" panose="04040404050702020202" pitchFamily="82" charset="0"/>
              </a:rPr>
              <a:t>p</a:t>
            </a:r>
            <a:endParaRPr lang="hr-HR" sz="7200" b="1" dirty="0">
              <a:solidFill>
                <a:srgbClr val="FFFF00"/>
              </a:solidFill>
              <a:latin typeface="Curlz MT" panose="04040404050702020202" pitchFamily="82" charset="0"/>
            </a:endParaRPr>
          </a:p>
          <a:p>
            <a:r>
              <a:rPr lang="hr-HR" sz="7200" b="1" dirty="0">
                <a:solidFill>
                  <a:srgbClr val="FFFF00"/>
                </a:solidFill>
                <a:latin typeface="Curlz MT" panose="04040404050702020202" pitchFamily="82" charset="0"/>
              </a:rPr>
              <a:t>Čajevi – 1. dio</a:t>
            </a:r>
            <a:endParaRPr lang="hr-HR" sz="8800" b="1" dirty="0">
              <a:solidFill>
                <a:srgbClr val="FFFF00"/>
              </a:solidFill>
              <a:latin typeface="Curlz MT" panose="04040404050702020202" pitchFamily="82" charset="0"/>
            </a:endParaRPr>
          </a:p>
        </p:txBody>
      </p:sp>
      <p:sp>
        <p:nvSpPr>
          <p:cNvPr id="27" name="Podnaslov 2"/>
          <p:cNvSpPr txBox="1">
            <a:spLocks/>
          </p:cNvSpPr>
          <p:nvPr/>
        </p:nvSpPr>
        <p:spPr>
          <a:xfrm>
            <a:off x="1151115" y="47154"/>
            <a:ext cx="4586591" cy="14929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 KA2 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Trajanje projekta: 2019. – 2022</a:t>
            </a:r>
            <a:r>
              <a:rPr lang="hr-HR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8" name="Slika 27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1" y="4828031"/>
            <a:ext cx="1476000" cy="1476000"/>
          </a:xfrm>
          <a:prstGeom prst="rect">
            <a:avLst/>
          </a:prstGeom>
        </p:spPr>
      </p:pic>
      <p:pic>
        <p:nvPicPr>
          <p:cNvPr id="29" name="Slika 28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4" y="4828031"/>
            <a:ext cx="1476000" cy="1476000"/>
          </a:xfrm>
          <a:prstGeom prst="rect">
            <a:avLst/>
          </a:prstGeom>
        </p:spPr>
      </p:pic>
      <p:pic>
        <p:nvPicPr>
          <p:cNvPr id="31" name="Slika 3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17" y="5223933"/>
            <a:ext cx="3600000" cy="10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24" y="135548"/>
            <a:ext cx="1623539" cy="1758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4532717" y="464614"/>
            <a:ext cx="3672170" cy="6022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hr-HR" sz="2800" dirty="0">
                <a:solidFill>
                  <a:srgbClr val="F7F2E3"/>
                </a:solidFill>
                <a:latin typeface="+mn-lt"/>
              </a:rPr>
              <a:t>9. Kako bi pomogli prirodi recikliranjem starog papira, od papirnatih vrećica napravili smo i eko etikete. </a:t>
            </a:r>
          </a:p>
          <a:p>
            <a:pPr marL="0" lvl="0" indent="0">
              <a:spcBef>
                <a:spcPts val="0"/>
              </a:spcBef>
            </a:pPr>
            <a:endParaRPr lang="hr-HR" sz="2800" dirty="0">
              <a:solidFill>
                <a:srgbClr val="F7F2E3"/>
              </a:solidFill>
              <a:latin typeface="+mn-lt"/>
            </a:endParaRPr>
          </a:p>
          <a:p>
            <a:pPr marL="0" lvl="0" indent="0">
              <a:spcBef>
                <a:spcPts val="0"/>
              </a:spcBef>
            </a:pPr>
            <a:r>
              <a:rPr lang="hr-HR" sz="2800" dirty="0">
                <a:solidFill>
                  <a:srgbClr val="F7F2E3"/>
                </a:solidFill>
                <a:latin typeface="+mn-lt"/>
              </a:rPr>
              <a:t>10. Na njih smo lijepili naljepnice s imenima biljaka i imenom naše zadruge. </a:t>
            </a:r>
            <a:endParaRPr sz="2800" dirty="0">
              <a:latin typeface="+mn-lt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" y="326025"/>
            <a:ext cx="4145537" cy="310915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17986" r="33558" b="11870"/>
          <a:stretch/>
        </p:blipFill>
        <p:spPr>
          <a:xfrm>
            <a:off x="8674444" y="1668161"/>
            <a:ext cx="3076832" cy="48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C3A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558836" y="391568"/>
            <a:ext cx="4302340" cy="3906112"/>
          </a:xfrm>
          <a:prstGeom prst="rect">
            <a:avLst/>
          </a:prstGeom>
          <a:solidFill>
            <a:srgbClr val="396C3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solidFill>
                  <a:schemeClr val="bg1"/>
                </a:solidFill>
              </a:rPr>
              <a:t>Nakon cjelogodišnjeg truda oko biljaka, plod našeg zajedničkog rada su brojne spakirane vrećice mirisnih čajeva.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solidFill>
                  <a:schemeClr val="bg1"/>
                </a:solidFill>
              </a:rPr>
              <a:t>Čajeve prodajemo na školskim i gradskim sajmovima, prikupljamo sredstva za humanitarne svrhe, poklanjamo vrećice s čajevima našim gostima ili domaćinima kad idemo drugima u posjet. 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F39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4889934" y="514917"/>
            <a:ext cx="4741746" cy="595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bg1"/>
                </a:solidFill>
              </a:rPr>
              <a:t>Radom u školskoj zadruzi naučili smo da su zadruge važne jer tako možemo prikupljati  pomoć za druge.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bg1"/>
                </a:solidFill>
              </a:rPr>
              <a:t>Od prodaje možemo kupiti hranu i druge potrepštine za potrebite, deke, igračke i hranu za napuštene pse u skloništima i provoditi mnoge druge akcije.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bg1"/>
                </a:solidFill>
              </a:rPr>
              <a:t>Boravimo na svježem zraku i učimo poštivati prirodu i naš planet Zemlju.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bg1"/>
                </a:solidFill>
              </a:rPr>
              <a:t>Sretni smo jer radimo nešto korisno za druge i sebe, brinemo o okolišu i proizvodimo zdrave, prirodne čajeve.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BE50DC0-B5A0-416E-B06A-C1CD54117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97" y="514917"/>
            <a:ext cx="3508592" cy="263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7F22981-ABE4-44C0-BBBC-D17FE2B8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90" y="3711639"/>
            <a:ext cx="3508592" cy="263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6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29A147F0-9617-4F99-9ED9-FBE45EB55370}"/>
              </a:ext>
            </a:extLst>
          </p:cNvPr>
          <p:cNvSpPr/>
          <p:nvPr/>
        </p:nvSpPr>
        <p:spPr>
          <a:xfrm>
            <a:off x="578499" y="406400"/>
            <a:ext cx="9013370" cy="6045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603F7A2-B356-4D77-95D1-62A1DA962726}"/>
              </a:ext>
            </a:extLst>
          </p:cNvPr>
          <p:cNvSpPr/>
          <p:nvPr/>
        </p:nvSpPr>
        <p:spPr>
          <a:xfrm>
            <a:off x="1135225" y="840286"/>
            <a:ext cx="725299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Učenički </a:t>
            </a:r>
            <a:r>
              <a:rPr lang="hr-HR" sz="2800" dirty="0" err="1">
                <a:solidFill>
                  <a:schemeClr val="bg1"/>
                </a:solidFill>
              </a:rPr>
              <a:t>Erasmus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team</a:t>
            </a:r>
            <a:r>
              <a:rPr lang="hr-HR" sz="2800" dirty="0">
                <a:solidFill>
                  <a:schemeClr val="bg1"/>
                </a:solidFill>
              </a:rPr>
              <a:t>, KA2 Start-Eu-</a:t>
            </a:r>
            <a:r>
              <a:rPr lang="hr-HR" sz="2800" dirty="0" err="1">
                <a:solidFill>
                  <a:schemeClr val="bg1"/>
                </a:solidFill>
              </a:rPr>
              <a:t>Up</a:t>
            </a:r>
            <a:r>
              <a:rPr lang="hr-HR" sz="2800" dirty="0">
                <a:solidFill>
                  <a:schemeClr val="bg1"/>
                </a:solidFill>
              </a:rPr>
              <a:t>: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Jana Biber, 4.a</a:t>
            </a:r>
          </a:p>
          <a:p>
            <a:r>
              <a:rPr lang="hr-HR" sz="2800" dirty="0" err="1">
                <a:solidFill>
                  <a:schemeClr val="bg1"/>
                </a:solidFill>
              </a:rPr>
              <a:t>Mia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Petalas</a:t>
            </a:r>
            <a:r>
              <a:rPr lang="hr-HR" sz="2800" dirty="0">
                <a:solidFill>
                  <a:schemeClr val="bg1"/>
                </a:solidFill>
              </a:rPr>
              <a:t>, 4.a</a:t>
            </a:r>
          </a:p>
          <a:p>
            <a:r>
              <a:rPr lang="hr-HR" sz="2800" dirty="0">
                <a:solidFill>
                  <a:schemeClr val="bg1"/>
                </a:solidFill>
              </a:rPr>
              <a:t>Ema </a:t>
            </a:r>
            <a:r>
              <a:rPr lang="hr-HR" sz="2800" dirty="0" err="1">
                <a:solidFill>
                  <a:schemeClr val="bg1"/>
                </a:solidFill>
              </a:rPr>
              <a:t>Sušec</a:t>
            </a:r>
            <a:r>
              <a:rPr lang="hr-HR" sz="2800" dirty="0">
                <a:solidFill>
                  <a:schemeClr val="bg1"/>
                </a:solidFill>
              </a:rPr>
              <a:t>, 4.a</a:t>
            </a:r>
          </a:p>
          <a:p>
            <a:r>
              <a:rPr lang="hr-HR" sz="2800" dirty="0">
                <a:solidFill>
                  <a:schemeClr val="bg1"/>
                </a:solidFill>
              </a:rPr>
              <a:t>Šimun Matošević, 4.a</a:t>
            </a:r>
          </a:p>
          <a:p>
            <a:r>
              <a:rPr lang="hr-HR" sz="2800" dirty="0">
                <a:solidFill>
                  <a:schemeClr val="bg1"/>
                </a:solidFill>
              </a:rPr>
              <a:t>Šimun Lončar, 4.a</a:t>
            </a:r>
          </a:p>
          <a:p>
            <a:r>
              <a:rPr lang="hr-HR" sz="2800" dirty="0">
                <a:solidFill>
                  <a:schemeClr val="bg1"/>
                </a:solidFill>
              </a:rPr>
              <a:t>Petra </a:t>
            </a:r>
            <a:r>
              <a:rPr lang="hr-HR" sz="2800" dirty="0" err="1">
                <a:solidFill>
                  <a:schemeClr val="bg1"/>
                </a:solidFill>
              </a:rPr>
              <a:t>Tomašić</a:t>
            </a:r>
            <a:r>
              <a:rPr lang="hr-HR" sz="2800" dirty="0">
                <a:solidFill>
                  <a:schemeClr val="bg1"/>
                </a:solidFill>
              </a:rPr>
              <a:t>, 4.a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Voditeljica: Dubravka </a:t>
            </a:r>
            <a:r>
              <a:rPr lang="hr-HR" sz="2800" dirty="0" err="1">
                <a:solidFill>
                  <a:schemeClr val="bg1"/>
                </a:solidFill>
              </a:rPr>
              <a:t>Kosier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Čakarun</a:t>
            </a:r>
            <a:endParaRPr lang="hr-HR" sz="2800" dirty="0">
              <a:solidFill>
                <a:schemeClr val="bg1"/>
              </a:solidFill>
            </a:endParaRP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Koordinator projekta: Maja </a:t>
            </a:r>
            <a:r>
              <a:rPr lang="hr-HR" sz="2800" dirty="0" err="1">
                <a:solidFill>
                  <a:schemeClr val="bg1"/>
                </a:solidFill>
              </a:rPr>
              <a:t>Vunderl</a:t>
            </a:r>
            <a:r>
              <a:rPr lang="hr-HR" sz="2800" dirty="0">
                <a:solidFill>
                  <a:schemeClr val="bg1"/>
                </a:solidFill>
              </a:rPr>
              <a:t> Pasarić</a:t>
            </a:r>
          </a:p>
          <a:p>
            <a:endParaRPr lang="hr-HR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F95CBABB-508C-49BE-871A-C45C219EA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21247"/>
              </p:ext>
            </p:extLst>
          </p:nvPr>
        </p:nvGraphicFramePr>
        <p:xfrm>
          <a:off x="1267680" y="4097474"/>
          <a:ext cx="8424386" cy="548640"/>
        </p:xfrm>
        <a:graphic>
          <a:graphicData uri="http://schemas.openxmlformats.org/drawingml/2006/table">
            <a:tbl>
              <a:tblPr/>
              <a:tblGrid>
                <a:gridCol w="8424386">
                  <a:extLst>
                    <a:ext uri="{9D8B030D-6E8A-4147-A177-3AD203B41FA5}">
                      <a16:colId xmlns:a16="http://schemas.microsoft.com/office/drawing/2014/main" val="33006629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hr-HR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286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39118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82" y="1705232"/>
            <a:ext cx="2203817" cy="3017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94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B7FD27C-B37B-4282-84CF-D96FE02D511E}"/>
              </a:ext>
            </a:extLst>
          </p:cNvPr>
          <p:cNvSpPr txBox="1"/>
          <p:nvPr/>
        </p:nvSpPr>
        <p:spPr>
          <a:xfrm>
            <a:off x="6463863" y="433868"/>
            <a:ext cx="46675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Mi smo jedan od </a:t>
            </a:r>
            <a:r>
              <a:rPr lang="hr-HR" sz="2800" dirty="0" err="1">
                <a:solidFill>
                  <a:schemeClr val="bg1"/>
                </a:solidFill>
              </a:rPr>
              <a:t>Erasmus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teamova</a:t>
            </a:r>
            <a:r>
              <a:rPr lang="hr-HR" sz="2800" dirty="0">
                <a:solidFill>
                  <a:schemeClr val="bg1"/>
                </a:solidFill>
              </a:rPr>
              <a:t> Osnovne škole Grigora Viteza. Naša  se škola nalazi u Zagrebu, u ulici Kruge 46. Ponosni smo jer se u našoj školi, osim redovne djece, školuju i djeca s teškoćama koja u posebnim odjelima uče uz pomoć učitelja i asistenata.</a:t>
            </a:r>
          </a:p>
          <a:p>
            <a:r>
              <a:rPr lang="hr-HR" sz="2800" dirty="0">
                <a:solidFill>
                  <a:schemeClr val="bg1"/>
                </a:solidFill>
              </a:rPr>
              <a:t>Svi zajedno pomažemo u školskom vrtu oko biljaka koje uzgajamo i prerađujemo.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2" y="496852"/>
            <a:ext cx="5988424" cy="5998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B7FD27C-B37B-4282-84CF-D96FE02D511E}"/>
              </a:ext>
            </a:extLst>
          </p:cNvPr>
          <p:cNvSpPr txBox="1"/>
          <p:nvPr/>
        </p:nvSpPr>
        <p:spPr>
          <a:xfrm>
            <a:off x="5861416" y="1659285"/>
            <a:ext cx="4210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U našem vrtu, osim puno ukrasnog i aromatičnog bilja, posađene su i ljekovite biljke: </a:t>
            </a:r>
          </a:p>
          <a:p>
            <a:r>
              <a:rPr lang="hr-HR" sz="2800" dirty="0">
                <a:solidFill>
                  <a:schemeClr val="bg1"/>
                </a:solidFill>
              </a:rPr>
              <a:t>menta, kadulja, lavanda, matičnjak, limunska trava, bazga i kamilica.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50FBC06-FBB0-4878-B390-461611E4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408">
            <a:off x="712670" y="456251"/>
            <a:ext cx="4436076" cy="591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6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1" name="Google Shape;201;p27"/>
          <p:cNvSpPr/>
          <p:nvPr/>
        </p:nvSpPr>
        <p:spPr>
          <a:xfrm>
            <a:off x="5002306" y="3048000"/>
            <a:ext cx="4597962" cy="102325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0" marR="0" lvl="0" indent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hr-HR" sz="3200" dirty="0">
                <a:solidFill>
                  <a:schemeClr val="bg1"/>
                </a:solidFill>
                <a:sym typeface="Questrial"/>
              </a:rPr>
              <a:t>Uzgoj i prerada biljaka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E47F990-000D-4230-9EA3-56609E333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66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6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1" name="Google Shape;201;p27"/>
          <p:cNvSpPr/>
          <p:nvPr/>
        </p:nvSpPr>
        <p:spPr>
          <a:xfrm>
            <a:off x="5111467" y="513751"/>
            <a:ext cx="4414026" cy="5822029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marR="0" lvl="0" indent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hr-HR" sz="2800" dirty="0">
                <a:solidFill>
                  <a:schemeClr val="bg1"/>
                </a:solidFill>
                <a:sym typeface="Questrial"/>
              </a:rPr>
              <a:t>Kako urediti vrt:</a:t>
            </a:r>
          </a:p>
          <a:p>
            <a:pPr marL="457200" marR="0" lvl="0" indent="-457200">
              <a:spcBef>
                <a:spcPts val="1000"/>
              </a:spcBef>
              <a:buClr>
                <a:schemeClr val="accent1"/>
              </a:buClr>
              <a:buSzPct val="80000"/>
              <a:buAutoNum type="arabicPeriod"/>
            </a:pPr>
            <a:r>
              <a:rPr lang="hr-HR" sz="2800" dirty="0">
                <a:solidFill>
                  <a:schemeClr val="bg1"/>
                </a:solidFill>
                <a:sym typeface="Questrial"/>
              </a:rPr>
              <a:t>Prije same sadnje biljaka potrebno je počupati  korov u vrtu. </a:t>
            </a:r>
          </a:p>
          <a:p>
            <a:pPr marL="457200" marR="0" lvl="0" indent="-457200">
              <a:spcBef>
                <a:spcPts val="1000"/>
              </a:spcBef>
              <a:buClr>
                <a:schemeClr val="accent1"/>
              </a:buClr>
              <a:buSzPct val="80000"/>
              <a:buAutoNum type="arabicPeriod"/>
            </a:pPr>
            <a:r>
              <a:rPr lang="hr-HR" sz="2800" dirty="0">
                <a:solidFill>
                  <a:schemeClr val="bg1"/>
                </a:solidFill>
                <a:sym typeface="Questrial"/>
              </a:rPr>
              <a:t>Nakon toga</a:t>
            </a:r>
            <a:r>
              <a:rPr lang="en-US" sz="2800" dirty="0">
                <a:solidFill>
                  <a:schemeClr val="bg1"/>
                </a:solidFill>
                <a:sym typeface="Questrial"/>
              </a:rPr>
              <a:t> </a:t>
            </a:r>
            <a:r>
              <a:rPr lang="hr-HR" sz="2800" dirty="0">
                <a:solidFill>
                  <a:schemeClr val="bg1"/>
                </a:solidFill>
                <a:sym typeface="Questrial"/>
              </a:rPr>
              <a:t>potrebno je usi</a:t>
            </a:r>
            <a:r>
              <a:rPr lang="en-US" sz="2800" dirty="0">
                <a:solidFill>
                  <a:schemeClr val="bg1"/>
                </a:solidFill>
                <a:sym typeface="Questrial"/>
              </a:rPr>
              <a:t>t</a:t>
            </a:r>
            <a:r>
              <a:rPr lang="hr-HR" sz="2800" dirty="0">
                <a:solidFill>
                  <a:schemeClr val="bg1"/>
                </a:solidFill>
                <a:sym typeface="Questrial"/>
              </a:rPr>
              <a:t>niti</a:t>
            </a:r>
            <a:r>
              <a:rPr lang="en-US" sz="2800" dirty="0">
                <a:solidFill>
                  <a:schemeClr val="bg1"/>
                </a:solidFill>
                <a:sym typeface="Questrial"/>
              </a:rPr>
              <a:t> </a:t>
            </a:r>
            <a:r>
              <a:rPr lang="hr-HR" sz="2800" dirty="0">
                <a:solidFill>
                  <a:schemeClr val="bg1"/>
                </a:solidFill>
                <a:sym typeface="Questrial"/>
              </a:rPr>
              <a:t>zemlju.</a:t>
            </a:r>
          </a:p>
          <a:p>
            <a:pPr marL="457200" marR="0" lvl="0" indent="-457200">
              <a:spcBef>
                <a:spcPts val="1000"/>
              </a:spcBef>
              <a:buClr>
                <a:schemeClr val="accent1"/>
              </a:buClr>
              <a:buSzPct val="80000"/>
              <a:buAutoNum type="arabicPeriod"/>
            </a:pPr>
            <a:r>
              <a:rPr lang="hr-HR" sz="2800" dirty="0">
                <a:solidFill>
                  <a:schemeClr val="bg1"/>
                </a:solidFill>
                <a:sym typeface="Questrial"/>
              </a:rPr>
              <a:t>Kako bi nam biljke bolje uspijevale, učenici ih redovito dohranjuju i brinu o njima. </a:t>
            </a:r>
          </a:p>
          <a:p>
            <a:pPr marL="457200" marR="0" lvl="0" indent="-457200">
              <a:spcBef>
                <a:spcPts val="1000"/>
              </a:spcBef>
              <a:buClr>
                <a:schemeClr val="accent1"/>
              </a:buClr>
              <a:buSzPct val="80000"/>
              <a:buAutoNum type="arabicPeriod"/>
            </a:pP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sym typeface="Questrial"/>
            </a:endParaRPr>
          </a:p>
          <a:p>
            <a:pPr marR="0" lvl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sym typeface="Questrial"/>
            </a:endParaRPr>
          </a:p>
          <a:p>
            <a:pPr marL="457200" marR="0" lvl="0" indent="-457200">
              <a:spcBef>
                <a:spcPts val="1000"/>
              </a:spcBef>
              <a:buClr>
                <a:schemeClr val="accent1"/>
              </a:buClr>
              <a:buSzPct val="80000"/>
              <a:buAutoNum type="arabicPeriod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F83234A-8E40-4471-8F47-D890C1028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25"/>
          <a:stretch/>
        </p:blipFill>
        <p:spPr>
          <a:xfrm>
            <a:off x="237873" y="399585"/>
            <a:ext cx="4272344" cy="284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b="14594"/>
          <a:stretch/>
        </p:blipFill>
        <p:spPr>
          <a:xfrm>
            <a:off x="244277" y="3330858"/>
            <a:ext cx="4260927" cy="3100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1" name="Google Shape;201;p27"/>
          <p:cNvSpPr/>
          <p:nvPr/>
        </p:nvSpPr>
        <p:spPr>
          <a:xfrm rot="21149795">
            <a:off x="6839189" y="1808386"/>
            <a:ext cx="3569049" cy="3021095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marR="0" lvl="0" indent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hr-HR" sz="2400" dirty="0">
                <a:solidFill>
                  <a:schemeClr val="bg1"/>
                </a:solidFill>
                <a:sym typeface="Questrial"/>
              </a:rPr>
              <a:t>4. Sami smo izradili i natpise s nazivima biljaka kako bi svaki posjetitelj vidio koje biljke se nalaze u našem školskom vrtu.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82468B2-E603-499B-A358-FBFD614F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8" y="1147290"/>
            <a:ext cx="5068562" cy="3801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78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107490" y="1102464"/>
            <a:ext cx="4396927" cy="46530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hr-HR" sz="2800" dirty="0">
                <a:solidFill>
                  <a:schemeClr val="bg1"/>
                </a:solidFill>
                <a:sym typeface="Questrial"/>
              </a:rPr>
              <a:t>5. Svakodnevno  zalijevamo biljke i provjeravamo kad će mirisni listići ili cvjetići biti spremni za berbu.</a:t>
            </a:r>
          </a:p>
          <a:p>
            <a:pPr lvl="0"/>
            <a:r>
              <a:rPr lang="hr-HR" sz="2800" dirty="0">
                <a:solidFill>
                  <a:schemeClr val="bg1"/>
                </a:solidFill>
                <a:sym typeface="Questrial"/>
              </a:rPr>
              <a:t>Kad su biljke dovoljno zrele, listići puni eteričnih ulja, a cvjetovi u punome cvatu, pripremamo se za berbu.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558056E-DE77-434F-8067-44B006DE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30" y="257485"/>
            <a:ext cx="3567953" cy="630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17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654907" y="1544596"/>
            <a:ext cx="5152595" cy="41518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solidFill>
                  <a:srgbClr val="F7F2E3"/>
                </a:solidFill>
                <a:latin typeface="Trebuchet MS" panose="020B0603020202020204" pitchFamily="34" charset="0"/>
                <a:sym typeface="Questrial"/>
              </a:rPr>
              <a:t>6. Nakon berbe plodova, listova ili cvjetova mirisnih biljaka, stavljamo ih sušiti. Prije smo listove čajeva sušili na zraku, no otkako smo dobili specijalnu sušilicu, sušimo ih u njoj. U njoj sušimo i voće kojim se zasladimo nakon napornoga rada u vrtu. </a:t>
            </a:r>
            <a:endParaRPr sz="2400" dirty="0">
              <a:latin typeface="Trebuchet MS" panose="020B0603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r="14764"/>
          <a:stretch/>
        </p:blipFill>
        <p:spPr>
          <a:xfrm>
            <a:off x="6252518" y="0"/>
            <a:ext cx="4040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4933076" y="326572"/>
            <a:ext cx="4359910" cy="595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hr-HR" sz="2800" dirty="0">
                <a:solidFill>
                  <a:srgbClr val="F7F2E3"/>
                </a:solidFill>
                <a:latin typeface="Trebuchet MS" panose="020B0603020202020204" pitchFamily="34" charset="0"/>
              </a:rPr>
              <a:t>7. Posušene listiće čaja nakon sušenja moramo lijepo spakirati. Nismo ih željeli pakirati u gotove plastične vrećice već smo odlučili sašiti svoje. </a:t>
            </a:r>
          </a:p>
          <a:p>
            <a:pPr marL="0" lvl="0" indent="0">
              <a:spcBef>
                <a:spcPts val="0"/>
              </a:spcBef>
            </a:pPr>
            <a:endParaRPr lang="hr-HR" sz="2800" dirty="0">
              <a:solidFill>
                <a:srgbClr val="F7F2E3"/>
              </a:solidFill>
              <a:latin typeface="Trebuchet MS" panose="020B0603020202020204" pitchFamily="34" charset="0"/>
            </a:endParaRPr>
          </a:p>
          <a:p>
            <a:pPr marL="0" lvl="0" indent="0">
              <a:spcBef>
                <a:spcPts val="0"/>
              </a:spcBef>
            </a:pPr>
            <a:r>
              <a:rPr lang="hr-HR" sz="2800" dirty="0">
                <a:solidFill>
                  <a:srgbClr val="F7F2E3"/>
                </a:solidFill>
                <a:latin typeface="Trebuchet MS" panose="020B0603020202020204" pitchFamily="34" charset="0"/>
              </a:rPr>
              <a:t>8. Šivanje vrećica: </a:t>
            </a:r>
          </a:p>
          <a:p>
            <a:pPr marL="0" lvl="0" indent="0">
              <a:spcBef>
                <a:spcPts val="0"/>
              </a:spcBef>
            </a:pPr>
            <a:r>
              <a:rPr lang="hr-HR" sz="2800" dirty="0">
                <a:solidFill>
                  <a:srgbClr val="F7F2E3"/>
                </a:solidFill>
                <a:latin typeface="Trebuchet MS" panose="020B0603020202020204" pitchFamily="34" charset="0"/>
              </a:rPr>
              <a:t>Od jutene vreće sašijemo svoje eko vrećice. Odrežemo kratke špage koje će nam poslužit za zatvaranje vrećice napunjene osušenim listićima.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3CAD5F0-2A24-4431-96D5-DFC85AF9F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8" r="3116"/>
          <a:stretch/>
        </p:blipFill>
        <p:spPr>
          <a:xfrm>
            <a:off x="640080" y="326572"/>
            <a:ext cx="3647440" cy="59509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459</TotalTime>
  <Words>540</Words>
  <Application>Microsoft Office PowerPoint</Application>
  <PresentationFormat>Široki zaslon</PresentationFormat>
  <Paragraphs>45</Paragraphs>
  <Slides>13</Slides>
  <Notes>13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1" baseType="lpstr">
      <vt:lpstr>Arial</vt:lpstr>
      <vt:lpstr>Calibri</vt:lpstr>
      <vt:lpstr>Curlz MT</vt:lpstr>
      <vt:lpstr>Oswald Regular</vt:lpstr>
      <vt:lpstr>Questrial</vt:lpstr>
      <vt:lpstr>Trebuchet MS</vt:lpstr>
      <vt:lpstr>Wingdings 3</vt:lpstr>
      <vt:lpstr>Faseta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Dubravka Kosier Čakarun</dc:creator>
  <cp:lastModifiedBy>6.f</cp:lastModifiedBy>
  <cp:revision>54</cp:revision>
  <dcterms:created xsi:type="dcterms:W3CDTF">2020-06-04T17:15:00Z</dcterms:created>
  <dcterms:modified xsi:type="dcterms:W3CDTF">2020-10-20T09:36:19Z</dcterms:modified>
</cp:coreProperties>
</file>