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16AACE-1726-48E4-B63D-2A3E9A66C5CC}" v="1213" dt="2021-10-17T17:15:24.559"/>
    <p1510:client id="{D0FF0DCE-7F23-02A1-7BB3-3D3656A76CC0}" v="203" dt="2021-10-17T18:02:16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66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958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155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324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81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308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46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34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990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25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012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10/17/2021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803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16917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hyperlink" Target="http://cooking.stackexchange.com/questions/47830/can-you-brew-black-tea-in-a-macchinetta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hyperlink" Target="http://pngimg.com/download/16917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ooking.stackexchange.com/questions/47830/can-you-brew-black-tea-in-a-macchinetta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38476503@N08/31295066371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ciamabue/8661517814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ea_production,_step_2_-_processing_of_the_dried_tea_leaves_(Ndawara)_(13)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arotea.com/black-teas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health-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3582CE7-FEC8-4CC9-8F06-69C2DCC6D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" b="7348"/>
          <a:stretch/>
        </p:blipFill>
        <p:spPr>
          <a:xfrm>
            <a:off x="20" y="10"/>
            <a:ext cx="12191980" cy="634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39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ECF0FC6-D57B-48B6-9036-F4FFD91A4B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89BCF-EE64-4153-B1A4-39573F1B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932" y="286603"/>
            <a:ext cx="6750987" cy="605251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chemeClr val="accent2"/>
                </a:solidFill>
                <a:cs typeface="Calibri Light"/>
              </a:rPr>
              <a:t>Crni</a:t>
            </a:r>
            <a:r>
              <a:rPr lang="en-US" sz="3200" dirty="0">
                <a:solidFill>
                  <a:schemeClr val="accent2"/>
                </a:solidFill>
                <a:cs typeface="Calibri Light"/>
              </a:rPr>
              <a:t> </a:t>
            </a:r>
            <a:r>
              <a:rPr lang="en-US" sz="3200" dirty="0" err="1">
                <a:solidFill>
                  <a:schemeClr val="accent2"/>
                </a:solidFill>
                <a:cs typeface="Calibri Light"/>
              </a:rPr>
              <a:t>čaj</a:t>
            </a:r>
            <a:r>
              <a:rPr lang="en-US" sz="3200" dirty="0">
                <a:solidFill>
                  <a:schemeClr val="accent2"/>
                </a:solidFill>
                <a:cs typeface="Calibri Light"/>
              </a:rPr>
              <a:t> je...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574AC-4ECB-41D9-997C-2986F21ED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4204" y="1721250"/>
            <a:ext cx="6697715" cy="4492308"/>
          </a:xfrm>
        </p:spPr>
        <p:txBody>
          <a:bodyPr vert="horz" lIns="0" tIns="45720" rIns="0" bIns="45720" rtlCol="0" anchor="t">
            <a:normAutofit/>
          </a:bodyPr>
          <a:lstStyle/>
          <a:p>
            <a:pPr>
              <a:buFont typeface="Wingdings" panose="020F0502020204030204" pitchFamily="34" charset="0"/>
              <a:buChar char="§"/>
            </a:pPr>
            <a:r>
              <a:rPr lang="en-US" sz="3200" dirty="0" err="1">
                <a:cs typeface="Calibri" panose="020F0502020204030204"/>
              </a:rPr>
              <a:t>Dobar</a:t>
            </a:r>
            <a:r>
              <a:rPr lang="en-US" sz="3200" dirty="0">
                <a:cs typeface="Calibri" panose="020F0502020204030204"/>
              </a:rPr>
              <a:t> </a:t>
            </a:r>
            <a:r>
              <a:rPr lang="en-US" sz="3200" dirty="0" err="1">
                <a:cs typeface="Calibri" panose="020F0502020204030204"/>
              </a:rPr>
              <a:t>antioksidans</a:t>
            </a:r>
            <a:endParaRPr lang="en-US" sz="3200" dirty="0">
              <a:cs typeface="Calibri" panose="020F0502020204030204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en-US" sz="3200" dirty="0" err="1">
                <a:cs typeface="Calibri" panose="020F0502020204030204"/>
              </a:rPr>
              <a:t>Sprečava</a:t>
            </a:r>
            <a:r>
              <a:rPr lang="en-US" sz="3200" dirty="0">
                <a:cs typeface="Calibri" panose="020F0502020204030204"/>
              </a:rPr>
              <a:t> </a:t>
            </a:r>
            <a:r>
              <a:rPr lang="en-US" sz="3200" dirty="0" err="1">
                <a:cs typeface="Calibri" panose="020F0502020204030204"/>
              </a:rPr>
              <a:t>razvoj</a:t>
            </a:r>
            <a:r>
              <a:rPr lang="en-US" sz="3200" dirty="0">
                <a:cs typeface="Calibri" panose="020F0502020204030204"/>
              </a:rPr>
              <a:t> </a:t>
            </a:r>
            <a:r>
              <a:rPr lang="en-US" sz="3200" dirty="0" err="1">
                <a:cs typeface="Calibri" panose="020F0502020204030204"/>
              </a:rPr>
              <a:t>bolesti</a:t>
            </a:r>
            <a:r>
              <a:rPr lang="en-US" sz="3200" dirty="0">
                <a:cs typeface="Calibri" panose="020F0502020204030204"/>
              </a:rPr>
              <a:t> </a:t>
            </a:r>
            <a:r>
              <a:rPr lang="en-US" sz="3200" dirty="0" err="1">
                <a:cs typeface="Calibri" panose="020F0502020204030204"/>
              </a:rPr>
              <a:t>srca</a:t>
            </a:r>
            <a:endParaRPr lang="en-US" sz="3200" dirty="0">
              <a:cs typeface="Calibri" panose="020F0502020204030204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en-US" sz="3200" err="1">
                <a:cs typeface="Calibri" panose="020F0502020204030204"/>
              </a:rPr>
              <a:t>Snižava</a:t>
            </a:r>
            <a:r>
              <a:rPr lang="en-US" sz="3200" dirty="0">
                <a:cs typeface="Calibri" panose="020F0502020204030204"/>
              </a:rPr>
              <a:t> "</a:t>
            </a:r>
            <a:r>
              <a:rPr lang="en-US" sz="3200" err="1">
                <a:cs typeface="Calibri" panose="020F0502020204030204"/>
              </a:rPr>
              <a:t>loši</a:t>
            </a:r>
            <a:r>
              <a:rPr lang="en-US" sz="3200" dirty="0">
                <a:cs typeface="Calibri" panose="020F0502020204030204"/>
              </a:rPr>
              <a:t>" </a:t>
            </a:r>
            <a:r>
              <a:rPr lang="en-US" sz="3200" err="1">
                <a:cs typeface="Calibri" panose="020F0502020204030204"/>
              </a:rPr>
              <a:t>kolesterol</a:t>
            </a:r>
            <a:endParaRPr lang="en-US" sz="3200">
              <a:cs typeface="Calibri" panose="020F0502020204030204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en-US" sz="3200" err="1">
                <a:cs typeface="Calibri" panose="020F0502020204030204"/>
              </a:rPr>
              <a:t>Jača</a:t>
            </a:r>
            <a:r>
              <a:rPr lang="en-US" sz="3200" dirty="0">
                <a:cs typeface="Calibri" panose="020F0502020204030204"/>
              </a:rPr>
              <a:t> </a:t>
            </a:r>
            <a:r>
              <a:rPr lang="en-US" sz="3200" err="1">
                <a:cs typeface="Calibri" panose="020F0502020204030204"/>
              </a:rPr>
              <a:t>kosti</a:t>
            </a:r>
            <a:endParaRPr lang="en-US" sz="3200">
              <a:cs typeface="Calibri" panose="020F0502020204030204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en-US" sz="3200" err="1">
                <a:cs typeface="Calibri" panose="020F0502020204030204"/>
              </a:rPr>
              <a:t>Snižava</a:t>
            </a:r>
            <a:r>
              <a:rPr lang="en-US" sz="3200" dirty="0">
                <a:cs typeface="Calibri" panose="020F0502020204030204"/>
              </a:rPr>
              <a:t> </a:t>
            </a:r>
            <a:r>
              <a:rPr lang="en-US" sz="3200" err="1">
                <a:cs typeface="Calibri" panose="020F0502020204030204"/>
              </a:rPr>
              <a:t>krvni</a:t>
            </a:r>
            <a:r>
              <a:rPr lang="en-US" sz="3200" dirty="0">
                <a:cs typeface="Calibri" panose="020F0502020204030204"/>
              </a:rPr>
              <a:t> </a:t>
            </a:r>
            <a:r>
              <a:rPr lang="en-US" sz="3200" err="1">
                <a:cs typeface="Calibri" panose="020F0502020204030204"/>
              </a:rPr>
              <a:t>tlak</a:t>
            </a:r>
            <a:endParaRPr lang="en-US" sz="3200">
              <a:cs typeface="Calibri" panose="020F0502020204030204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en-US" sz="3200" err="1">
                <a:cs typeface="Calibri" panose="020F0502020204030204"/>
              </a:rPr>
              <a:t>Snižava</a:t>
            </a:r>
            <a:r>
              <a:rPr lang="en-US" sz="3200" dirty="0">
                <a:cs typeface="Calibri" panose="020F0502020204030204"/>
              </a:rPr>
              <a:t> </a:t>
            </a:r>
            <a:r>
              <a:rPr lang="en-US" sz="3200" err="1">
                <a:cs typeface="Calibri" panose="020F0502020204030204"/>
              </a:rPr>
              <a:t>razinu</a:t>
            </a:r>
            <a:r>
              <a:rPr lang="en-US" sz="3200" dirty="0">
                <a:cs typeface="Calibri" panose="020F0502020204030204"/>
              </a:rPr>
              <a:t> </a:t>
            </a:r>
            <a:r>
              <a:rPr lang="en-US" sz="3200" err="1">
                <a:cs typeface="Calibri" panose="020F0502020204030204"/>
              </a:rPr>
              <a:t>šećera</a:t>
            </a:r>
            <a:r>
              <a:rPr lang="en-US" sz="3200" dirty="0">
                <a:cs typeface="Calibri" panose="020F0502020204030204"/>
              </a:rPr>
              <a:t> u </a:t>
            </a:r>
            <a:r>
              <a:rPr lang="en-US" sz="3200" err="1">
                <a:cs typeface="Calibri" panose="020F0502020204030204"/>
              </a:rPr>
              <a:t>krvi</a:t>
            </a:r>
            <a:endParaRPr lang="en-US" sz="3200">
              <a:cs typeface="Calibri" panose="020F0502020204030204"/>
            </a:endParaRPr>
          </a:p>
          <a:p>
            <a:pPr>
              <a:buFont typeface="Wingdings" panose="020F0502020204030204" pitchFamily="34" charset="0"/>
              <a:buChar char="§"/>
            </a:pPr>
            <a:r>
              <a:rPr lang="en-US" sz="3200" err="1">
                <a:cs typeface="Calibri" panose="020F0502020204030204"/>
              </a:rPr>
              <a:t>Poboljšava</a:t>
            </a:r>
            <a:r>
              <a:rPr lang="en-US" sz="3200" dirty="0">
                <a:cs typeface="Calibri" panose="020F0502020204030204"/>
              </a:rPr>
              <a:t> </a:t>
            </a:r>
            <a:r>
              <a:rPr lang="en-US" sz="3200" err="1">
                <a:cs typeface="Calibri" panose="020F0502020204030204"/>
              </a:rPr>
              <a:t>fokus</a:t>
            </a:r>
            <a:r>
              <a:rPr lang="en-US" sz="3200" dirty="0">
                <a:cs typeface="Calibri" panose="020F0502020204030204"/>
              </a:rPr>
              <a:t> </a:t>
            </a:r>
            <a:r>
              <a:rPr lang="en-US" sz="3200" err="1">
                <a:cs typeface="Calibri" panose="020F0502020204030204"/>
              </a:rPr>
              <a:t>i</a:t>
            </a:r>
            <a:r>
              <a:rPr lang="en-US" sz="3200" dirty="0">
                <a:cs typeface="Calibri" panose="020F0502020204030204"/>
              </a:rPr>
              <a:t> </a:t>
            </a:r>
            <a:r>
              <a:rPr lang="en-US" sz="3200" err="1">
                <a:cs typeface="Calibri" panose="020F0502020204030204"/>
              </a:rPr>
              <a:t>koncentraciju</a:t>
            </a:r>
            <a:endParaRPr lang="en-US" sz="3200">
              <a:cs typeface="Calibri" panose="020F0502020204030204"/>
            </a:endParaRPr>
          </a:p>
          <a:p>
            <a:pPr>
              <a:buFont typeface="Wingdings" panose="020F0502020204030204" pitchFamily="34" charset="0"/>
              <a:buChar char="§"/>
            </a:pPr>
            <a:endParaRPr lang="en-US" dirty="0">
              <a:cs typeface="Calibri" panose="020F0502020204030204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17A211C-5863-4303-AC3D-AEBFDF6D6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4150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7519CD-2FFF-42E3-BB0C-FEAA828B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282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49930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D8A9447-DEFF-40A5-8673-B7A365C3F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6" descr="A picture containing cup, table, coffee, plate&#10;&#10;Description automatically generated">
            <a:extLst>
              <a:ext uri="{FF2B5EF4-FFF2-40B4-BE49-F238E27FC236}">
                <a16:creationId xmlns:a16="http://schemas.microsoft.com/office/drawing/2014/main" id="{BFCB4CE4-0DC3-4E3C-A2C1-24D34B224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3999" y="1154070"/>
            <a:ext cx="6275667" cy="4549859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290C21F9-FD6D-4457-B130-1A531F242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07EA-70F1-4C5E-92CA-F55496C3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Priprema crnog čaja...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8F6EF4B-2F40-485B-9F36-084731486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6546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85265A31-16F0-4D1B-8B59-46B4F1DD7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6D50067-72E5-4961-9777-1BD8CE44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7A77EE67-600E-418D-85D0-9B7D86CE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cs typeface="Calibri Light"/>
              </a:rPr>
              <a:t>Zakuhamo vodu u kuhalu ili loncu...</a:t>
            </a:r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91514B9-FEA8-4F03-8786-26D91D898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26"/>
          <a:stretch/>
        </p:blipFill>
        <p:spPr>
          <a:xfrm>
            <a:off x="20" y="10"/>
            <a:ext cx="7977495" cy="4744794"/>
          </a:xfrm>
          <a:prstGeom prst="rect">
            <a:avLst/>
          </a:prstGeom>
        </p:spPr>
      </p:pic>
      <p:pic>
        <p:nvPicPr>
          <p:cNvPr id="3" name="Picture 3" descr="A picture containing person, indoor, child, young&#10;&#10;Description automatically generated">
            <a:extLst>
              <a:ext uri="{FF2B5EF4-FFF2-40B4-BE49-F238E27FC236}">
                <a16:creationId xmlns:a16="http://schemas.microsoft.com/office/drawing/2014/main" id="{02317CC6-15B6-443C-BD55-15AA00BF43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2" b="30895"/>
          <a:stretch/>
        </p:blipFill>
        <p:spPr>
          <a:xfrm>
            <a:off x="8138382" y="1965"/>
            <a:ext cx="4053618" cy="4747788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7BD3CFE0-CBDC-4721-8819-C75F13CA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247509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7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85265A31-16F0-4D1B-8B59-46B4F1DD7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6D50067-72E5-4961-9777-1BD8CE44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7A77EE67-600E-418D-85D0-9B7D86CE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cs typeface="Calibri Light"/>
              </a:rPr>
              <a:t>Stavimo čaj u čajnik - jedna žličica po šalici...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9DA24A7-F5E0-4E9A-8D1C-FF392117D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26"/>
          <a:stretch/>
        </p:blipFill>
        <p:spPr>
          <a:xfrm>
            <a:off x="20" y="10"/>
            <a:ext cx="7977495" cy="4744794"/>
          </a:xfrm>
          <a:prstGeom prst="rect">
            <a:avLst/>
          </a:prstGeom>
        </p:spPr>
      </p:pic>
      <p:pic>
        <p:nvPicPr>
          <p:cNvPr id="4" name="Picture 4" descr="A picture containing person, table, cup, coffee&#10;&#10;Description automatically generated">
            <a:extLst>
              <a:ext uri="{FF2B5EF4-FFF2-40B4-BE49-F238E27FC236}">
                <a16:creationId xmlns:a16="http://schemas.microsoft.com/office/drawing/2014/main" id="{7F2B6907-1559-45E6-BA91-550346E2F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91" b="22826"/>
          <a:stretch/>
        </p:blipFill>
        <p:spPr>
          <a:xfrm>
            <a:off x="8138382" y="1965"/>
            <a:ext cx="4053618" cy="4747788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7BD3CFE0-CBDC-4721-8819-C75F13CA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6533591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401F3FC2-0CA7-44E2-B365-0C1C19284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A28FB93-95A7-4FDC-8465-018F5B4D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EE040581-5351-4206-8622-1AB9B6F1B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94" name="Rectangle 93">
            <a:extLst>
              <a:ext uri="{FF2B5EF4-FFF2-40B4-BE49-F238E27FC236}">
                <a16:creationId xmlns:a16="http://schemas.microsoft.com/office/drawing/2014/main" id="{85265A31-16F0-4D1B-8B59-46B4F1DD77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045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6D50067-72E5-4961-9777-1BD8CE44B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7A77EE67-600E-418D-85D0-9B7D86CE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12509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cs typeface="Calibri Light"/>
              </a:rPr>
              <a:t>Kada voda zakuha ulijemo je u čajnik i poklopimo... ...pričekamo 5 minuta...</a:t>
            </a:r>
            <a:endParaRPr lang="en-US" dirty="0">
              <a:cs typeface="Calibri Light"/>
            </a:endParaRPr>
          </a:p>
        </p:txBody>
      </p:sp>
      <p:pic>
        <p:nvPicPr>
          <p:cNvPr id="5" name="Picture 5" descr="A picture containing person, floor, indoor&#10;&#10;Description automatically generated">
            <a:extLst>
              <a:ext uri="{FF2B5EF4-FFF2-40B4-BE49-F238E27FC236}">
                <a16:creationId xmlns:a16="http://schemas.microsoft.com/office/drawing/2014/main" id="{50AC2B96-F5DA-4E61-87A8-1B5FC43F5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26"/>
          <a:stretch/>
        </p:blipFill>
        <p:spPr>
          <a:xfrm>
            <a:off x="20" y="10"/>
            <a:ext cx="7977495" cy="4744794"/>
          </a:xfrm>
          <a:prstGeom prst="rect">
            <a:avLst/>
          </a:prstGeom>
        </p:spPr>
      </p:pic>
      <p:pic>
        <p:nvPicPr>
          <p:cNvPr id="4" name="Picture 4" descr="A picture containing cup, coffee, indoor, beverage&#10;&#10;Description automatically generated">
            <a:extLst>
              <a:ext uri="{FF2B5EF4-FFF2-40B4-BE49-F238E27FC236}">
                <a16:creationId xmlns:a16="http://schemas.microsoft.com/office/drawing/2014/main" id="{66933FEF-08A9-4F29-8F9E-63C137CD8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10" b="23607"/>
          <a:stretch/>
        </p:blipFill>
        <p:spPr>
          <a:xfrm>
            <a:off x="8138382" y="1965"/>
            <a:ext cx="4053618" cy="4747788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7BD3CFE0-CBDC-4721-8819-C75F13CAF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0041723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7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>
            <a:extLst>
              <a:ext uri="{FF2B5EF4-FFF2-40B4-BE49-F238E27FC236}">
                <a16:creationId xmlns:a16="http://schemas.microsoft.com/office/drawing/2014/main" id="{9645DF73-384C-484F-8C57-1446E3E96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-10428"/>
            <a:ext cx="12191980" cy="6857990"/>
          </a:xfrm>
          <a:prstGeom prst="rect">
            <a:avLst/>
          </a:prstGeom>
        </p:spPr>
      </p:pic>
      <p:sp>
        <p:nvSpPr>
          <p:cNvPr id="22" name="Title 21">
            <a:extLst>
              <a:ext uri="{FF2B5EF4-FFF2-40B4-BE49-F238E27FC236}">
                <a16:creationId xmlns:a16="http://schemas.microsoft.com/office/drawing/2014/main" id="{7A77EE67-600E-418D-85D0-9B7D86CE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02" y="4391498"/>
            <a:ext cx="8231687" cy="1478489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Ulijemo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 u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šalicu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 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i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highlight>
                  <a:srgbClr val="C0C0C0"/>
                </a:highlight>
              </a:rPr>
              <a:t>...</a:t>
            </a:r>
            <a:r>
              <a:rPr lang="en-US" sz="5400" b="1" dirty="0">
                <a:solidFill>
                  <a:schemeClr val="bg1"/>
                </a:solidFill>
                <a:highlight>
                  <a:srgbClr val="C0C0C0"/>
                </a:highlight>
              </a:rPr>
              <a:t> </a:t>
            </a:r>
            <a:br>
              <a:rPr lang="en-US" sz="5400" b="1" dirty="0">
                <a:highlight>
                  <a:srgbClr val="C0C0C0"/>
                </a:highlight>
                <a:cs typeface="Calibri Light"/>
              </a:rPr>
            </a:br>
            <a:r>
              <a:rPr lang="en-US" sz="5400" b="1" dirty="0">
                <a:solidFill>
                  <a:schemeClr val="bg1"/>
                </a:solidFill>
                <a:highlight>
                  <a:srgbClr val="C0C0C0"/>
                </a:highlight>
              </a:rPr>
              <a:t>UŽIVAMO u </a:t>
            </a:r>
            <a:r>
              <a:rPr lang="en-US" sz="5400" b="1" dirty="0" err="1">
                <a:solidFill>
                  <a:schemeClr val="bg1"/>
                </a:solidFill>
                <a:highlight>
                  <a:srgbClr val="C0C0C0"/>
                </a:highlight>
              </a:rPr>
              <a:t>crnom</a:t>
            </a:r>
            <a:r>
              <a:rPr lang="en-US" sz="5400" b="1" dirty="0">
                <a:solidFill>
                  <a:schemeClr val="bg1"/>
                </a:solidFill>
                <a:highlight>
                  <a:srgbClr val="C0C0C0"/>
                </a:highlight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highlight>
                  <a:srgbClr val="C0C0C0"/>
                </a:highlight>
              </a:rPr>
              <a:t>čaju</a:t>
            </a:r>
            <a:r>
              <a:rPr lang="en-US" sz="5400" b="1" dirty="0">
                <a:solidFill>
                  <a:schemeClr val="bg1"/>
                </a:solidFill>
                <a:highlight>
                  <a:srgbClr val="C0C0C0"/>
                </a:highlight>
              </a:rPr>
              <a:t>!!!</a:t>
            </a:r>
            <a:endParaRPr lang="en-US" sz="4000" b="1" dirty="0">
              <a:solidFill>
                <a:schemeClr val="bg1"/>
              </a:solidFill>
              <a:highlight>
                <a:srgbClr val="C0C0C0"/>
              </a:highlight>
              <a:cs typeface="Calibri Light"/>
            </a:endParaRP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E14BE1C0-923F-4557-952F-150367D02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F1A0E2E-CDD4-46BC-BDBB-D276E3467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8F2A5265-B923-4C48-AB84-FC98FD2024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94301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4">
            <a:extLst>
              <a:ext uri="{FF2B5EF4-FFF2-40B4-BE49-F238E27FC236}">
                <a16:creationId xmlns:a16="http://schemas.microsoft.com/office/drawing/2014/main" id="{24797C40-E11D-4E43-8483-7F77CD9CC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56077" y="639097"/>
            <a:ext cx="3886994" cy="36860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000">
                <a:latin typeface="Book Antiqua"/>
                <a:cs typeface="Aparajita"/>
              </a:rPr>
              <a:t>Čajanka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56077" y="4455621"/>
            <a:ext cx="3903024" cy="12386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5.c</a:t>
            </a:r>
          </a:p>
          <a:p>
            <a:r>
              <a:rPr lang="en-US" sz="1800" i="1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ERASMUS+ K2 PROJEKT</a:t>
            </a:r>
          </a:p>
          <a:p>
            <a:r>
              <a:rPr lang="en-US" sz="1800" i="1">
                <a:solidFill>
                  <a:schemeClr val="tx1">
                    <a:lumMod val="85000"/>
                    <a:lumOff val="15000"/>
                  </a:schemeClr>
                </a:solidFill>
                <a:latin typeface="Book Antiqua"/>
              </a:rPr>
              <a:t>StART-EU-UP</a:t>
            </a:r>
          </a:p>
        </p:txBody>
      </p:sp>
      <p:pic>
        <p:nvPicPr>
          <p:cNvPr id="23" name="Picture 24" descr="Tea Plantation Plants · Free photo on Pixabay">
            <a:extLst>
              <a:ext uri="{FF2B5EF4-FFF2-40B4-BE49-F238E27FC236}">
                <a16:creationId xmlns:a16="http://schemas.microsoft.com/office/drawing/2014/main" id="{2D81F648-4EB6-4B61-93F2-4149C0B89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2" r="9275" b="-3"/>
          <a:stretch/>
        </p:blipFill>
        <p:spPr>
          <a:xfrm>
            <a:off x="3144442" y="3187890"/>
            <a:ext cx="4027002" cy="3146426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9B47EC4A-0AAE-4148-86BA-08B08F7A5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72" r="23734" b="2"/>
          <a:stretch/>
        </p:blipFill>
        <p:spPr>
          <a:xfrm>
            <a:off x="820995" y="10"/>
            <a:ext cx="4113440" cy="3843834"/>
          </a:xfrm>
          <a:custGeom>
            <a:avLst/>
            <a:gdLst/>
            <a:ahLst/>
            <a:cxnLst/>
            <a:rect l="l" t="t" r="r" b="b"/>
            <a:pathLst>
              <a:path w="4113440" h="3843844">
                <a:moveTo>
                  <a:pt x="0" y="0"/>
                </a:moveTo>
                <a:lnTo>
                  <a:pt x="4113440" y="0"/>
                </a:lnTo>
                <a:lnTo>
                  <a:pt x="4113440" y="3027024"/>
                </a:lnTo>
                <a:lnTo>
                  <a:pt x="2157388" y="3027024"/>
                </a:lnTo>
                <a:lnTo>
                  <a:pt x="2157388" y="3843844"/>
                </a:lnTo>
                <a:lnTo>
                  <a:pt x="0" y="3843844"/>
                </a:lnTo>
                <a:close/>
              </a:path>
            </a:pathLst>
          </a:custGeom>
        </p:spPr>
      </p:pic>
      <p:pic>
        <p:nvPicPr>
          <p:cNvPr id="25" name="Picture 26" descr="A picture containing cup, table, coffee, plate&#10;&#10;Description automatically generated">
            <a:extLst>
              <a:ext uri="{FF2B5EF4-FFF2-40B4-BE49-F238E27FC236}">
                <a16:creationId xmlns:a16="http://schemas.microsoft.com/office/drawing/2014/main" id="{BA9B9CB4-59B5-4880-BD56-F0595F3E07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0932" r="16231" b="2"/>
          <a:stretch/>
        </p:blipFill>
        <p:spPr>
          <a:xfrm>
            <a:off x="5093532" y="639097"/>
            <a:ext cx="2077912" cy="2397388"/>
          </a:xfrm>
          <a:prstGeom prst="rect">
            <a:avLst/>
          </a:prstGeom>
        </p:spPr>
      </p:pic>
      <p:pic>
        <p:nvPicPr>
          <p:cNvPr id="18" name="Picture 18" descr="A picture containing beverage, tea, food&#10;&#10;Description automatically generated">
            <a:extLst>
              <a:ext uri="{FF2B5EF4-FFF2-40B4-BE49-F238E27FC236}">
                <a16:creationId xmlns:a16="http://schemas.microsoft.com/office/drawing/2014/main" id="{8E9F0B5D-4396-4A35-BAF9-1CBDBA7A3E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10919" b="-5"/>
          <a:stretch/>
        </p:blipFill>
        <p:spPr>
          <a:xfrm>
            <a:off x="20" y="3993777"/>
            <a:ext cx="2986337" cy="2019928"/>
          </a:xfrm>
          <a:prstGeom prst="rect">
            <a:avLst/>
          </a:prstGeom>
        </p:spPr>
      </p:pic>
      <p:cxnSp>
        <p:nvCxnSpPr>
          <p:cNvPr id="34" name="Straight Connector 36">
            <a:extLst>
              <a:ext uri="{FF2B5EF4-FFF2-40B4-BE49-F238E27FC236}">
                <a16:creationId xmlns:a16="http://schemas.microsoft.com/office/drawing/2014/main" id="{C0B60D9A-8084-40E8-8B4A-3BB02F96F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72504" y="4343400"/>
            <a:ext cx="329184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DC332B0C-EA91-4DDF-BE36-E9DE473D72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A0463E-E111-41FE-827F-F4903BCC6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69C5F1CC-81CF-4FB4-9977-391DF5B090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07EA-70F1-4C5E-92CA-F55496C3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40080"/>
            <a:ext cx="3659246" cy="292608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Kako se dobiva crni čaj?</a:t>
            </a:r>
          </a:p>
        </p:txBody>
      </p:sp>
      <p:pic>
        <p:nvPicPr>
          <p:cNvPr id="3" name="Picture 18" descr="A picture containing beverage, tea, food&#10;&#10;Description automatically generated">
            <a:extLst>
              <a:ext uri="{FF2B5EF4-FFF2-40B4-BE49-F238E27FC236}">
                <a16:creationId xmlns:a16="http://schemas.microsoft.com/office/drawing/2014/main" id="{481C2593-E002-40C7-863A-A26B8E2D3B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465" r="23185" b="-1"/>
          <a:stretch/>
        </p:blipFill>
        <p:spPr>
          <a:xfrm>
            <a:off x="4639733" y="10"/>
            <a:ext cx="7552266" cy="68579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AFDD4421-3DEC-4941-9625-756F8B5C6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475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2550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8247643-37AB-47DE-B7BD-7A64FEB13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BC3119-F8E7-4266-91B8-7A1E808B4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D15890-6502-4FAA-AB03-AFAC88EE2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F16FE7D-FAAD-46B5-8238-487CB776A259}"/>
              </a:ext>
            </a:extLst>
          </p:cNvPr>
          <p:cNvSpPr txBox="1"/>
          <p:nvPr/>
        </p:nvSpPr>
        <p:spPr>
          <a:xfrm>
            <a:off x="492371" y="2736574"/>
            <a:ext cx="3084844" cy="3366047"/>
          </a:xfrm>
          <a:prstGeom prst="rect">
            <a:avLst/>
          </a:prstGeom>
        </p:spPr>
        <p:txBody>
          <a:bodyPr rot="0" spcFirstLastPara="0" vertOverflow="overflow" horzOverflow="overflow" vert="horz" lIns="0" tIns="45720" rIns="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Calibri" panose="020F0502020204030204" pitchFamily="34" charset="0"/>
            </a:pP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Dobiva se od biljke 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Font typeface="Calibri" panose="020F0502020204030204" pitchFamily="34" charset="0"/>
            </a:pPr>
            <a:r>
              <a:rPr lang="en-US" sz="3600" b="1">
                <a:solidFill>
                  <a:schemeClr val="tx1">
                    <a:lumMod val="75000"/>
                    <a:lumOff val="25000"/>
                  </a:schemeClr>
                </a:solidFill>
              </a:rPr>
              <a:t>Camellia Sinensis.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24" descr="Tea Plantation Plants · Free photo on Pixabay">
            <a:extLst>
              <a:ext uri="{FF2B5EF4-FFF2-40B4-BE49-F238E27FC236}">
                <a16:creationId xmlns:a16="http://schemas.microsoft.com/office/drawing/2014/main" id="{6C14B46E-521E-4766-ADD7-121DEE6AB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33" r="12518" b="-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253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2" name="Rectangle 61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7A77EE67-600E-418D-85D0-9B7D86CE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Prvi korak je branje mladih listova...</a:t>
            </a:r>
          </a:p>
        </p:txBody>
      </p:sp>
      <p:pic>
        <p:nvPicPr>
          <p:cNvPr id="18" name="Picture 12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9A3735F9-DA91-47A7-915B-FC1D0FB65A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3999" y="877487"/>
            <a:ext cx="6912217" cy="4579343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4572850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38247643-37AB-47DE-B7BD-7A64FEB13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EBC3119-F8E7-4266-91B8-7A1E808B4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7D15890-6502-4FAA-AB03-AFAC88EE2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8D445-9A22-40A2-86ED-8B277534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078" y="516835"/>
            <a:ext cx="3100136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cs typeface="Calibri Light"/>
              </a:rPr>
              <a:t>Zatim se listovi suše...</a:t>
            </a:r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A0A5CF6-407C-4691-8122-49DF69D00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927" y="2633962"/>
            <a:ext cx="27432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0" descr="A picture containing grass, green&#10;&#10;Description automatically generated">
            <a:extLst>
              <a:ext uri="{FF2B5EF4-FFF2-40B4-BE49-F238E27FC236}">
                <a16:creationId xmlns:a16="http://schemas.microsoft.com/office/drawing/2014/main" id="{C18AFB94-903A-4CEF-B492-6B5D08A45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715" r="8336" b="-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002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>
            <a:extLst>
              <a:ext uri="{FF2B5EF4-FFF2-40B4-BE49-F238E27FC236}">
                <a16:creationId xmlns:a16="http://schemas.microsoft.com/office/drawing/2014/main" id="{4A8FFEA1-1B69-4F42-B552-0CCF725968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AA3C9226-5EC8-460B-82D7-72AA994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62A90A9D-33DF-408E-BF4C-F82588935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E6AA15AE-DAFE-4E1E-B05F-F57962FD3A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7A77EE67-600E-418D-85D0-9B7D86CEB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Fermentiraju i na </a:t>
            </a:r>
            <a:r>
              <a:rPr lang="en-US" sz="4000">
                <a:solidFill>
                  <a:schemeClr val="tx1">
                    <a:lumMod val="85000"/>
                    <a:lumOff val="15000"/>
                  </a:schemeClr>
                </a:solidFill>
              </a:rPr>
              <a:t>kraju režu i usitnjavaju...</a:t>
            </a:r>
            <a:endParaRPr lang="en-US" sz="400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pic>
        <p:nvPicPr>
          <p:cNvPr id="21" name="Picture 22" descr="A picture containing indoor, building, metal, old&#10;&#10;Description automatically generated">
            <a:extLst>
              <a:ext uri="{FF2B5EF4-FFF2-40B4-BE49-F238E27FC236}">
                <a16:creationId xmlns:a16="http://schemas.microsoft.com/office/drawing/2014/main" id="{06857488-2960-41CE-B873-A15102027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0670" y="640081"/>
            <a:ext cx="6738874" cy="5054156"/>
          </a:xfrm>
          <a:prstGeom prst="rect">
            <a:avLst/>
          </a:prstGeom>
        </p:spPr>
      </p:pic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D07141D5-A57C-43F5-A655-5BA2D0D2A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9DB1F97-BFF9-46CC-8EB4-BB63B98F13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8CAE6E3-39B4-4A16-97BC-9C376B9B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9272935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21D53CA0-FDE7-4B62-AE74-A671E6B82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6FA22A8-DAD2-4DBF-BCF6-AA00E9D83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38CF2381-9166-48DC-8859-93B6A5893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49F38109-6CA7-491B-A6A4-D2A06300E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8D445-9A22-40A2-86ED-8B2775340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1474165"/>
            <a:ext cx="4813072" cy="45106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Dok ne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dobijemo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</a:t>
            </a:r>
            <a:br>
              <a:rPr lang="en-US" sz="6800" dirty="0"/>
            </a:br>
            <a:br>
              <a:rPr lang="en-US" sz="6800" dirty="0"/>
            </a:br>
            <a:endParaRPr lang="en-US" sz="6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E38014A-2F88-45B6-ABD7-9F30DABD4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220" b="3247"/>
          <a:stretch/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107708C9-4DE8-42DC-8556-86EFA6F0B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8093E2E4-CE1B-4314-8AD0-0555B7CA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8D8D66C-6E87-4017-8A48-ED6A4578A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05010743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38B8727-D318-4B70-B353-C390602FF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0C8367-28B6-4EF1-B182-01BEC9872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89BCF-EE64-4153-B1A4-39573F1BB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408433" cy="21038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Za </a:t>
            </a:r>
            <a:r>
              <a:rPr lang="en-US" sz="4400" dirty="0" err="1">
                <a:solidFill>
                  <a:srgbClr val="FFFFFF"/>
                </a:solidFill>
              </a:rPr>
              <a:t>što</a:t>
            </a:r>
            <a:r>
              <a:rPr lang="en-US" sz="4400" dirty="0">
                <a:solidFill>
                  <a:srgbClr val="FFFFFF"/>
                </a:solidFill>
              </a:rPr>
              <a:t> je </a:t>
            </a:r>
            <a:r>
              <a:rPr lang="en-US" sz="4400" dirty="0" err="1">
                <a:solidFill>
                  <a:srgbClr val="FFFFFF"/>
                </a:solidFill>
              </a:rPr>
              <a:t>sve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dobar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crni</a:t>
            </a:r>
            <a:r>
              <a:rPr lang="en-US" sz="4400" dirty="0">
                <a:solidFill>
                  <a:srgbClr val="FFFFFF"/>
                </a:solidFill>
              </a:rPr>
              <a:t> </a:t>
            </a:r>
            <a:r>
              <a:rPr lang="en-US" sz="4400" dirty="0" err="1">
                <a:solidFill>
                  <a:srgbClr val="FFFFFF"/>
                </a:solidFill>
              </a:rPr>
              <a:t>čaj</a:t>
            </a:r>
            <a:r>
              <a:rPr lang="en-US" sz="44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49E3F4C-17F5-49E4-B05F-80C6B348A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E198D83-95E3-4F3F-A470-6146469C3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845062" y="640080"/>
            <a:ext cx="659199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132</Words>
  <Application>Microsoft Office PowerPoint</Application>
  <PresentationFormat>Široki zaslon</PresentationFormat>
  <Paragraphs>25</Paragraphs>
  <Slides>15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0" baseType="lpstr">
      <vt:lpstr>Book Antiqua</vt:lpstr>
      <vt:lpstr>Calibri</vt:lpstr>
      <vt:lpstr>Calibri Light</vt:lpstr>
      <vt:lpstr>Wingdings</vt:lpstr>
      <vt:lpstr>Retrospect</vt:lpstr>
      <vt:lpstr>PowerPoint prezentacija</vt:lpstr>
      <vt:lpstr>Čajanka</vt:lpstr>
      <vt:lpstr>Kako se dobiva crni čaj?</vt:lpstr>
      <vt:lpstr>PowerPoint prezentacija</vt:lpstr>
      <vt:lpstr>Prvi korak je branje mladih listova...</vt:lpstr>
      <vt:lpstr>Zatim se listovi suše...</vt:lpstr>
      <vt:lpstr>Fermentiraju i na kraju režu i usitnjavaju...</vt:lpstr>
      <vt:lpstr>Dok ne dobijemo...  </vt:lpstr>
      <vt:lpstr>Za što je sve dobar crni čaj?</vt:lpstr>
      <vt:lpstr>Crni čaj je...</vt:lpstr>
      <vt:lpstr>Priprema crnog čaja...</vt:lpstr>
      <vt:lpstr>Zakuhamo vodu u kuhalu ili loncu...</vt:lpstr>
      <vt:lpstr>Stavimo čaj u čajnik - jedna žličica po šalici...</vt:lpstr>
      <vt:lpstr>Kada voda zakuha ulijemo je u čajnik i poklopimo... ...pričekamo 5 minuta...</vt:lpstr>
      <vt:lpstr>Ulijemo u šalicu i...  UŽIVAMO u crnom čaju!!!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Mato Šipuš</cp:lastModifiedBy>
  <cp:revision>535</cp:revision>
  <dcterms:created xsi:type="dcterms:W3CDTF">2021-10-16T11:49:47Z</dcterms:created>
  <dcterms:modified xsi:type="dcterms:W3CDTF">2021-10-17T19:45:16Z</dcterms:modified>
</cp:coreProperties>
</file>