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sldIdLst>
    <p:sldId id="263" r:id="rId2"/>
    <p:sldId id="256" r:id="rId3"/>
    <p:sldId id="257" r:id="rId4"/>
    <p:sldId id="258" r:id="rId5"/>
    <p:sldId id="260" r:id="rId6"/>
    <p:sldId id="259" r:id="rId7"/>
    <p:sldId id="264" r:id="rId8"/>
    <p:sldId id="267" r:id="rId9"/>
    <p:sldId id="262" r:id="rId10"/>
    <p:sldId id="261" r:id="rId11"/>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53" y="2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2/10/2020</a:t>
            </a:fld>
            <a:endParaRPr lang="en-US" dirty="0"/>
          </a:p>
        </p:txBody>
      </p:sp>
      <p:sp>
        <p:nvSpPr>
          <p:cNvPr id="9" name="Footer Placeholder 8">
            <a:extLst>
              <a:ext uri="{FF2B5EF4-FFF2-40B4-BE49-F238E27FC236}">
                <a16:creationId xmlns=""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97422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2/10/2020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0130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2/10/2020</a:t>
            </a:fld>
            <a:endParaRPr lang="en-US" dirty="0"/>
          </a:p>
        </p:txBody>
      </p:sp>
      <p:sp>
        <p:nvSpPr>
          <p:cNvPr id="12" name="Footer Placeholder 11">
            <a:extLst>
              <a:ext uri="{FF2B5EF4-FFF2-40B4-BE49-F238E27FC236}">
                <a16:creationId xmlns=""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06149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2/10/2020</a:t>
            </a:fld>
            <a:endParaRPr lang="en-US" dirty="0"/>
          </a:p>
        </p:txBody>
      </p:sp>
      <p:sp>
        <p:nvSpPr>
          <p:cNvPr id="9" name="Footer Placeholder 8">
            <a:extLst>
              <a:ext uri="{FF2B5EF4-FFF2-40B4-BE49-F238E27FC236}">
                <a16:creationId xmlns=""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39541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2/10/2020</a:t>
            </a:fld>
            <a:endParaRPr lang="en-US" dirty="0"/>
          </a:p>
        </p:txBody>
      </p:sp>
      <p:sp>
        <p:nvSpPr>
          <p:cNvPr id="9" name="Footer Placeholder 8">
            <a:extLst>
              <a:ext uri="{FF2B5EF4-FFF2-40B4-BE49-F238E27FC236}">
                <a16:creationId xmlns=""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96680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2/10/2020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93953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2/10/2020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06403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2/10/2020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41286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2/10/2020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9039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2/10/2020</a:t>
            </a:fld>
            <a:endParaRPr lang="en-US" dirty="0"/>
          </a:p>
        </p:txBody>
      </p:sp>
      <p:sp>
        <p:nvSpPr>
          <p:cNvPr id="10" name="Footer Placeholder 9">
            <a:extLst>
              <a:ext uri="{FF2B5EF4-FFF2-40B4-BE49-F238E27FC236}">
                <a16:creationId xmlns=""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76380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2/10/2020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23361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2/10/2020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8904315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8" r:id="rId5"/>
    <p:sldLayoutId id="2147483672" r:id="rId6"/>
    <p:sldLayoutId id="2147483673" r:id="rId7"/>
    <p:sldLayoutId id="2147483674" r:id="rId8"/>
    <p:sldLayoutId id="2147483677" r:id="rId9"/>
    <p:sldLayoutId id="2147483675" r:id="rId10"/>
    <p:sldLayoutId id="2147483676" r:id="rId11"/>
  </p:sldLayoutIdLst>
  <p:hf sldNum="0" hdr="0" ftr="0" dt="0"/>
  <p:txStyles>
    <p:title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stretch>
            <a:fillRect/>
          </a:stretch>
        </p:blipFill>
        <p:spPr>
          <a:xfrm>
            <a:off x="597878" y="560509"/>
            <a:ext cx="11078308" cy="6133367"/>
          </a:xfrm>
          <a:prstGeom prst="rect">
            <a:avLst/>
          </a:prstGeom>
        </p:spPr>
      </p:pic>
    </p:spTree>
    <p:extLst>
      <p:ext uri="{BB962C8B-B14F-4D97-AF65-F5344CB8AC3E}">
        <p14:creationId xmlns:p14="http://schemas.microsoft.com/office/powerpoint/2010/main" val="29718457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 name="Rectangle 75">
            <a:extLst>
              <a:ext uri="{FF2B5EF4-FFF2-40B4-BE49-F238E27FC236}">
                <a16:creationId xmlns="" xmlns:a16="http://schemas.microsoft.com/office/drawing/2014/main" id="{124E1A04-39B9-40B4-9262-CDD9ED7520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4" name="Rectangle 77">
            <a:extLst>
              <a:ext uri="{FF2B5EF4-FFF2-40B4-BE49-F238E27FC236}">
                <a16:creationId xmlns="" xmlns:a16="http://schemas.microsoft.com/office/drawing/2014/main" id="{581B9858-A5E9-4EB2-830E-72BB81A84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5" name="Rectangle 79">
            <a:extLst>
              <a:ext uri="{FF2B5EF4-FFF2-40B4-BE49-F238E27FC236}">
                <a16:creationId xmlns="" xmlns:a16="http://schemas.microsoft.com/office/drawing/2014/main" id="{C83B291D-F718-46F4-AF9D-812BD00323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6" name="Rectangle 81">
            <a:extLst>
              <a:ext uri="{FF2B5EF4-FFF2-40B4-BE49-F238E27FC236}">
                <a16:creationId xmlns="" xmlns:a16="http://schemas.microsoft.com/office/drawing/2014/main" id="{86261C36-54A7-4257-8145-A85D30C0E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97" name="Rectangle 83">
            <a:extLst>
              <a:ext uri="{FF2B5EF4-FFF2-40B4-BE49-F238E27FC236}">
                <a16:creationId xmlns="" xmlns:a16="http://schemas.microsoft.com/office/drawing/2014/main" id="{CC4B5BF5-FF9C-4924-B7E3-175E8FBCF1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85">
            <a:extLst>
              <a:ext uri="{FF2B5EF4-FFF2-40B4-BE49-F238E27FC236}">
                <a16:creationId xmlns="" xmlns:a16="http://schemas.microsoft.com/office/drawing/2014/main" id="{CD212BDA-7BCB-45CA-8B7D-8E3870A005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9" name="Rectangle 87">
            <a:extLst>
              <a:ext uri="{FF2B5EF4-FFF2-40B4-BE49-F238E27FC236}">
                <a16:creationId xmlns="" xmlns:a16="http://schemas.microsoft.com/office/drawing/2014/main" id="{133259EA-7CAC-4F6C-B3CD-EF4DEACD27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41830" y="457200"/>
            <a:ext cx="3703320" cy="91440"/>
          </a:xfrm>
          <a:prstGeom prst="rect">
            <a:avLst/>
          </a:prstGeom>
          <a:solidFill>
            <a:srgbClr val="CB90C8"/>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89">
            <a:extLst>
              <a:ext uri="{FF2B5EF4-FFF2-40B4-BE49-F238E27FC236}">
                <a16:creationId xmlns="" xmlns:a16="http://schemas.microsoft.com/office/drawing/2014/main" id="{B973906C-F040-4ADB-A362-4BDB201B68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91">
            <a:extLst>
              <a:ext uri="{FF2B5EF4-FFF2-40B4-BE49-F238E27FC236}">
                <a16:creationId xmlns="" xmlns:a16="http://schemas.microsoft.com/office/drawing/2014/main" id="{331621D3-A277-46EF-93A9-0D5140FA93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4" y="4199467"/>
            <a:ext cx="7497730" cy="219109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Naslov 1">
            <a:extLst>
              <a:ext uri="{FF2B5EF4-FFF2-40B4-BE49-F238E27FC236}">
                <a16:creationId xmlns="" xmlns:a16="http://schemas.microsoft.com/office/drawing/2014/main" id="{27A8696A-572F-4FEC-9303-749C7CF2B8FE}"/>
              </a:ext>
            </a:extLst>
          </p:cNvPr>
          <p:cNvSpPr>
            <a:spLocks noGrp="1"/>
          </p:cNvSpPr>
          <p:nvPr>
            <p:ph type="title"/>
          </p:nvPr>
        </p:nvSpPr>
        <p:spPr>
          <a:xfrm>
            <a:off x="581192" y="4334837"/>
            <a:ext cx="7228412" cy="1140874"/>
          </a:xfrm>
        </p:spPr>
        <p:txBody>
          <a:bodyPr vert="horz" lIns="91440" tIns="45720" rIns="91440" bIns="45720" rtlCol="0" anchor="b">
            <a:normAutofit/>
          </a:bodyPr>
          <a:lstStyle/>
          <a:p>
            <a:r>
              <a:rPr lang="en-US" sz="3600">
                <a:solidFill>
                  <a:srgbClr val="FFFFFF"/>
                </a:solidFill>
              </a:rPr>
              <a:t>The end</a:t>
            </a:r>
          </a:p>
        </p:txBody>
      </p:sp>
      <p:pic>
        <p:nvPicPr>
          <p:cNvPr id="4" name="Slika 3"/>
          <p:cNvPicPr>
            <a:picLocks noChangeAspect="1"/>
          </p:cNvPicPr>
          <p:nvPr/>
        </p:nvPicPr>
        <p:blipFill>
          <a:blip r:embed="rId2"/>
          <a:stretch>
            <a:fillRect/>
          </a:stretch>
        </p:blipFill>
        <p:spPr>
          <a:xfrm>
            <a:off x="4503752" y="754686"/>
            <a:ext cx="2809534" cy="2879717"/>
          </a:xfrm>
          <a:prstGeom prst="rect">
            <a:avLst/>
          </a:prstGeom>
        </p:spPr>
      </p:pic>
      <p:pic>
        <p:nvPicPr>
          <p:cNvPr id="8" name="Slika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534" y="700743"/>
            <a:ext cx="3703320" cy="3200007"/>
          </a:xfrm>
          <a:prstGeom prst="rect">
            <a:avLst/>
          </a:prstGeom>
        </p:spPr>
      </p:pic>
      <p:pic>
        <p:nvPicPr>
          <p:cNvPr id="9" name="Slika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320" y="743207"/>
            <a:ext cx="3661146" cy="5647358"/>
          </a:xfrm>
          <a:prstGeom prst="rect">
            <a:avLst/>
          </a:prstGeom>
        </p:spPr>
      </p:pic>
    </p:spTree>
    <p:extLst>
      <p:ext uri="{BB962C8B-B14F-4D97-AF65-F5344CB8AC3E}">
        <p14:creationId xmlns:p14="http://schemas.microsoft.com/office/powerpoint/2010/main" val="20918638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 xmlns:a16="http://schemas.microsoft.com/office/drawing/2014/main" id="{E08D4B6A-8113-4DFB-B82E-B60CAC8E0A5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9" name="Rectangle 38">
            <a:extLst>
              <a:ext uri="{FF2B5EF4-FFF2-40B4-BE49-F238E27FC236}">
                <a16:creationId xmlns="" xmlns:a16="http://schemas.microsoft.com/office/drawing/2014/main" id="{9822E561-F97C-4CBB-A9A6-A6BF6317BC8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Naslov 1">
            <a:extLst>
              <a:ext uri="{FF2B5EF4-FFF2-40B4-BE49-F238E27FC236}">
                <a16:creationId xmlns="" xmlns:a16="http://schemas.microsoft.com/office/drawing/2014/main" id="{B86FE295-56F2-409F-AE55-F20C3FFA541F}"/>
              </a:ext>
            </a:extLst>
          </p:cNvPr>
          <p:cNvSpPr>
            <a:spLocks noGrp="1"/>
          </p:cNvSpPr>
          <p:nvPr>
            <p:ph type="ctrTitle"/>
          </p:nvPr>
        </p:nvSpPr>
        <p:spPr>
          <a:xfrm>
            <a:off x="8109235" y="863695"/>
            <a:ext cx="3511233" cy="3779995"/>
          </a:xfrm>
        </p:spPr>
        <p:txBody>
          <a:bodyPr anchor="ctr">
            <a:normAutofit/>
          </a:bodyPr>
          <a:lstStyle/>
          <a:p>
            <a:r>
              <a:rPr lang="hr-HR" dirty="0" smtClean="0">
                <a:solidFill>
                  <a:schemeClr val="tx1"/>
                </a:solidFill>
              </a:rPr>
              <a:t/>
            </a:r>
            <a:br>
              <a:rPr lang="hr-HR" dirty="0" smtClean="0">
                <a:solidFill>
                  <a:schemeClr val="tx1"/>
                </a:solidFill>
              </a:rPr>
            </a:br>
            <a:r>
              <a:rPr lang="hr-HR" dirty="0">
                <a:solidFill>
                  <a:schemeClr val="tx1"/>
                </a:solidFill>
              </a:rPr>
              <a:t/>
            </a:r>
            <a:br>
              <a:rPr lang="hr-HR" dirty="0">
                <a:solidFill>
                  <a:schemeClr val="tx1"/>
                </a:solidFill>
              </a:rPr>
            </a:br>
            <a:r>
              <a:rPr lang="hr-HR" dirty="0" smtClean="0">
                <a:solidFill>
                  <a:schemeClr val="tx1"/>
                </a:solidFill>
              </a:rPr>
              <a:t>SALT </a:t>
            </a:r>
            <a:r>
              <a:rPr lang="hr-HR" dirty="0" err="1" smtClean="0">
                <a:solidFill>
                  <a:schemeClr val="tx1"/>
                </a:solidFill>
              </a:rPr>
              <a:t>in</a:t>
            </a:r>
            <a:r>
              <a:rPr lang="hr-HR" dirty="0" smtClean="0">
                <a:solidFill>
                  <a:schemeClr val="tx1"/>
                </a:solidFill>
              </a:rPr>
              <a:t> </a:t>
            </a:r>
            <a:r>
              <a:rPr lang="hr-HR" dirty="0" err="1" smtClean="0">
                <a:solidFill>
                  <a:schemeClr val="tx1"/>
                </a:solidFill>
              </a:rPr>
              <a:t>croatia</a:t>
            </a:r>
            <a:endParaRPr lang="hr-HR" dirty="0">
              <a:solidFill>
                <a:schemeClr val="tx1"/>
              </a:solidFill>
            </a:endParaRPr>
          </a:p>
        </p:txBody>
      </p:sp>
      <p:pic>
        <p:nvPicPr>
          <p:cNvPr id="7" name="Slika 6">
            <a:extLst>
              <a:ext uri="{FF2B5EF4-FFF2-40B4-BE49-F238E27FC236}">
                <a16:creationId xmlns="" xmlns:a16="http://schemas.microsoft.com/office/drawing/2014/main" id="{377F70EB-B9D5-4A47-9B93-A951C408D7D2}"/>
              </a:ext>
            </a:extLst>
          </p:cNvPr>
          <p:cNvPicPr>
            <a:picLocks noChangeAspect="1"/>
          </p:cNvPicPr>
          <p:nvPr/>
        </p:nvPicPr>
        <p:blipFill rotWithShape="1">
          <a:blip r:embed="rId2">
            <a:extLst>
              <a:ext uri="{28A0092B-C50C-407E-A947-70E740481C1C}">
                <a14:useLocalDpi xmlns:a14="http://schemas.microsoft.com/office/drawing/2010/main" val="0"/>
              </a:ext>
            </a:extLst>
          </a:blip>
          <a:srcRect t="28750" r="-1" b="29170"/>
          <a:stretch/>
        </p:blipFill>
        <p:spPr>
          <a:xfrm>
            <a:off x="20" y="10"/>
            <a:ext cx="7537685" cy="6857990"/>
          </a:xfrm>
          <a:prstGeom prst="rect">
            <a:avLst/>
          </a:prstGeom>
        </p:spPr>
      </p:pic>
      <p:sp>
        <p:nvSpPr>
          <p:cNvPr id="41" name="Rectangle 40">
            <a:extLst>
              <a:ext uri="{FF2B5EF4-FFF2-40B4-BE49-F238E27FC236}">
                <a16:creationId xmlns="" xmlns:a16="http://schemas.microsoft.com/office/drawing/2014/main" id="{B01B0E58-A5C8-4CDA-A2E0-35DF94E598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017457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77F2BB43-1E8B-40A7-9733-9AEE76BFE2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 xmlns:a16="http://schemas.microsoft.com/office/drawing/2014/main" id="{2F2499BD-C67D-4CD4-9747-4DCC7EF1FC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 xmlns:a16="http://schemas.microsoft.com/office/drawing/2014/main" id="{80D02CAC-A533-4E24-84A6-B3171E16A2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6" name="Rectangle 25">
            <a:extLst>
              <a:ext uri="{FF2B5EF4-FFF2-40B4-BE49-F238E27FC236}">
                <a16:creationId xmlns="" xmlns:a16="http://schemas.microsoft.com/office/drawing/2014/main" id="{7D541204-B666-420C-9DF1-C06950D2F0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 xmlns:a16="http://schemas.microsoft.com/office/drawing/2014/main" id="{AFC45B1C-F816-4A7E-ACCB-0E63EF7D4716}"/>
              </a:ext>
            </a:extLst>
          </p:cNvPr>
          <p:cNvSpPr>
            <a:spLocks noGrp="1"/>
          </p:cNvSpPr>
          <p:nvPr>
            <p:ph type="ctrTitle"/>
          </p:nvPr>
        </p:nvSpPr>
        <p:spPr>
          <a:xfrm>
            <a:off x="8046222" y="502920"/>
            <a:ext cx="4172358" cy="643556"/>
          </a:xfrm>
        </p:spPr>
        <p:txBody>
          <a:bodyPr vert="horz" lIns="91440" tIns="45720" rIns="91440" bIns="45720" rtlCol="0" anchor="b">
            <a:noAutofit/>
          </a:bodyPr>
          <a:lstStyle/>
          <a:p>
            <a:r>
              <a:rPr lang="en-US" b="0" kern="1200" cap="all" dirty="0" err="1" smtClean="0">
                <a:solidFill>
                  <a:schemeClr val="tx1">
                    <a:lumMod val="75000"/>
                    <a:lumOff val="25000"/>
                  </a:schemeClr>
                </a:solidFill>
                <a:latin typeface="+mj-lt"/>
                <a:ea typeface="+mj-ea"/>
                <a:cs typeface="+mj-cs"/>
              </a:rPr>
              <a:t>Saltworks</a:t>
            </a:r>
            <a:r>
              <a:rPr lang="en-US" b="0" kern="1200" cap="all" dirty="0" smtClean="0">
                <a:solidFill>
                  <a:schemeClr val="tx1">
                    <a:lumMod val="75000"/>
                    <a:lumOff val="25000"/>
                  </a:schemeClr>
                </a:solidFill>
                <a:latin typeface="+mj-lt"/>
                <a:ea typeface="+mj-ea"/>
                <a:cs typeface="+mj-cs"/>
              </a:rPr>
              <a:t> </a:t>
            </a:r>
            <a:r>
              <a:rPr lang="en-US" b="0" kern="1200" cap="all" dirty="0" err="1" smtClean="0">
                <a:solidFill>
                  <a:schemeClr val="tx1">
                    <a:lumMod val="75000"/>
                    <a:lumOff val="25000"/>
                  </a:schemeClr>
                </a:solidFill>
                <a:latin typeface="+mj-lt"/>
                <a:ea typeface="+mj-ea"/>
                <a:cs typeface="+mj-cs"/>
              </a:rPr>
              <a:t>ston</a:t>
            </a:r>
            <a:r>
              <a:rPr lang="en-US" b="0" kern="1200" cap="all" dirty="0" smtClean="0">
                <a:solidFill>
                  <a:schemeClr val="tx1">
                    <a:lumMod val="75000"/>
                    <a:lumOff val="25000"/>
                  </a:schemeClr>
                </a:solidFill>
                <a:latin typeface="+mj-lt"/>
                <a:ea typeface="+mj-ea"/>
                <a:cs typeface="+mj-cs"/>
              </a:rPr>
              <a:t> </a:t>
            </a:r>
            <a:endParaRPr lang="en-US" b="0" kern="1200" cap="all" dirty="0">
              <a:solidFill>
                <a:schemeClr val="tx1">
                  <a:lumMod val="75000"/>
                  <a:lumOff val="25000"/>
                </a:schemeClr>
              </a:solidFill>
              <a:latin typeface="+mj-lt"/>
              <a:ea typeface="+mj-ea"/>
              <a:cs typeface="+mj-cs"/>
            </a:endParaRPr>
          </a:p>
        </p:txBody>
      </p:sp>
      <p:sp>
        <p:nvSpPr>
          <p:cNvPr id="28" name="Rectangle 27">
            <a:extLst>
              <a:ext uri="{FF2B5EF4-FFF2-40B4-BE49-F238E27FC236}">
                <a16:creationId xmlns="" xmlns:a16="http://schemas.microsoft.com/office/drawing/2014/main" id="{C487790A-E9D7-438A-90BB-9361BEF14B2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 xmlns:a16="http://schemas.microsoft.com/office/drawing/2014/main" id="{C84847AE-0FEA-43E8-8AA1-4169A6FDB9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 xmlns:a16="http://schemas.microsoft.com/office/drawing/2014/main" id="{0C0E6C8D-508A-44F8-BB9B-7911B0118D5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7" name="Slika 6" descr="Slika na kojoj se prikazuje na otvorenom, voda, planina, trava&#10;&#10;Opis je automatski generiran">
            <a:extLst>
              <a:ext uri="{FF2B5EF4-FFF2-40B4-BE49-F238E27FC236}">
                <a16:creationId xmlns="" xmlns:a16="http://schemas.microsoft.com/office/drawing/2014/main" id="{05779A84-2398-4140-9ABB-01DB8EC59F6D}"/>
              </a:ext>
            </a:extLst>
          </p:cNvPr>
          <p:cNvPicPr>
            <a:picLocks noChangeAspect="1"/>
          </p:cNvPicPr>
          <p:nvPr/>
        </p:nvPicPr>
        <p:blipFill rotWithShape="1">
          <a:blip r:embed="rId2">
            <a:extLst>
              <a:ext uri="{28A0092B-C50C-407E-A947-70E740481C1C}">
                <a14:useLocalDpi xmlns:a14="http://schemas.microsoft.com/office/drawing/2010/main" val="0"/>
              </a:ext>
            </a:extLst>
          </a:blip>
          <a:srcRect l="7064" r="7066" b="2"/>
          <a:stretch/>
        </p:blipFill>
        <p:spPr>
          <a:xfrm>
            <a:off x="446534" y="548640"/>
            <a:ext cx="3702877" cy="5841924"/>
          </a:xfrm>
          <a:prstGeom prst="rect">
            <a:avLst/>
          </a:prstGeom>
        </p:spPr>
      </p:pic>
      <p:pic>
        <p:nvPicPr>
          <p:cNvPr id="5" name="Slika 4">
            <a:extLst>
              <a:ext uri="{FF2B5EF4-FFF2-40B4-BE49-F238E27FC236}">
                <a16:creationId xmlns="" xmlns:a16="http://schemas.microsoft.com/office/drawing/2014/main" id="{308C3BD3-529B-4593-9897-AD94B1E98261}"/>
              </a:ext>
            </a:extLst>
          </p:cNvPr>
          <p:cNvPicPr>
            <a:picLocks noChangeAspect="1"/>
          </p:cNvPicPr>
          <p:nvPr/>
        </p:nvPicPr>
        <p:blipFill rotWithShape="1">
          <a:blip r:embed="rId3">
            <a:extLst>
              <a:ext uri="{28A0092B-C50C-407E-A947-70E740481C1C}">
                <a14:useLocalDpi xmlns:a14="http://schemas.microsoft.com/office/drawing/2010/main" val="0"/>
              </a:ext>
            </a:extLst>
          </a:blip>
          <a:srcRect l="103" r="14027" b="2"/>
          <a:stretch/>
        </p:blipFill>
        <p:spPr>
          <a:xfrm>
            <a:off x="4242273" y="548641"/>
            <a:ext cx="3702877" cy="5841924"/>
          </a:xfrm>
          <a:prstGeom prst="rect">
            <a:avLst/>
          </a:prstGeom>
        </p:spPr>
      </p:pic>
      <p:sp>
        <p:nvSpPr>
          <p:cNvPr id="3" name="Podnaslov 2">
            <a:extLst>
              <a:ext uri="{FF2B5EF4-FFF2-40B4-BE49-F238E27FC236}">
                <a16:creationId xmlns="" xmlns:a16="http://schemas.microsoft.com/office/drawing/2014/main" id="{AC4A308B-0152-48BC-9004-7C7D68862960}"/>
              </a:ext>
            </a:extLst>
          </p:cNvPr>
          <p:cNvSpPr>
            <a:spLocks noGrp="1"/>
          </p:cNvSpPr>
          <p:nvPr>
            <p:ph type="subTitle" idx="1"/>
          </p:nvPr>
        </p:nvSpPr>
        <p:spPr>
          <a:xfrm>
            <a:off x="8135815" y="1005840"/>
            <a:ext cx="3856884" cy="5512191"/>
          </a:xfrm>
        </p:spPr>
        <p:txBody>
          <a:bodyPr vert="horz" lIns="91440" tIns="45720" rIns="91440" bIns="45720" rtlCol="0" anchor="ctr">
            <a:normAutofit fontScale="25000" lnSpcReduction="20000"/>
          </a:bodyPr>
          <a:lstStyle/>
          <a:p>
            <a:pPr>
              <a:lnSpc>
                <a:spcPct val="110000"/>
              </a:lnSpc>
            </a:pPr>
            <a:r>
              <a:rPr lang="en-US" sz="7200" dirty="0" err="1">
                <a:solidFill>
                  <a:schemeClr val="tx1">
                    <a:lumMod val="75000"/>
                    <a:lumOff val="25000"/>
                  </a:schemeClr>
                </a:solidFill>
              </a:rPr>
              <a:t>Saltwork</a:t>
            </a:r>
            <a:r>
              <a:rPr lang="en-US" sz="7200" dirty="0">
                <a:solidFill>
                  <a:schemeClr val="tx1">
                    <a:lumMod val="75000"/>
                    <a:lumOff val="25000"/>
                  </a:schemeClr>
                </a:solidFill>
              </a:rPr>
              <a:t> </a:t>
            </a:r>
            <a:r>
              <a:rPr lang="en-US" sz="7200" dirty="0" err="1">
                <a:solidFill>
                  <a:schemeClr val="tx1">
                    <a:lumMod val="75000"/>
                    <a:lumOff val="25000"/>
                  </a:schemeClr>
                </a:solidFill>
              </a:rPr>
              <a:t>ston</a:t>
            </a:r>
            <a:r>
              <a:rPr lang="en-US" sz="7200" dirty="0">
                <a:solidFill>
                  <a:schemeClr val="tx1">
                    <a:lumMod val="75000"/>
                    <a:lumOff val="25000"/>
                  </a:schemeClr>
                </a:solidFill>
              </a:rPr>
              <a:t> is one of the oldest saltworks in </a:t>
            </a:r>
            <a:r>
              <a:rPr lang="en-US" sz="7200" dirty="0" err="1">
                <a:solidFill>
                  <a:schemeClr val="tx1">
                    <a:lumMod val="75000"/>
                    <a:lumOff val="25000"/>
                  </a:schemeClr>
                </a:solidFill>
              </a:rPr>
              <a:t>europe</a:t>
            </a:r>
            <a:r>
              <a:rPr lang="en-US" sz="7200" dirty="0">
                <a:solidFill>
                  <a:schemeClr val="tx1">
                    <a:lumMod val="75000"/>
                    <a:lumOff val="25000"/>
                  </a:schemeClr>
                </a:solidFill>
              </a:rPr>
              <a:t> and one of the most famous in </a:t>
            </a:r>
            <a:r>
              <a:rPr lang="en-US" sz="7200" dirty="0" err="1">
                <a:solidFill>
                  <a:schemeClr val="tx1">
                    <a:lumMod val="75000"/>
                    <a:lumOff val="25000"/>
                  </a:schemeClr>
                </a:solidFill>
              </a:rPr>
              <a:t>croatia</a:t>
            </a:r>
            <a:r>
              <a:rPr lang="en-US" sz="7200" dirty="0">
                <a:solidFill>
                  <a:schemeClr val="tx1">
                    <a:lumMod val="75000"/>
                    <a:lumOff val="25000"/>
                  </a:schemeClr>
                </a:solidFill>
              </a:rPr>
              <a:t>.</a:t>
            </a:r>
          </a:p>
          <a:p>
            <a:pPr>
              <a:lnSpc>
                <a:spcPct val="110000"/>
              </a:lnSpc>
            </a:pPr>
            <a:r>
              <a:rPr lang="en-US" sz="7200" dirty="0">
                <a:solidFill>
                  <a:schemeClr val="tx1">
                    <a:lumMod val="75000"/>
                    <a:lumOff val="25000"/>
                  </a:schemeClr>
                </a:solidFill>
              </a:rPr>
              <a:t>It dates  from the 14th century and is still operational today.</a:t>
            </a:r>
          </a:p>
          <a:p>
            <a:pPr>
              <a:lnSpc>
                <a:spcPct val="110000"/>
              </a:lnSpc>
            </a:pPr>
            <a:r>
              <a:rPr lang="en-US" sz="7200" dirty="0">
                <a:solidFill>
                  <a:schemeClr val="tx1">
                    <a:lumMod val="75000"/>
                    <a:lumOff val="25000"/>
                  </a:schemeClr>
                </a:solidFill>
              </a:rPr>
              <a:t>Working on: </a:t>
            </a:r>
            <a:endParaRPr lang="hr-HR" sz="7200" dirty="0">
              <a:solidFill>
                <a:schemeClr val="tx1">
                  <a:lumMod val="75000"/>
                  <a:lumOff val="25000"/>
                </a:schemeClr>
              </a:solidFill>
            </a:endParaRPr>
          </a:p>
          <a:p>
            <a:pPr>
              <a:lnSpc>
                <a:spcPct val="110000"/>
              </a:lnSpc>
            </a:pPr>
            <a:r>
              <a:rPr lang="en-US" sz="7200" dirty="0">
                <a:solidFill>
                  <a:schemeClr val="tx1">
                    <a:lumMod val="75000"/>
                    <a:lumOff val="25000"/>
                  </a:schemeClr>
                </a:solidFill>
              </a:rPr>
              <a:t>- production of organic salt </a:t>
            </a:r>
          </a:p>
          <a:p>
            <a:pPr>
              <a:lnSpc>
                <a:spcPct val="110000"/>
              </a:lnSpc>
            </a:pPr>
            <a:r>
              <a:rPr lang="en-US" sz="7200" dirty="0">
                <a:solidFill>
                  <a:schemeClr val="tx1">
                    <a:lumMod val="75000"/>
                    <a:lumOff val="25000"/>
                  </a:schemeClr>
                </a:solidFill>
              </a:rPr>
              <a:t> - creating new products(</a:t>
            </a:r>
            <a:r>
              <a:rPr lang="en-US" sz="7200" dirty="0" err="1">
                <a:solidFill>
                  <a:schemeClr val="tx1">
                    <a:lumMod val="75000"/>
                    <a:lumOff val="25000"/>
                  </a:schemeClr>
                </a:solidFill>
              </a:rPr>
              <a:t>e.g</a:t>
            </a:r>
            <a:r>
              <a:rPr lang="en-US" sz="7200" dirty="0">
                <a:solidFill>
                  <a:schemeClr val="tx1">
                    <a:lumMod val="75000"/>
                    <a:lumOff val="25000"/>
                  </a:schemeClr>
                </a:solidFill>
              </a:rPr>
              <a:t> salt  flower, </a:t>
            </a:r>
            <a:r>
              <a:rPr lang="en-US" sz="7200" dirty="0" smtClean="0">
                <a:solidFill>
                  <a:schemeClr val="tx1">
                    <a:lumMod val="75000"/>
                    <a:lumOff val="25000"/>
                  </a:schemeClr>
                </a:solidFill>
              </a:rPr>
              <a:t>flavored </a:t>
            </a:r>
            <a:r>
              <a:rPr lang="en-US" sz="7200" dirty="0">
                <a:solidFill>
                  <a:schemeClr val="tx1">
                    <a:lumMod val="75000"/>
                    <a:lumOff val="25000"/>
                  </a:schemeClr>
                </a:solidFill>
              </a:rPr>
              <a:t>salt)</a:t>
            </a:r>
            <a:endParaRPr lang="hr-HR" sz="7200" dirty="0">
              <a:solidFill>
                <a:schemeClr val="tx1">
                  <a:lumMod val="75000"/>
                  <a:lumOff val="25000"/>
                </a:schemeClr>
              </a:solidFill>
            </a:endParaRPr>
          </a:p>
          <a:p>
            <a:pPr>
              <a:lnSpc>
                <a:spcPct val="110000"/>
              </a:lnSpc>
            </a:pPr>
            <a:r>
              <a:rPr lang="en-US" sz="7200" dirty="0">
                <a:solidFill>
                  <a:schemeClr val="tx1">
                    <a:lumMod val="75000"/>
                    <a:lumOff val="25000"/>
                  </a:schemeClr>
                </a:solidFill>
              </a:rPr>
              <a:t>- turning </a:t>
            </a:r>
            <a:r>
              <a:rPr lang="en-US" sz="7200" dirty="0" err="1">
                <a:solidFill>
                  <a:schemeClr val="tx1">
                    <a:lumMod val="75000"/>
                    <a:lumOff val="25000"/>
                  </a:schemeClr>
                </a:solidFill>
              </a:rPr>
              <a:t>saltwork</a:t>
            </a:r>
            <a:r>
              <a:rPr lang="en-US" sz="7200" dirty="0">
                <a:solidFill>
                  <a:schemeClr val="tx1">
                    <a:lumMod val="75000"/>
                    <a:lumOff val="25000"/>
                  </a:schemeClr>
                </a:solidFill>
              </a:rPr>
              <a:t> into attraction, salt museum</a:t>
            </a:r>
          </a:p>
          <a:p>
            <a:pPr>
              <a:lnSpc>
                <a:spcPct val="110000"/>
              </a:lnSpc>
            </a:pPr>
            <a:r>
              <a:rPr lang="en-US" sz="7200" dirty="0">
                <a:solidFill>
                  <a:schemeClr val="tx1">
                    <a:lumMod val="75000"/>
                    <a:lumOff val="25000"/>
                  </a:schemeClr>
                </a:solidFill>
              </a:rPr>
              <a:t>About 2,000 </a:t>
            </a:r>
            <a:r>
              <a:rPr lang="en-US" sz="7200" dirty="0" err="1">
                <a:solidFill>
                  <a:schemeClr val="tx1">
                    <a:lumMod val="75000"/>
                    <a:lumOff val="25000"/>
                  </a:schemeClr>
                </a:solidFill>
              </a:rPr>
              <a:t>tonnes</a:t>
            </a:r>
            <a:r>
              <a:rPr lang="en-US" sz="7200" dirty="0">
                <a:solidFill>
                  <a:schemeClr val="tx1">
                    <a:lumMod val="75000"/>
                    <a:lumOff val="25000"/>
                  </a:schemeClr>
                </a:solidFill>
              </a:rPr>
              <a:t> of salt are produced annually in the saltworks</a:t>
            </a:r>
            <a:r>
              <a:rPr lang="hr-HR" sz="7200" dirty="0">
                <a:solidFill>
                  <a:schemeClr val="tx1">
                    <a:lumMod val="75000"/>
                    <a:lumOff val="25000"/>
                  </a:schemeClr>
                </a:solidFill>
              </a:rPr>
              <a:t>.</a:t>
            </a:r>
            <a:endParaRPr lang="en-US" sz="1100" dirty="0">
              <a:solidFill>
                <a:schemeClr val="tx1">
                  <a:lumMod val="75000"/>
                  <a:lumOff val="25000"/>
                </a:schemeClr>
              </a:solidFill>
            </a:endParaRPr>
          </a:p>
        </p:txBody>
      </p:sp>
    </p:spTree>
    <p:extLst>
      <p:ext uri="{BB962C8B-B14F-4D97-AF65-F5344CB8AC3E}">
        <p14:creationId xmlns:p14="http://schemas.microsoft.com/office/powerpoint/2010/main" val="15016519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 xmlns:a16="http://schemas.microsoft.com/office/drawing/2014/main" id="{E08D4B6A-8113-4DFB-B82E-B60CAC8E0A5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7" name="Rectangle 46">
            <a:extLst>
              <a:ext uri="{FF2B5EF4-FFF2-40B4-BE49-F238E27FC236}">
                <a16:creationId xmlns="" xmlns:a16="http://schemas.microsoft.com/office/drawing/2014/main" id="{9822E561-F97C-4CBB-A9A6-A6BF6317BC8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Naslov 1">
            <a:extLst>
              <a:ext uri="{FF2B5EF4-FFF2-40B4-BE49-F238E27FC236}">
                <a16:creationId xmlns="" xmlns:a16="http://schemas.microsoft.com/office/drawing/2014/main" id="{B259F359-5EC7-483E-8C77-B34219D9E1AE}"/>
              </a:ext>
            </a:extLst>
          </p:cNvPr>
          <p:cNvSpPr>
            <a:spLocks noGrp="1"/>
          </p:cNvSpPr>
          <p:nvPr>
            <p:ph type="ctrTitle"/>
          </p:nvPr>
        </p:nvSpPr>
        <p:spPr>
          <a:xfrm>
            <a:off x="8000328" y="-119577"/>
            <a:ext cx="3511233" cy="901802"/>
          </a:xfrm>
        </p:spPr>
        <p:txBody>
          <a:bodyPr anchor="ctr">
            <a:normAutofit fontScale="90000"/>
          </a:bodyPr>
          <a:lstStyle/>
          <a:p>
            <a:r>
              <a:rPr lang="hr-HR" dirty="0" err="1">
                <a:solidFill>
                  <a:schemeClr val="tx1"/>
                </a:solidFill>
              </a:rPr>
              <a:t>Saltworks</a:t>
            </a:r>
            <a:r>
              <a:rPr lang="hr-HR" dirty="0">
                <a:solidFill>
                  <a:schemeClr val="tx1"/>
                </a:solidFill>
              </a:rPr>
              <a:t> </a:t>
            </a:r>
            <a:r>
              <a:rPr lang="hr-HR" dirty="0" err="1">
                <a:solidFill>
                  <a:schemeClr val="tx1"/>
                </a:solidFill>
              </a:rPr>
              <a:t>nin</a:t>
            </a:r>
            <a:endParaRPr lang="hr-HR" dirty="0">
              <a:solidFill>
                <a:schemeClr val="tx1"/>
              </a:solidFill>
            </a:endParaRPr>
          </a:p>
        </p:txBody>
      </p:sp>
      <p:sp>
        <p:nvSpPr>
          <p:cNvPr id="3" name="Podnaslov 2">
            <a:extLst>
              <a:ext uri="{FF2B5EF4-FFF2-40B4-BE49-F238E27FC236}">
                <a16:creationId xmlns="" xmlns:a16="http://schemas.microsoft.com/office/drawing/2014/main" id="{B0E50DCE-6C37-4F1D-AE97-F35F38D28C1C}"/>
              </a:ext>
            </a:extLst>
          </p:cNvPr>
          <p:cNvSpPr>
            <a:spLocks noGrp="1"/>
          </p:cNvSpPr>
          <p:nvPr>
            <p:ph type="subTitle" idx="1"/>
          </p:nvPr>
        </p:nvSpPr>
        <p:spPr>
          <a:xfrm>
            <a:off x="7677325" y="930593"/>
            <a:ext cx="4375052" cy="5653094"/>
          </a:xfrm>
        </p:spPr>
        <p:txBody>
          <a:bodyPr anchor="t">
            <a:noAutofit/>
          </a:bodyPr>
          <a:lstStyle/>
          <a:p>
            <a:pPr>
              <a:lnSpc>
                <a:spcPct val="110000"/>
              </a:lnSpc>
            </a:pPr>
            <a:r>
              <a:rPr lang="hr-HR" sz="1800" dirty="0" err="1"/>
              <a:t>The</a:t>
            </a:r>
            <a:r>
              <a:rPr lang="hr-HR" sz="1800" dirty="0"/>
              <a:t> </a:t>
            </a:r>
            <a:r>
              <a:rPr lang="hr-HR" sz="1800" dirty="0" err="1"/>
              <a:t>average</a:t>
            </a:r>
            <a:r>
              <a:rPr lang="hr-HR" sz="1800" dirty="0"/>
              <a:t> </a:t>
            </a:r>
            <a:r>
              <a:rPr lang="hr-HR" sz="1800" dirty="0" err="1"/>
              <a:t>productin</a:t>
            </a:r>
            <a:r>
              <a:rPr lang="hr-HR" sz="1800" dirty="0"/>
              <a:t> </a:t>
            </a:r>
            <a:r>
              <a:rPr lang="hr-HR" sz="1800" dirty="0" err="1"/>
              <a:t>of</a:t>
            </a:r>
            <a:r>
              <a:rPr lang="hr-HR" sz="1800" dirty="0"/>
              <a:t> </a:t>
            </a:r>
            <a:r>
              <a:rPr lang="hr-HR" sz="1800" dirty="0" err="1"/>
              <a:t>sea</a:t>
            </a:r>
            <a:r>
              <a:rPr lang="hr-HR" sz="1800" dirty="0"/>
              <a:t> </a:t>
            </a:r>
            <a:r>
              <a:rPr lang="hr-HR" sz="1800" dirty="0" err="1"/>
              <a:t>salt</a:t>
            </a:r>
            <a:r>
              <a:rPr lang="hr-HR" sz="1800" dirty="0"/>
              <a:t> </a:t>
            </a:r>
            <a:r>
              <a:rPr lang="hr-HR" sz="1800" dirty="0" err="1"/>
              <a:t>in</a:t>
            </a:r>
            <a:r>
              <a:rPr lang="hr-HR" sz="1800" dirty="0"/>
              <a:t> </a:t>
            </a:r>
            <a:r>
              <a:rPr lang="hr-HR" sz="1800" dirty="0" err="1"/>
              <a:t>the</a:t>
            </a:r>
            <a:r>
              <a:rPr lang="hr-HR" sz="1800" dirty="0"/>
              <a:t> </a:t>
            </a:r>
            <a:r>
              <a:rPr lang="hr-HR" sz="1800" dirty="0" err="1"/>
              <a:t>last</a:t>
            </a:r>
            <a:r>
              <a:rPr lang="hr-HR" sz="1800" dirty="0"/>
              <a:t> 10 </a:t>
            </a:r>
            <a:r>
              <a:rPr lang="hr-HR" sz="1800" dirty="0" err="1"/>
              <a:t>years</a:t>
            </a:r>
            <a:r>
              <a:rPr lang="hr-HR" sz="1800" dirty="0"/>
              <a:t> at </a:t>
            </a:r>
            <a:r>
              <a:rPr lang="hr-HR" sz="1800" dirty="0" err="1"/>
              <a:t>the</a:t>
            </a:r>
            <a:r>
              <a:rPr lang="hr-HR" sz="1800" dirty="0"/>
              <a:t> </a:t>
            </a:r>
            <a:r>
              <a:rPr lang="hr-HR" sz="1800" dirty="0" err="1"/>
              <a:t>nin</a:t>
            </a:r>
            <a:r>
              <a:rPr lang="hr-HR" sz="1800" dirty="0"/>
              <a:t> </a:t>
            </a:r>
            <a:r>
              <a:rPr lang="hr-HR" sz="1800" dirty="0" err="1"/>
              <a:t>saltworks</a:t>
            </a:r>
            <a:r>
              <a:rPr lang="hr-HR" sz="1800" dirty="0"/>
              <a:t>. </a:t>
            </a:r>
          </a:p>
          <a:p>
            <a:pPr>
              <a:lnSpc>
                <a:spcPct val="110000"/>
              </a:lnSpc>
            </a:pPr>
            <a:r>
              <a:rPr lang="hr-HR" sz="1800" dirty="0" err="1"/>
              <a:t>Is</a:t>
            </a:r>
            <a:r>
              <a:rPr lang="hr-HR" sz="1800" dirty="0"/>
              <a:t>  32oo </a:t>
            </a:r>
            <a:r>
              <a:rPr lang="hr-HR" sz="1800" dirty="0" err="1"/>
              <a:t>tonnes</a:t>
            </a:r>
            <a:r>
              <a:rPr lang="hr-HR" sz="1800" dirty="0"/>
              <a:t>. </a:t>
            </a:r>
            <a:r>
              <a:rPr lang="hr-HR" sz="1800" dirty="0" err="1"/>
              <a:t>Season</a:t>
            </a:r>
            <a:r>
              <a:rPr lang="hr-HR" sz="1800" dirty="0"/>
              <a:t> „</a:t>
            </a:r>
            <a:r>
              <a:rPr lang="hr-HR" sz="1800" dirty="0" err="1"/>
              <a:t>harvest</a:t>
            </a:r>
            <a:r>
              <a:rPr lang="hr-HR" sz="1800" dirty="0"/>
              <a:t>” </a:t>
            </a:r>
            <a:r>
              <a:rPr lang="hr-HR" sz="1800" dirty="0" err="1"/>
              <a:t>lasts</a:t>
            </a:r>
            <a:r>
              <a:rPr lang="hr-HR" sz="1800" dirty="0"/>
              <a:t> on </a:t>
            </a:r>
            <a:r>
              <a:rPr lang="hr-HR" sz="1800" dirty="0" err="1"/>
              <a:t>average</a:t>
            </a:r>
            <a:r>
              <a:rPr lang="hr-HR" sz="1800" dirty="0"/>
              <a:t> 63 </a:t>
            </a:r>
            <a:r>
              <a:rPr lang="hr-HR" sz="1800" dirty="0" err="1"/>
              <a:t>days</a:t>
            </a:r>
            <a:r>
              <a:rPr lang="hr-HR" sz="1800" dirty="0"/>
              <a:t> </a:t>
            </a:r>
            <a:r>
              <a:rPr lang="hr-HR" sz="1800" dirty="0" err="1"/>
              <a:t>during</a:t>
            </a:r>
            <a:r>
              <a:rPr lang="hr-HR" sz="1800" dirty="0"/>
              <a:t> </a:t>
            </a:r>
            <a:r>
              <a:rPr lang="hr-HR" sz="1800" dirty="0" err="1"/>
              <a:t>the</a:t>
            </a:r>
            <a:r>
              <a:rPr lang="hr-HR" sz="1800" dirty="0"/>
              <a:t> </a:t>
            </a:r>
            <a:r>
              <a:rPr lang="hr-HR" sz="1800" dirty="0" err="1"/>
              <a:t>spring</a:t>
            </a:r>
            <a:r>
              <a:rPr lang="hr-HR" sz="1800" dirty="0"/>
              <a:t>, </a:t>
            </a:r>
            <a:r>
              <a:rPr lang="hr-HR" sz="1800" dirty="0" err="1"/>
              <a:t>summer</a:t>
            </a:r>
            <a:r>
              <a:rPr lang="hr-HR" sz="1800" dirty="0"/>
              <a:t> </a:t>
            </a:r>
            <a:r>
              <a:rPr lang="hr-HR" sz="1800" dirty="0" err="1"/>
              <a:t>and</a:t>
            </a:r>
            <a:r>
              <a:rPr lang="hr-HR" sz="1800" dirty="0"/>
              <a:t> </a:t>
            </a:r>
            <a:r>
              <a:rPr lang="hr-HR" sz="1800" dirty="0" err="1"/>
              <a:t>early</a:t>
            </a:r>
            <a:r>
              <a:rPr lang="hr-HR" sz="1800" dirty="0"/>
              <a:t> </a:t>
            </a:r>
            <a:r>
              <a:rPr lang="hr-HR" sz="1800" dirty="0" err="1"/>
              <a:t>fall</a:t>
            </a:r>
            <a:r>
              <a:rPr lang="hr-HR" sz="1800" dirty="0"/>
              <a:t>. </a:t>
            </a:r>
          </a:p>
          <a:p>
            <a:pPr>
              <a:lnSpc>
                <a:spcPct val="110000"/>
              </a:lnSpc>
            </a:pPr>
            <a:r>
              <a:rPr lang="hr-HR" sz="1800" dirty="0"/>
              <a:t>In 1500, </a:t>
            </a:r>
            <a:r>
              <a:rPr lang="hr-HR" sz="1800" dirty="0" err="1"/>
              <a:t>venetians</a:t>
            </a:r>
            <a:r>
              <a:rPr lang="hr-HR" sz="1800" dirty="0"/>
              <a:t> </a:t>
            </a:r>
            <a:r>
              <a:rPr lang="hr-HR" sz="1800" dirty="0" err="1"/>
              <a:t>bought</a:t>
            </a:r>
            <a:r>
              <a:rPr lang="hr-HR" sz="1800" dirty="0"/>
              <a:t> </a:t>
            </a:r>
            <a:r>
              <a:rPr lang="hr-HR" sz="1800" dirty="0" err="1"/>
              <a:t>our</a:t>
            </a:r>
            <a:r>
              <a:rPr lang="hr-HR" sz="1800" dirty="0"/>
              <a:t> </a:t>
            </a:r>
            <a:r>
              <a:rPr lang="hr-HR" sz="1800" dirty="0" err="1"/>
              <a:t>nin</a:t>
            </a:r>
            <a:r>
              <a:rPr lang="hr-HR" sz="1800" dirty="0"/>
              <a:t> </a:t>
            </a:r>
            <a:r>
              <a:rPr lang="hr-HR" sz="1800" dirty="0" err="1"/>
              <a:t>saltworks</a:t>
            </a:r>
            <a:r>
              <a:rPr lang="hr-HR" sz="1800" dirty="0"/>
              <a:t>. </a:t>
            </a:r>
            <a:r>
              <a:rPr lang="hr-HR" sz="1800" dirty="0" err="1"/>
              <a:t>Since</a:t>
            </a:r>
            <a:r>
              <a:rPr lang="hr-HR" sz="1800" dirty="0"/>
              <a:t> </a:t>
            </a:r>
            <a:r>
              <a:rPr lang="hr-HR" sz="1800" dirty="0" err="1"/>
              <a:t>it</a:t>
            </a:r>
            <a:r>
              <a:rPr lang="hr-HR" sz="1800" dirty="0"/>
              <a:t> </a:t>
            </a:r>
            <a:r>
              <a:rPr lang="hr-HR" sz="1800" dirty="0" err="1"/>
              <a:t>was</a:t>
            </a:r>
            <a:r>
              <a:rPr lang="hr-HR" sz="1800" dirty="0"/>
              <a:t> a rival to </a:t>
            </a:r>
            <a:r>
              <a:rPr lang="hr-HR" sz="1800" dirty="0" err="1"/>
              <a:t>their</a:t>
            </a:r>
            <a:r>
              <a:rPr lang="hr-HR" sz="1800" dirty="0"/>
              <a:t> </a:t>
            </a:r>
            <a:r>
              <a:rPr lang="hr-HR" sz="1800" dirty="0" err="1"/>
              <a:t>salt</a:t>
            </a:r>
            <a:r>
              <a:rPr lang="hr-HR" sz="1800" dirty="0"/>
              <a:t> </a:t>
            </a:r>
            <a:r>
              <a:rPr lang="hr-HR" sz="1800" dirty="0" err="1"/>
              <a:t>pans</a:t>
            </a:r>
            <a:r>
              <a:rPr lang="hr-HR" sz="1800" dirty="0"/>
              <a:t> , </a:t>
            </a:r>
            <a:r>
              <a:rPr lang="hr-HR" sz="1800" dirty="0" err="1"/>
              <a:t>they</a:t>
            </a:r>
            <a:r>
              <a:rPr lang="hr-HR" sz="1800" dirty="0"/>
              <a:t> </a:t>
            </a:r>
            <a:r>
              <a:rPr lang="hr-HR" sz="1800" dirty="0" err="1"/>
              <a:t>shut</a:t>
            </a:r>
            <a:r>
              <a:rPr lang="hr-HR" sz="1800" dirty="0"/>
              <a:t> </a:t>
            </a:r>
            <a:r>
              <a:rPr lang="hr-HR" sz="1800" dirty="0" err="1"/>
              <a:t>it</a:t>
            </a:r>
            <a:r>
              <a:rPr lang="hr-HR" sz="1800" dirty="0"/>
              <a:t> </a:t>
            </a:r>
            <a:r>
              <a:rPr lang="hr-HR" sz="1800" dirty="0" err="1"/>
              <a:t>down</a:t>
            </a:r>
            <a:r>
              <a:rPr lang="hr-HR" sz="1800" dirty="0"/>
              <a:t> for 500 </a:t>
            </a:r>
            <a:r>
              <a:rPr lang="hr-HR" sz="1800" dirty="0" err="1"/>
              <a:t>years</a:t>
            </a:r>
            <a:r>
              <a:rPr lang="hr-HR" sz="1800" dirty="0"/>
              <a:t>. </a:t>
            </a:r>
          </a:p>
        </p:txBody>
      </p:sp>
      <p:pic>
        <p:nvPicPr>
          <p:cNvPr id="4" name="Slika 3">
            <a:extLst>
              <a:ext uri="{FF2B5EF4-FFF2-40B4-BE49-F238E27FC236}">
                <a16:creationId xmlns="" xmlns:a16="http://schemas.microsoft.com/office/drawing/2014/main" id="{CF6CF299-5E1A-437C-A337-FB31A14C3043}"/>
              </a:ext>
            </a:extLst>
          </p:cNvPr>
          <p:cNvPicPr>
            <a:picLocks noChangeAspect="1"/>
          </p:cNvPicPr>
          <p:nvPr/>
        </p:nvPicPr>
        <p:blipFill rotWithShape="1">
          <a:blip r:embed="rId2">
            <a:extLst>
              <a:ext uri="{28A0092B-C50C-407E-A947-70E740481C1C}">
                <a14:useLocalDpi xmlns:a14="http://schemas.microsoft.com/office/drawing/2010/main" val="0"/>
              </a:ext>
            </a:extLst>
          </a:blip>
          <a:srcRect t="17567"/>
          <a:stretch/>
        </p:blipFill>
        <p:spPr>
          <a:xfrm rot="16200000">
            <a:off x="339852" y="-339852"/>
            <a:ext cx="6858000" cy="7537705"/>
          </a:xfrm>
          <a:prstGeom prst="rect">
            <a:avLst/>
          </a:prstGeom>
        </p:spPr>
      </p:pic>
      <p:sp>
        <p:nvSpPr>
          <p:cNvPr id="49" name="Rectangle 48">
            <a:extLst>
              <a:ext uri="{FF2B5EF4-FFF2-40B4-BE49-F238E27FC236}">
                <a16:creationId xmlns="" xmlns:a16="http://schemas.microsoft.com/office/drawing/2014/main" id="{B01B0E58-A5C8-4CDA-A2E0-35DF94E598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260557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Rezervirano mjesto sadržaja 29" descr="Slika na kojoj se prikazuje voda, na otvorenom, priroda, čamac&#10;&#10;Opis je automatski generiran">
            <a:extLst>
              <a:ext uri="{FF2B5EF4-FFF2-40B4-BE49-F238E27FC236}">
                <a16:creationId xmlns="" xmlns:a16="http://schemas.microsoft.com/office/drawing/2014/main" id="{64CEC74E-4C09-47D2-B050-6629845B8DC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55749" y="1"/>
            <a:ext cx="5072017" cy="6857999"/>
          </a:xfrm>
        </p:spPr>
      </p:pic>
      <p:pic>
        <p:nvPicPr>
          <p:cNvPr id="38" name="Slika 37" descr="Slika na kojoj se prikazuje na zatvorenom, soba, drveni, zgrada&#10;&#10;Opis je automatski generiran">
            <a:extLst>
              <a:ext uri="{FF2B5EF4-FFF2-40B4-BE49-F238E27FC236}">
                <a16:creationId xmlns="" xmlns:a16="http://schemas.microsoft.com/office/drawing/2014/main" id="{293C481D-2053-4984-931F-7BBFFF565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855749" cy="6858000"/>
          </a:xfrm>
          <a:prstGeom prst="rect">
            <a:avLst/>
          </a:prstGeom>
        </p:spPr>
      </p:pic>
      <p:pic>
        <p:nvPicPr>
          <p:cNvPr id="49" name="Slika 48" descr="Slika na kojoj se prikazuje sjedenje, zgrada, staro, malo&#10;&#10;Opis je automatski generiran">
            <a:extLst>
              <a:ext uri="{FF2B5EF4-FFF2-40B4-BE49-F238E27FC236}">
                <a16:creationId xmlns="" xmlns:a16="http://schemas.microsoft.com/office/drawing/2014/main" id="{56F6E9C0-FB53-40FA-9F14-EC852FA1DB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4738" y="-29225"/>
            <a:ext cx="3610709" cy="6858000"/>
          </a:xfrm>
          <a:prstGeom prst="rect">
            <a:avLst/>
          </a:prstGeom>
        </p:spPr>
      </p:pic>
      <p:sp>
        <p:nvSpPr>
          <p:cNvPr id="2" name="Pravokutnik 1"/>
          <p:cNvSpPr/>
          <p:nvPr/>
        </p:nvSpPr>
        <p:spPr>
          <a:xfrm>
            <a:off x="4513385" y="4161692"/>
            <a:ext cx="3446584" cy="2662267"/>
          </a:xfrm>
          <a:prstGeom prst="rect">
            <a:avLst/>
          </a:prstGeom>
        </p:spPr>
        <p:txBody>
          <a:bodyPr wrap="square">
            <a:spAutoFit/>
          </a:bodyPr>
          <a:lstStyle/>
          <a:p>
            <a:pPr lvl="0" defTabSz="457200">
              <a:lnSpc>
                <a:spcPct val="110000"/>
              </a:lnSpc>
              <a:spcBef>
                <a:spcPct val="20000"/>
              </a:spcBef>
              <a:spcAft>
                <a:spcPts val="600"/>
              </a:spcAft>
              <a:buClr>
                <a:srgbClr val="CB90C8"/>
              </a:buClr>
              <a:buSzPct val="92000"/>
            </a:pPr>
            <a:r>
              <a:rPr lang="hr-HR" cap="all" dirty="0"/>
              <a:t>Nin </a:t>
            </a:r>
            <a:r>
              <a:rPr lang="hr-HR" cap="all" dirty="0" err="1"/>
              <a:t>saltworks</a:t>
            </a:r>
            <a:r>
              <a:rPr lang="hr-HR" cap="all" dirty="0"/>
              <a:t> </a:t>
            </a:r>
            <a:r>
              <a:rPr lang="hr-HR" cap="all" dirty="0" err="1"/>
              <a:t>was</a:t>
            </a:r>
            <a:r>
              <a:rPr lang="hr-HR" cap="all" dirty="0"/>
              <a:t> </a:t>
            </a:r>
            <a:r>
              <a:rPr lang="hr-HR" cap="all" dirty="0" err="1"/>
              <a:t>still</a:t>
            </a:r>
            <a:r>
              <a:rPr lang="hr-HR" cap="all" dirty="0"/>
              <a:t> </a:t>
            </a:r>
            <a:r>
              <a:rPr lang="hr-HR" cap="all" dirty="0" err="1"/>
              <a:t>alive</a:t>
            </a:r>
            <a:r>
              <a:rPr lang="hr-HR" cap="all" dirty="0"/>
              <a:t>  </a:t>
            </a:r>
            <a:r>
              <a:rPr lang="hr-HR" cap="all" dirty="0" err="1"/>
              <a:t>and</a:t>
            </a:r>
            <a:r>
              <a:rPr lang="hr-HR" cap="all" dirty="0"/>
              <a:t> </a:t>
            </a:r>
            <a:r>
              <a:rPr lang="hr-HR" cap="all" dirty="0" err="1"/>
              <a:t>biodynamic</a:t>
            </a:r>
            <a:r>
              <a:rPr lang="hr-HR" cap="all" dirty="0"/>
              <a:t> </a:t>
            </a:r>
            <a:r>
              <a:rPr lang="hr-HR" cap="all" dirty="0" err="1"/>
              <a:t>ecosystem</a:t>
            </a:r>
            <a:r>
              <a:rPr lang="hr-HR" cap="all" dirty="0"/>
              <a:t>. </a:t>
            </a:r>
            <a:r>
              <a:rPr lang="hr-HR" cap="all" dirty="0" err="1"/>
              <a:t>Even</a:t>
            </a:r>
            <a:r>
              <a:rPr lang="hr-HR" cap="all" dirty="0"/>
              <a:t> </a:t>
            </a:r>
            <a:r>
              <a:rPr lang="hr-HR" cap="all" dirty="0" err="1"/>
              <a:t>today</a:t>
            </a:r>
            <a:r>
              <a:rPr lang="hr-HR" cap="all" dirty="0"/>
              <a:t>, </a:t>
            </a:r>
            <a:r>
              <a:rPr lang="hr-HR" cap="all" dirty="0" err="1"/>
              <a:t>it</a:t>
            </a:r>
            <a:r>
              <a:rPr lang="hr-HR" cap="all" dirty="0"/>
              <a:t> </a:t>
            </a:r>
            <a:r>
              <a:rPr lang="hr-HR" cap="all" dirty="0" err="1"/>
              <a:t>still</a:t>
            </a:r>
            <a:r>
              <a:rPr lang="hr-HR" cap="all" dirty="0"/>
              <a:t> </a:t>
            </a:r>
            <a:r>
              <a:rPr lang="hr-HR" cap="all" dirty="0" err="1"/>
              <a:t>lives</a:t>
            </a:r>
            <a:r>
              <a:rPr lang="hr-HR" cap="all" dirty="0"/>
              <a:t> </a:t>
            </a:r>
            <a:r>
              <a:rPr lang="hr-HR" cap="all" dirty="0" err="1"/>
              <a:t>and</a:t>
            </a:r>
            <a:r>
              <a:rPr lang="hr-HR" cap="all" dirty="0"/>
              <a:t> </a:t>
            </a:r>
            <a:r>
              <a:rPr lang="hr-HR" cap="all" dirty="0" err="1"/>
              <a:t>produces</a:t>
            </a:r>
            <a:r>
              <a:rPr lang="hr-HR" cap="all" dirty="0"/>
              <a:t> at </a:t>
            </a:r>
            <a:r>
              <a:rPr lang="hr-HR" cap="all" dirty="0" err="1"/>
              <a:t>the</a:t>
            </a:r>
            <a:r>
              <a:rPr lang="hr-HR" cap="all" dirty="0"/>
              <a:t> same </a:t>
            </a:r>
            <a:r>
              <a:rPr lang="hr-HR" cap="all" dirty="0" err="1"/>
              <a:t>way</a:t>
            </a:r>
            <a:r>
              <a:rPr lang="hr-HR" cap="all" dirty="0"/>
              <a:t>. </a:t>
            </a:r>
          </a:p>
          <a:p>
            <a:pPr lvl="0" defTabSz="457200">
              <a:lnSpc>
                <a:spcPct val="110000"/>
              </a:lnSpc>
              <a:spcBef>
                <a:spcPct val="20000"/>
              </a:spcBef>
              <a:spcAft>
                <a:spcPts val="600"/>
              </a:spcAft>
              <a:buClr>
                <a:srgbClr val="CB90C8"/>
              </a:buClr>
              <a:buSzPct val="92000"/>
            </a:pPr>
            <a:r>
              <a:rPr lang="hr-HR" cap="all" dirty="0"/>
              <a:t>Nin </a:t>
            </a:r>
            <a:r>
              <a:rPr lang="hr-HR" cap="all" dirty="0" err="1"/>
              <a:t>is</a:t>
            </a:r>
            <a:r>
              <a:rPr lang="hr-HR" cap="all" dirty="0"/>
              <a:t> </a:t>
            </a:r>
            <a:r>
              <a:rPr lang="hr-HR" cap="all" dirty="0" err="1"/>
              <a:t>located</a:t>
            </a:r>
            <a:r>
              <a:rPr lang="hr-HR" cap="all" dirty="0"/>
              <a:t> </a:t>
            </a:r>
            <a:r>
              <a:rPr lang="hr-HR" cap="all" dirty="0" err="1"/>
              <a:t>between</a:t>
            </a:r>
            <a:r>
              <a:rPr lang="hr-HR" cap="all" dirty="0"/>
              <a:t> </a:t>
            </a:r>
            <a:r>
              <a:rPr lang="hr-HR" cap="all" dirty="0" err="1"/>
              <a:t>five</a:t>
            </a:r>
            <a:r>
              <a:rPr lang="hr-HR" cap="all" dirty="0"/>
              <a:t> </a:t>
            </a:r>
            <a:r>
              <a:rPr lang="hr-HR" cap="all" dirty="0" err="1"/>
              <a:t>croatian</a:t>
            </a:r>
            <a:r>
              <a:rPr lang="hr-HR" cap="all" dirty="0"/>
              <a:t> </a:t>
            </a:r>
            <a:r>
              <a:rPr lang="hr-HR" cap="all" dirty="0" err="1"/>
              <a:t>national</a:t>
            </a:r>
            <a:r>
              <a:rPr lang="hr-HR" cap="all" dirty="0"/>
              <a:t> </a:t>
            </a:r>
            <a:r>
              <a:rPr lang="hr-HR" cap="all" dirty="0" err="1"/>
              <a:t>parks</a:t>
            </a:r>
            <a:r>
              <a:rPr lang="hr-HR" cap="all" dirty="0"/>
              <a:t>.</a:t>
            </a:r>
          </a:p>
        </p:txBody>
      </p:sp>
    </p:spTree>
    <p:extLst>
      <p:ext uri="{BB962C8B-B14F-4D97-AF65-F5344CB8AC3E}">
        <p14:creationId xmlns:p14="http://schemas.microsoft.com/office/powerpoint/2010/main" val="8231215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 xmlns:a16="http://schemas.microsoft.com/office/drawing/2014/main" id="{6B695AA2-4B70-477F-AF90-536B720A13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ka 3">
            <a:extLst>
              <a:ext uri="{FF2B5EF4-FFF2-40B4-BE49-F238E27FC236}">
                <a16:creationId xmlns="" xmlns:a16="http://schemas.microsoft.com/office/drawing/2014/main" id="{2088007D-E6E1-4306-8347-74F5DC78D390}"/>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20264" b="1065"/>
          <a:stretch/>
        </p:blipFill>
        <p:spPr>
          <a:xfrm>
            <a:off x="0" y="10"/>
            <a:ext cx="12191980" cy="6857990"/>
          </a:xfrm>
          <a:prstGeom prst="rect">
            <a:avLst/>
          </a:prstGeom>
        </p:spPr>
      </p:pic>
      <p:sp>
        <p:nvSpPr>
          <p:cNvPr id="2" name="Naslov 1">
            <a:extLst>
              <a:ext uri="{FF2B5EF4-FFF2-40B4-BE49-F238E27FC236}">
                <a16:creationId xmlns="" xmlns:a16="http://schemas.microsoft.com/office/drawing/2014/main" id="{83AB3B7D-CBFA-4A72-856A-CE2A26BCF56B}"/>
              </a:ext>
            </a:extLst>
          </p:cNvPr>
          <p:cNvSpPr>
            <a:spLocks noGrp="1"/>
          </p:cNvSpPr>
          <p:nvPr>
            <p:ph type="ctrTitle"/>
          </p:nvPr>
        </p:nvSpPr>
        <p:spPr>
          <a:xfrm>
            <a:off x="800355" y="4617508"/>
            <a:ext cx="10225530" cy="708847"/>
          </a:xfrm>
        </p:spPr>
        <p:txBody>
          <a:bodyPr>
            <a:normAutofit/>
          </a:bodyPr>
          <a:lstStyle/>
          <a:p>
            <a:r>
              <a:rPr lang="hr-HR" dirty="0" err="1">
                <a:solidFill>
                  <a:schemeClr val="tx1"/>
                </a:solidFill>
              </a:rPr>
              <a:t>Saltworks</a:t>
            </a:r>
            <a:r>
              <a:rPr lang="hr-HR" dirty="0">
                <a:solidFill>
                  <a:schemeClr val="tx1"/>
                </a:solidFill>
              </a:rPr>
              <a:t> </a:t>
            </a:r>
            <a:r>
              <a:rPr lang="hr-HR" dirty="0" err="1">
                <a:solidFill>
                  <a:schemeClr val="tx1"/>
                </a:solidFill>
              </a:rPr>
              <a:t>pag</a:t>
            </a:r>
            <a:endParaRPr lang="hr-HR" dirty="0">
              <a:solidFill>
                <a:schemeClr val="tx1"/>
              </a:solidFill>
            </a:endParaRPr>
          </a:p>
        </p:txBody>
      </p:sp>
      <p:sp>
        <p:nvSpPr>
          <p:cNvPr id="3" name="Podnaslov 2">
            <a:extLst>
              <a:ext uri="{FF2B5EF4-FFF2-40B4-BE49-F238E27FC236}">
                <a16:creationId xmlns="" xmlns:a16="http://schemas.microsoft.com/office/drawing/2014/main" id="{AB70CE77-C825-4F43-B9FA-D6152A7AE606}"/>
              </a:ext>
            </a:extLst>
          </p:cNvPr>
          <p:cNvSpPr>
            <a:spLocks noGrp="1"/>
          </p:cNvSpPr>
          <p:nvPr>
            <p:ph type="subTitle" idx="1"/>
          </p:nvPr>
        </p:nvSpPr>
        <p:spPr>
          <a:xfrm>
            <a:off x="701881" y="5326366"/>
            <a:ext cx="10225530" cy="1531623"/>
          </a:xfrm>
        </p:spPr>
        <p:txBody>
          <a:bodyPr>
            <a:normAutofit/>
          </a:bodyPr>
          <a:lstStyle/>
          <a:p>
            <a:pPr>
              <a:lnSpc>
                <a:spcPct val="110000"/>
              </a:lnSpc>
            </a:pPr>
            <a:r>
              <a:rPr lang="hr-HR" sz="1800" dirty="0" err="1">
                <a:solidFill>
                  <a:schemeClr val="tx1"/>
                </a:solidFill>
              </a:rPr>
              <a:t>Saltwork</a:t>
            </a:r>
            <a:r>
              <a:rPr lang="hr-HR" sz="1800" dirty="0">
                <a:solidFill>
                  <a:schemeClr val="tx1"/>
                </a:solidFill>
              </a:rPr>
              <a:t> </a:t>
            </a:r>
            <a:r>
              <a:rPr lang="hr-HR" sz="1800" dirty="0" err="1">
                <a:solidFill>
                  <a:schemeClr val="tx1"/>
                </a:solidFill>
              </a:rPr>
              <a:t>pag</a:t>
            </a:r>
            <a:r>
              <a:rPr lang="hr-HR" sz="1800" dirty="0">
                <a:solidFill>
                  <a:schemeClr val="tx1"/>
                </a:solidFill>
              </a:rPr>
              <a:t> </a:t>
            </a:r>
            <a:r>
              <a:rPr lang="hr-HR" sz="1800" dirty="0" err="1">
                <a:solidFill>
                  <a:schemeClr val="tx1"/>
                </a:solidFill>
              </a:rPr>
              <a:t>is</a:t>
            </a:r>
            <a:r>
              <a:rPr lang="hr-HR" sz="1800" dirty="0">
                <a:solidFill>
                  <a:schemeClr val="tx1"/>
                </a:solidFill>
              </a:rPr>
              <a:t> </a:t>
            </a:r>
            <a:r>
              <a:rPr lang="hr-HR" sz="1800" dirty="0" err="1">
                <a:solidFill>
                  <a:schemeClr val="tx1"/>
                </a:solidFill>
              </a:rPr>
              <a:t>the</a:t>
            </a:r>
            <a:r>
              <a:rPr lang="hr-HR" sz="1800" dirty="0">
                <a:solidFill>
                  <a:schemeClr val="tx1"/>
                </a:solidFill>
              </a:rPr>
              <a:t> </a:t>
            </a:r>
            <a:r>
              <a:rPr lang="hr-HR" sz="1800" dirty="0" err="1">
                <a:solidFill>
                  <a:schemeClr val="tx1"/>
                </a:solidFill>
              </a:rPr>
              <a:t>largest</a:t>
            </a:r>
            <a:r>
              <a:rPr lang="hr-HR" sz="1800" dirty="0">
                <a:solidFill>
                  <a:schemeClr val="tx1"/>
                </a:solidFill>
              </a:rPr>
              <a:t> </a:t>
            </a:r>
            <a:r>
              <a:rPr lang="hr-HR" sz="1800" dirty="0" err="1">
                <a:solidFill>
                  <a:schemeClr val="tx1"/>
                </a:solidFill>
              </a:rPr>
              <a:t>producer</a:t>
            </a:r>
            <a:r>
              <a:rPr lang="hr-HR" sz="1800" dirty="0">
                <a:solidFill>
                  <a:schemeClr val="tx1"/>
                </a:solidFill>
              </a:rPr>
              <a:t> </a:t>
            </a:r>
            <a:r>
              <a:rPr lang="hr-HR" sz="1800" dirty="0" err="1">
                <a:solidFill>
                  <a:schemeClr val="tx1"/>
                </a:solidFill>
              </a:rPr>
              <a:t>of</a:t>
            </a:r>
            <a:r>
              <a:rPr lang="hr-HR" sz="1800" dirty="0">
                <a:solidFill>
                  <a:schemeClr val="tx1"/>
                </a:solidFill>
              </a:rPr>
              <a:t> </a:t>
            </a:r>
            <a:r>
              <a:rPr lang="hr-HR" sz="1800" dirty="0" err="1">
                <a:solidFill>
                  <a:schemeClr val="tx1"/>
                </a:solidFill>
              </a:rPr>
              <a:t>sea</a:t>
            </a:r>
            <a:r>
              <a:rPr lang="hr-HR" sz="1800" dirty="0">
                <a:solidFill>
                  <a:schemeClr val="tx1"/>
                </a:solidFill>
              </a:rPr>
              <a:t> </a:t>
            </a:r>
            <a:r>
              <a:rPr lang="hr-HR" sz="1800" dirty="0" err="1">
                <a:solidFill>
                  <a:schemeClr val="tx1"/>
                </a:solidFill>
              </a:rPr>
              <a:t>salt</a:t>
            </a:r>
            <a:r>
              <a:rPr lang="hr-HR" sz="1800" dirty="0">
                <a:solidFill>
                  <a:schemeClr val="tx1"/>
                </a:solidFill>
              </a:rPr>
              <a:t> </a:t>
            </a:r>
            <a:r>
              <a:rPr lang="hr-HR" sz="1800" dirty="0" err="1">
                <a:solidFill>
                  <a:schemeClr val="tx1"/>
                </a:solidFill>
              </a:rPr>
              <a:t>in</a:t>
            </a:r>
            <a:r>
              <a:rPr lang="hr-HR" sz="1800" dirty="0">
                <a:solidFill>
                  <a:schemeClr val="tx1"/>
                </a:solidFill>
              </a:rPr>
              <a:t> </a:t>
            </a:r>
            <a:r>
              <a:rPr lang="hr-HR" sz="1800" dirty="0" err="1">
                <a:solidFill>
                  <a:schemeClr val="tx1"/>
                </a:solidFill>
              </a:rPr>
              <a:t>croatia</a:t>
            </a:r>
            <a:r>
              <a:rPr lang="hr-HR" sz="1800" dirty="0">
                <a:solidFill>
                  <a:schemeClr val="tx1"/>
                </a:solidFill>
              </a:rPr>
              <a:t> </a:t>
            </a:r>
            <a:r>
              <a:rPr lang="hr-HR" sz="1800" dirty="0" err="1">
                <a:solidFill>
                  <a:schemeClr val="tx1"/>
                </a:solidFill>
              </a:rPr>
              <a:t>and</a:t>
            </a:r>
            <a:r>
              <a:rPr lang="hr-HR" sz="1800" dirty="0">
                <a:solidFill>
                  <a:schemeClr val="tx1"/>
                </a:solidFill>
              </a:rPr>
              <a:t> </a:t>
            </a:r>
            <a:r>
              <a:rPr lang="hr-HR" sz="1800" dirty="0" err="1">
                <a:solidFill>
                  <a:schemeClr val="tx1"/>
                </a:solidFill>
              </a:rPr>
              <a:t>bases</a:t>
            </a:r>
            <a:r>
              <a:rPr lang="hr-HR" sz="1800" dirty="0">
                <a:solidFill>
                  <a:schemeClr val="tx1"/>
                </a:solidFill>
              </a:rPr>
              <a:t> </a:t>
            </a:r>
            <a:r>
              <a:rPr lang="hr-HR" sz="1800" dirty="0" err="1">
                <a:solidFill>
                  <a:schemeClr val="tx1"/>
                </a:solidFill>
              </a:rPr>
              <a:t>its</a:t>
            </a:r>
            <a:r>
              <a:rPr lang="hr-HR" sz="1800" dirty="0">
                <a:solidFill>
                  <a:schemeClr val="tx1"/>
                </a:solidFill>
              </a:rPr>
              <a:t> </a:t>
            </a:r>
            <a:r>
              <a:rPr lang="hr-HR" sz="1800" dirty="0" err="1">
                <a:solidFill>
                  <a:schemeClr val="tx1"/>
                </a:solidFill>
              </a:rPr>
              <a:t>production</a:t>
            </a:r>
            <a:r>
              <a:rPr lang="hr-HR" sz="1800" dirty="0">
                <a:solidFill>
                  <a:schemeClr val="tx1"/>
                </a:solidFill>
              </a:rPr>
              <a:t> on </a:t>
            </a:r>
            <a:r>
              <a:rPr lang="hr-HR" sz="1800" dirty="0" err="1">
                <a:solidFill>
                  <a:schemeClr val="tx1"/>
                </a:solidFill>
              </a:rPr>
              <a:t>the</a:t>
            </a:r>
            <a:r>
              <a:rPr lang="hr-HR" sz="1800" dirty="0">
                <a:solidFill>
                  <a:schemeClr val="tx1"/>
                </a:solidFill>
              </a:rPr>
              <a:t> </a:t>
            </a:r>
            <a:r>
              <a:rPr lang="hr-HR" sz="1800" dirty="0" err="1">
                <a:solidFill>
                  <a:schemeClr val="tx1"/>
                </a:solidFill>
              </a:rPr>
              <a:t>millennial</a:t>
            </a:r>
            <a:r>
              <a:rPr lang="hr-HR" sz="1800" dirty="0">
                <a:solidFill>
                  <a:schemeClr val="tx1"/>
                </a:solidFill>
              </a:rPr>
              <a:t> </a:t>
            </a:r>
            <a:r>
              <a:rPr lang="hr-HR" sz="1800" dirty="0" err="1">
                <a:solidFill>
                  <a:schemeClr val="tx1"/>
                </a:solidFill>
              </a:rPr>
              <a:t>tradition</a:t>
            </a:r>
            <a:r>
              <a:rPr lang="hr-HR" sz="1800" dirty="0">
                <a:solidFill>
                  <a:schemeClr val="tx1"/>
                </a:solidFill>
              </a:rPr>
              <a:t> </a:t>
            </a:r>
            <a:r>
              <a:rPr lang="hr-HR" sz="1800" dirty="0" err="1">
                <a:solidFill>
                  <a:schemeClr val="tx1"/>
                </a:solidFill>
              </a:rPr>
              <a:t>of</a:t>
            </a:r>
            <a:r>
              <a:rPr lang="hr-HR" sz="1800" dirty="0">
                <a:solidFill>
                  <a:schemeClr val="tx1"/>
                </a:solidFill>
              </a:rPr>
              <a:t> </a:t>
            </a:r>
            <a:r>
              <a:rPr lang="hr-HR" sz="1800" dirty="0" err="1">
                <a:solidFill>
                  <a:schemeClr val="tx1"/>
                </a:solidFill>
              </a:rPr>
              <a:t>sea</a:t>
            </a:r>
            <a:r>
              <a:rPr lang="hr-HR" sz="1800" dirty="0">
                <a:solidFill>
                  <a:schemeClr val="tx1"/>
                </a:solidFill>
              </a:rPr>
              <a:t> </a:t>
            </a:r>
            <a:r>
              <a:rPr lang="hr-HR" sz="1800" dirty="0" err="1">
                <a:solidFill>
                  <a:schemeClr val="tx1"/>
                </a:solidFill>
              </a:rPr>
              <a:t>salt</a:t>
            </a:r>
            <a:r>
              <a:rPr lang="hr-HR" sz="1800" dirty="0">
                <a:solidFill>
                  <a:schemeClr val="tx1"/>
                </a:solidFill>
              </a:rPr>
              <a:t> </a:t>
            </a:r>
            <a:r>
              <a:rPr lang="hr-HR" sz="1800" dirty="0" err="1">
                <a:solidFill>
                  <a:schemeClr val="tx1"/>
                </a:solidFill>
              </a:rPr>
              <a:t>production</a:t>
            </a:r>
            <a:r>
              <a:rPr lang="hr-HR" sz="1800" dirty="0">
                <a:solidFill>
                  <a:schemeClr val="tx1"/>
                </a:solidFill>
              </a:rPr>
              <a:t> on </a:t>
            </a:r>
            <a:r>
              <a:rPr lang="hr-HR" sz="1800" dirty="0" err="1">
                <a:solidFill>
                  <a:schemeClr val="tx1"/>
                </a:solidFill>
              </a:rPr>
              <a:t>the</a:t>
            </a:r>
            <a:r>
              <a:rPr lang="hr-HR" sz="1800" dirty="0">
                <a:solidFill>
                  <a:schemeClr val="tx1"/>
                </a:solidFill>
              </a:rPr>
              <a:t> </a:t>
            </a:r>
            <a:r>
              <a:rPr lang="hr-HR" sz="1800" dirty="0" err="1">
                <a:solidFill>
                  <a:schemeClr val="tx1"/>
                </a:solidFill>
              </a:rPr>
              <a:t>islAND</a:t>
            </a:r>
            <a:r>
              <a:rPr lang="hr-HR" sz="1800" dirty="0">
                <a:solidFill>
                  <a:schemeClr val="tx1"/>
                </a:solidFill>
              </a:rPr>
              <a:t> OF PAG. IMPERMEABLE SALT MADE MAINLY OF LOAM AND CLAY, AND SPECIFIC </a:t>
            </a:r>
            <a:r>
              <a:rPr lang="hr-HR" sz="1800" dirty="0" err="1">
                <a:solidFill>
                  <a:schemeClr val="tx1"/>
                </a:solidFill>
              </a:rPr>
              <a:t>CLIMATic</a:t>
            </a:r>
            <a:r>
              <a:rPr lang="hr-HR" sz="1800" dirty="0">
                <a:solidFill>
                  <a:schemeClr val="tx1"/>
                </a:solidFill>
              </a:rPr>
              <a:t> </a:t>
            </a:r>
            <a:r>
              <a:rPr lang="hr-HR" sz="1800" dirty="0" err="1">
                <a:solidFill>
                  <a:schemeClr val="tx1"/>
                </a:solidFill>
              </a:rPr>
              <a:t>conditions</a:t>
            </a:r>
            <a:r>
              <a:rPr lang="hr-HR" sz="1800" dirty="0">
                <a:solidFill>
                  <a:schemeClr val="tx1"/>
                </a:solidFill>
              </a:rPr>
              <a:t> are </a:t>
            </a:r>
            <a:r>
              <a:rPr lang="hr-HR" sz="1800" dirty="0" err="1">
                <a:solidFill>
                  <a:schemeClr val="tx1"/>
                </a:solidFill>
              </a:rPr>
              <a:t>an</a:t>
            </a:r>
            <a:r>
              <a:rPr lang="hr-HR" sz="1800" dirty="0">
                <a:solidFill>
                  <a:schemeClr val="tx1"/>
                </a:solidFill>
              </a:rPr>
              <a:t> </a:t>
            </a:r>
            <a:r>
              <a:rPr lang="hr-HR" sz="1800" dirty="0" err="1">
                <a:solidFill>
                  <a:schemeClr val="tx1"/>
                </a:solidFill>
              </a:rPr>
              <a:t>excellent</a:t>
            </a:r>
            <a:r>
              <a:rPr lang="hr-HR" sz="1800" dirty="0">
                <a:solidFill>
                  <a:schemeClr val="tx1"/>
                </a:solidFill>
              </a:rPr>
              <a:t> base for </a:t>
            </a:r>
            <a:r>
              <a:rPr lang="hr-HR" sz="1800" dirty="0" err="1">
                <a:solidFill>
                  <a:schemeClr val="tx1"/>
                </a:solidFill>
              </a:rPr>
              <a:t>the</a:t>
            </a:r>
            <a:r>
              <a:rPr lang="hr-HR" sz="1800" dirty="0">
                <a:solidFill>
                  <a:schemeClr val="tx1"/>
                </a:solidFill>
              </a:rPr>
              <a:t> top </a:t>
            </a:r>
            <a:r>
              <a:rPr lang="hr-HR" sz="1800" dirty="0" err="1">
                <a:solidFill>
                  <a:schemeClr val="tx1"/>
                </a:solidFill>
              </a:rPr>
              <a:t>salt</a:t>
            </a:r>
            <a:r>
              <a:rPr lang="hr-HR" sz="1800" dirty="0">
                <a:solidFill>
                  <a:schemeClr val="tx1"/>
                </a:solidFill>
              </a:rPr>
              <a:t> </a:t>
            </a:r>
            <a:r>
              <a:rPr lang="hr-HR" sz="1800" dirty="0" err="1">
                <a:solidFill>
                  <a:schemeClr val="tx1"/>
                </a:solidFill>
              </a:rPr>
              <a:t>of</a:t>
            </a:r>
            <a:r>
              <a:rPr lang="hr-HR" sz="1800" dirty="0">
                <a:solidFill>
                  <a:schemeClr val="tx1"/>
                </a:solidFill>
              </a:rPr>
              <a:t> </a:t>
            </a:r>
            <a:r>
              <a:rPr lang="hr-HR" sz="1800" dirty="0" err="1">
                <a:solidFill>
                  <a:schemeClr val="tx1"/>
                </a:solidFill>
              </a:rPr>
              <a:t>pag</a:t>
            </a:r>
            <a:r>
              <a:rPr lang="hr-HR" sz="2400" dirty="0">
                <a:solidFill>
                  <a:schemeClr val="tx1"/>
                </a:solidFill>
              </a:rPr>
              <a:t>.</a:t>
            </a:r>
          </a:p>
        </p:txBody>
      </p:sp>
    </p:spTree>
    <p:extLst>
      <p:ext uri="{BB962C8B-B14F-4D97-AF65-F5344CB8AC3E}">
        <p14:creationId xmlns:p14="http://schemas.microsoft.com/office/powerpoint/2010/main" val="4594605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OUR SCHOOL STUDENT COOPERATIVE</a:t>
            </a:r>
            <a:endParaRPr lang="hr-HR" dirty="0"/>
          </a:p>
        </p:txBody>
      </p:sp>
      <p:sp>
        <p:nvSpPr>
          <p:cNvPr id="3" name="Rezervirano mjesto sadržaja 2"/>
          <p:cNvSpPr>
            <a:spLocks noGrp="1"/>
          </p:cNvSpPr>
          <p:nvPr>
            <p:ph idx="1"/>
          </p:nvPr>
        </p:nvSpPr>
        <p:spPr>
          <a:xfrm>
            <a:off x="5462955" y="2340864"/>
            <a:ext cx="4642338" cy="3634486"/>
          </a:xfrm>
        </p:spPr>
        <p:txBody>
          <a:bodyPr>
            <a:normAutofit fontScale="85000" lnSpcReduction="20000"/>
          </a:bodyPr>
          <a:lstStyle/>
          <a:p>
            <a:pPr algn="just">
              <a:lnSpc>
                <a:spcPct val="150000"/>
              </a:lnSpc>
              <a:spcAft>
                <a:spcPts val="0"/>
              </a:spcAft>
            </a:pPr>
            <a:r>
              <a:rPr lang="hr-HR" sz="1600" dirty="0" err="1">
                <a:latin typeface="Arial" panose="020B0604020202020204" pitchFamily="34" charset="0"/>
                <a:ea typeface="Calibri" panose="020F0502020204030204" pitchFamily="34" charset="0"/>
                <a:cs typeface="Times New Roman" panose="02020603050405020304" pitchFamily="18" charset="0"/>
              </a:rPr>
              <a:t>There</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is</a:t>
            </a:r>
            <a:r>
              <a:rPr lang="hr-HR" sz="1600" dirty="0">
                <a:latin typeface="Arial" panose="020B0604020202020204" pitchFamily="34" charset="0"/>
                <a:ea typeface="Calibri" panose="020F0502020204030204" pitchFamily="34" charset="0"/>
                <a:cs typeface="Times New Roman" panose="02020603050405020304" pitchFamily="18" charset="0"/>
              </a:rPr>
              <a:t> a Student </a:t>
            </a:r>
            <a:r>
              <a:rPr lang="hr-HR" sz="1600" dirty="0" err="1">
                <a:latin typeface="Arial" panose="020B0604020202020204" pitchFamily="34" charset="0"/>
                <a:ea typeface="Calibri" panose="020F0502020204030204" pitchFamily="34" charset="0"/>
                <a:cs typeface="Times New Roman" panose="02020603050405020304" pitchFamily="18" charset="0"/>
              </a:rPr>
              <a:t>Cooperative</a:t>
            </a:r>
            <a:r>
              <a:rPr lang="hr-HR" sz="1600" dirty="0">
                <a:latin typeface="Arial" panose="020B0604020202020204" pitchFamily="34" charset="0"/>
                <a:ea typeface="Calibri" panose="020F0502020204030204" pitchFamily="34" charset="0"/>
                <a:cs typeface="Times New Roman" panose="02020603050405020304" pitchFamily="18" charset="0"/>
              </a:rPr>
              <a:t> at </a:t>
            </a:r>
            <a:r>
              <a:rPr lang="hr-HR" sz="1600" dirty="0" err="1">
                <a:latin typeface="Arial" panose="020B0604020202020204" pitchFamily="34" charset="0"/>
                <a:ea typeface="Calibri" panose="020F0502020204030204" pitchFamily="34" charset="0"/>
                <a:cs typeface="Times New Roman" panose="02020603050405020304" pitchFamily="18" charset="0"/>
              </a:rPr>
              <a:t>our</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school</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It</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brings</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together</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interested</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students</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of</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all</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grades</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The</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cooperative</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is</a:t>
            </a:r>
            <a:r>
              <a:rPr lang="hr-HR" sz="1600" dirty="0">
                <a:latin typeface="Arial" panose="020B0604020202020204" pitchFamily="34" charset="0"/>
                <a:ea typeface="Calibri" panose="020F0502020204030204" pitchFamily="34" charset="0"/>
                <a:cs typeface="Times New Roman" panose="02020603050405020304" pitchFamily="18" charset="0"/>
              </a:rPr>
              <a:t> most </a:t>
            </a:r>
            <a:r>
              <a:rPr lang="hr-HR" sz="1600" dirty="0" err="1">
                <a:latin typeface="Arial" panose="020B0604020202020204" pitchFamily="34" charset="0"/>
                <a:ea typeface="Calibri" panose="020F0502020204030204" pitchFamily="34" charset="0"/>
                <a:cs typeface="Times New Roman" panose="02020603050405020304" pitchFamily="18" charset="0"/>
              </a:rPr>
              <a:t>visible</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in</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the</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integration</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of</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children</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with</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special</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needs</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with</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regular</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students</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who</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work</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together</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and</a:t>
            </a:r>
            <a:r>
              <a:rPr lang="hr-HR" sz="1600" dirty="0">
                <a:latin typeface="Arial" panose="020B0604020202020204" pitchFamily="34" charset="0"/>
                <a:ea typeface="Calibri" panose="020F0502020204030204" pitchFamily="34" charset="0"/>
                <a:cs typeface="Times New Roman" panose="02020603050405020304" pitchFamily="18" charset="0"/>
              </a:rPr>
              <a:t> make </a:t>
            </a:r>
            <a:r>
              <a:rPr lang="hr-HR" sz="1600" dirty="0" err="1">
                <a:latin typeface="Arial" panose="020B0604020202020204" pitchFamily="34" charset="0"/>
                <a:ea typeface="Calibri" panose="020F0502020204030204" pitchFamily="34" charset="0"/>
                <a:cs typeface="Times New Roman" panose="02020603050405020304" pitchFamily="18" charset="0"/>
              </a:rPr>
              <a:t>decorative</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items</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soaps</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aromatic</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salts</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bath</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balls</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medicinal</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teas</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from</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plants</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that</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grow</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in</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our</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school</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garden</a:t>
            </a:r>
            <a:r>
              <a:rPr lang="hr-HR" sz="1600" dirty="0">
                <a:latin typeface="Arial" panose="020B0604020202020204" pitchFamily="34" charset="0"/>
                <a:ea typeface="Calibri" panose="020F0502020204030204" pitchFamily="34" charset="0"/>
                <a:cs typeface="Times New Roman" panose="02020603050405020304" pitchFamily="18" charset="0"/>
              </a:rPr>
              <a:t>. In </a:t>
            </a:r>
            <a:r>
              <a:rPr lang="hr-HR" sz="1600" dirty="0" err="1">
                <a:latin typeface="Arial" panose="020B0604020202020204" pitchFamily="34" charset="0"/>
                <a:ea typeface="Calibri" panose="020F0502020204030204" pitchFamily="34" charset="0"/>
                <a:cs typeface="Times New Roman" panose="02020603050405020304" pitchFamily="18" charset="0"/>
              </a:rPr>
              <a:t>this</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way</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students</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learn</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about</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the</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needs</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of</a:t>
            </a:r>
            <a:r>
              <a:rPr lang="hr-HR" sz="1600" dirty="0">
                <a:latin typeface="Arial" panose="020B0604020202020204" pitchFamily="34" charset="0"/>
                <a:ea typeface="Calibri" panose="020F0502020204030204" pitchFamily="34" charset="0"/>
                <a:cs typeface="Times New Roman" panose="02020603050405020304" pitchFamily="18" charset="0"/>
              </a:rPr>
              <a:t> nature </a:t>
            </a:r>
            <a:r>
              <a:rPr lang="hr-HR" sz="1600" dirty="0" err="1">
                <a:latin typeface="Arial" panose="020B0604020202020204" pitchFamily="34" charset="0"/>
                <a:ea typeface="Calibri" panose="020F0502020204030204" pitchFamily="34" charset="0"/>
                <a:cs typeface="Times New Roman" panose="02020603050405020304" pitchFamily="18" charset="0"/>
              </a:rPr>
              <a:t>protection</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organic</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plant</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cultivation</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composting</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and</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sorting</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waste</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and</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through</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various</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workshops</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produce</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and</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sell</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their</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products</a:t>
            </a:r>
            <a:r>
              <a:rPr lang="hr-HR" sz="1600" dirty="0">
                <a:latin typeface="Arial" panose="020B0604020202020204" pitchFamily="34" charset="0"/>
                <a:ea typeface="Calibri" panose="020F0502020204030204" pitchFamily="34" charset="0"/>
                <a:cs typeface="Times New Roman" panose="02020603050405020304" pitchFamily="18" charset="0"/>
              </a:rPr>
              <a:t> at </a:t>
            </a:r>
            <a:r>
              <a:rPr lang="hr-HR" sz="1600" dirty="0" err="1">
                <a:latin typeface="Arial" panose="020B0604020202020204" pitchFamily="34" charset="0"/>
                <a:ea typeface="Calibri" panose="020F0502020204030204" pitchFamily="34" charset="0"/>
                <a:cs typeface="Times New Roman" panose="02020603050405020304" pitchFamily="18" charset="0"/>
              </a:rPr>
              <a:t>school</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fairs</a:t>
            </a:r>
            <a:r>
              <a:rPr lang="hr-HR" sz="1600" dirty="0">
                <a:latin typeface="Arial" panose="020B0604020202020204" pitchFamily="34" charset="0"/>
                <a:ea typeface="Calibri" panose="020F0502020204030204" pitchFamily="34" charset="0"/>
                <a:cs typeface="Times New Roman" panose="02020603050405020304" pitchFamily="18" charset="0"/>
              </a:rPr>
              <a:t> </a:t>
            </a:r>
            <a:r>
              <a:rPr lang="hr-HR" sz="1600" dirty="0" err="1">
                <a:latin typeface="Arial" panose="020B0604020202020204" pitchFamily="34" charset="0"/>
                <a:ea typeface="Calibri" panose="020F0502020204030204" pitchFamily="34" charset="0"/>
                <a:cs typeface="Times New Roman" panose="02020603050405020304" pitchFamily="18" charset="0"/>
              </a:rPr>
              <a:t>themselves</a:t>
            </a:r>
            <a:endParaRPr lang="hr-HR" sz="1600" dirty="0">
              <a:latin typeface="Arial" panose="020B0604020202020204" pitchFamily="34" charset="0"/>
              <a:ea typeface="Calibri" panose="020F0502020204030204" pitchFamily="34" charset="0"/>
              <a:cs typeface="Times New Roman" panose="02020603050405020304" pitchFamily="18" charset="0"/>
            </a:endParaRPr>
          </a:p>
          <a:p>
            <a:endParaRPr lang="hr-HR" dirty="0"/>
          </a:p>
        </p:txBody>
      </p:sp>
      <p:pic>
        <p:nvPicPr>
          <p:cNvPr id="4" name="Slika 3"/>
          <p:cNvPicPr>
            <a:picLocks noChangeAspect="1"/>
          </p:cNvPicPr>
          <p:nvPr/>
        </p:nvPicPr>
        <p:blipFill>
          <a:blip r:embed="rId2"/>
          <a:stretch>
            <a:fillRect/>
          </a:stretch>
        </p:blipFill>
        <p:spPr>
          <a:xfrm>
            <a:off x="450241" y="2334673"/>
            <a:ext cx="4502759" cy="4351026"/>
          </a:xfrm>
          <a:prstGeom prst="rect">
            <a:avLst/>
          </a:prstGeom>
        </p:spPr>
      </p:pic>
      <p:pic>
        <p:nvPicPr>
          <p:cNvPr id="5" name="Slika 4"/>
          <p:cNvPicPr>
            <a:picLocks noChangeAspect="1"/>
          </p:cNvPicPr>
          <p:nvPr/>
        </p:nvPicPr>
        <p:blipFill>
          <a:blip r:embed="rId3"/>
          <a:stretch>
            <a:fillRect/>
          </a:stretch>
        </p:blipFill>
        <p:spPr>
          <a:xfrm>
            <a:off x="5122985" y="2334673"/>
            <a:ext cx="6271846" cy="4351026"/>
          </a:xfrm>
          <a:prstGeom prst="rect">
            <a:avLst/>
          </a:prstGeom>
        </p:spPr>
      </p:pic>
      <p:sp>
        <p:nvSpPr>
          <p:cNvPr id="6" name="Pravokutnik 5"/>
          <p:cNvSpPr/>
          <p:nvPr/>
        </p:nvSpPr>
        <p:spPr>
          <a:xfrm>
            <a:off x="5240216" y="2532185"/>
            <a:ext cx="5978770" cy="3416320"/>
          </a:xfrm>
          <a:prstGeom prst="rect">
            <a:avLst/>
          </a:prstGeom>
        </p:spPr>
        <p:txBody>
          <a:bodyPr wrap="square">
            <a:spAutoFit/>
          </a:bodyPr>
          <a:lstStyle/>
          <a:p>
            <a:pPr algn="just">
              <a:lnSpc>
                <a:spcPct val="150000"/>
              </a:lnSpc>
              <a:spcAft>
                <a:spcPts val="0"/>
              </a:spcAft>
            </a:pPr>
            <a:r>
              <a:rPr lang="hr-HR" dirty="0" smtClean="0">
                <a:solidFill>
                  <a:schemeClr val="bg1"/>
                </a:solidFill>
                <a:ea typeface="Calibri" panose="020F0502020204030204" pitchFamily="34" charset="0"/>
                <a:cs typeface="Times New Roman" panose="02020603050405020304" pitchFamily="18" charset="0"/>
              </a:rPr>
              <a:t>THERE IS A STUDENT COOPERATIVE AT OUR SCHOOL. IT BRINGS TOGETHER INTERESTED STUDENTS OF ALL GRADES. IN THE COOPERATIVE WE HAVE INTEGRATION OF CHILDREN WITH SPECIAL NEEDS WITH REGULAR STUDENTS, WHO WORK TOGETHER AND MAKE DECORATIVE ITEMS, SOAPS, AROMATIC SALTS, BATH BALLS, HEALTY TEAS FROM PLANTS THAT GROW IN OUR SCHOOL GARDEN. </a:t>
            </a:r>
            <a:endParaRPr lang="hr-HR"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55737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8043980" y="718610"/>
            <a:ext cx="3700593" cy="5749026"/>
          </a:xfrm>
          <a:prstGeom prst="rect">
            <a:avLst/>
          </a:prstGeom>
        </p:spPr>
      </p:pic>
      <p:pic>
        <p:nvPicPr>
          <p:cNvPr id="3" name="Slika 2"/>
          <p:cNvPicPr>
            <a:picLocks noChangeAspect="1"/>
          </p:cNvPicPr>
          <p:nvPr/>
        </p:nvPicPr>
        <p:blipFill>
          <a:blip r:embed="rId3"/>
          <a:stretch>
            <a:fillRect/>
          </a:stretch>
        </p:blipFill>
        <p:spPr>
          <a:xfrm>
            <a:off x="4218359" y="718610"/>
            <a:ext cx="3729888" cy="5749026"/>
          </a:xfrm>
          <a:prstGeom prst="rect">
            <a:avLst/>
          </a:prstGeom>
        </p:spPr>
      </p:pic>
      <p:sp>
        <p:nvSpPr>
          <p:cNvPr id="4" name="Pravokutnik 3"/>
          <p:cNvSpPr/>
          <p:nvPr/>
        </p:nvSpPr>
        <p:spPr>
          <a:xfrm>
            <a:off x="4653088" y="882160"/>
            <a:ext cx="2860430" cy="5078313"/>
          </a:xfrm>
          <a:prstGeom prst="rect">
            <a:avLst/>
          </a:prstGeom>
        </p:spPr>
        <p:txBody>
          <a:bodyPr wrap="square">
            <a:spAutoFit/>
          </a:bodyPr>
          <a:lstStyle/>
          <a:p>
            <a:pPr algn="just">
              <a:lnSpc>
                <a:spcPct val="150000"/>
              </a:lnSpc>
              <a:spcAft>
                <a:spcPts val="0"/>
              </a:spcAft>
            </a:pPr>
            <a:r>
              <a:rPr lang="hr-HR" dirty="0" smtClean="0">
                <a:solidFill>
                  <a:schemeClr val="bg1"/>
                </a:solidFill>
                <a:ea typeface="Calibri" panose="020F0502020204030204" pitchFamily="34" charset="0"/>
                <a:cs typeface="Times New Roman" panose="02020603050405020304" pitchFamily="18" charset="0"/>
              </a:rPr>
              <a:t>IN THIS WAY, STUDENTS LEARN ABOUT THE NEEDS OF NATURE PROTECTION, ORGANIC PLANT CULTIVATION, COMPOSTING AND SORTING WASTE AND THROUGH VARIOUS WORKSHOPS PRODUCE AND SELL THEIR PRODUCTS AT SCHOOL FAIRS THEMSELVES</a:t>
            </a:r>
            <a:endParaRPr lang="hr-HR" dirty="0">
              <a:solidFill>
                <a:schemeClr val="bg1"/>
              </a:solidFill>
              <a:ea typeface="Calibri" panose="020F0502020204030204" pitchFamily="34" charset="0"/>
              <a:cs typeface="Times New Roman" panose="02020603050405020304" pitchFamily="18" charset="0"/>
            </a:endParaRPr>
          </a:p>
        </p:txBody>
      </p:sp>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765" y="718610"/>
            <a:ext cx="3632204" cy="5749026"/>
          </a:xfrm>
          <a:prstGeom prst="rect">
            <a:avLst/>
          </a:prstGeom>
        </p:spPr>
      </p:pic>
    </p:spTree>
    <p:extLst>
      <p:ext uri="{BB962C8B-B14F-4D97-AF65-F5344CB8AC3E}">
        <p14:creationId xmlns:p14="http://schemas.microsoft.com/office/powerpoint/2010/main" val="15198549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26">
            <a:extLst>
              <a:ext uri="{FF2B5EF4-FFF2-40B4-BE49-F238E27FC236}">
                <a16:creationId xmlns="" xmlns:a16="http://schemas.microsoft.com/office/drawing/2014/main" id="{1DDC3EF6-2EA5-44B3-94C7-9DDA67A12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8">
            <a:extLst>
              <a:ext uri="{FF2B5EF4-FFF2-40B4-BE49-F238E27FC236}">
                <a16:creationId xmlns="" xmlns:a16="http://schemas.microsoft.com/office/drawing/2014/main" id="{87925A9A-E9FA-496E-9C09-7C2845E0062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30">
            <a:extLst>
              <a:ext uri="{FF2B5EF4-FFF2-40B4-BE49-F238E27FC236}">
                <a16:creationId xmlns="" xmlns:a16="http://schemas.microsoft.com/office/drawing/2014/main" id="{2073ABB4-E164-4CBF-ADFF-25552BB791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32">
            <a:extLst>
              <a:ext uri="{FF2B5EF4-FFF2-40B4-BE49-F238E27FC236}">
                <a16:creationId xmlns="" xmlns:a16="http://schemas.microsoft.com/office/drawing/2014/main" id="{0F161291-765C-4033-9E84-52C51C6A5A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34">
            <a:extLst>
              <a:ext uri="{FF2B5EF4-FFF2-40B4-BE49-F238E27FC236}">
                <a16:creationId xmlns="" xmlns:a16="http://schemas.microsoft.com/office/drawing/2014/main" id="{37F69638-8A6F-45AB-B9EC-9D8C8FC37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VIDEO-2020-02-09-18-20-40">
            <a:hlinkClick r:id="" action="ppaction://media"/>
            <a:extLst>
              <a:ext uri="{FF2B5EF4-FFF2-40B4-BE49-F238E27FC236}">
                <a16:creationId xmlns="" xmlns:a16="http://schemas.microsoft.com/office/drawing/2014/main" id="{7FE14438-A1E7-44EA-A58D-8080AAB8F77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94099" y="677757"/>
            <a:ext cx="9860296" cy="5571066"/>
          </a:xfrm>
          <a:prstGeom prst="rect">
            <a:avLst/>
          </a:prstGeom>
        </p:spPr>
      </p:pic>
    </p:spTree>
    <p:extLst>
      <p:ext uri="{BB962C8B-B14F-4D97-AF65-F5344CB8AC3E}">
        <p14:creationId xmlns:p14="http://schemas.microsoft.com/office/powerpoint/2010/main" val="895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7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DividendVTI">
  <a:themeElements>
    <a:clrScheme name="AnalogousFromLightSeedRightStep">
      <a:dk1>
        <a:srgbClr val="000000"/>
      </a:dk1>
      <a:lt1>
        <a:srgbClr val="FFFFFF"/>
      </a:lt1>
      <a:dk2>
        <a:srgbClr val="233D3B"/>
      </a:dk2>
      <a:lt2>
        <a:srgbClr val="E6ECE7"/>
      </a:lt2>
      <a:accent1>
        <a:srgbClr val="CB90C8"/>
      </a:accent1>
      <a:accent2>
        <a:srgbClr val="C0799F"/>
      </a:accent2>
      <a:accent3>
        <a:srgbClr val="CB9198"/>
      </a:accent3>
      <a:accent4>
        <a:srgbClr val="C08E79"/>
      </a:accent4>
      <a:accent5>
        <a:srgbClr val="B2A27C"/>
      </a:accent5>
      <a:accent6>
        <a:srgbClr val="A1A96A"/>
      </a:accent6>
      <a:hlink>
        <a:srgbClr val="568F59"/>
      </a:hlink>
      <a:folHlink>
        <a:srgbClr val="848484"/>
      </a:folHlink>
    </a:clrScheme>
    <a:fontScheme name="Dividend">
      <a:majorFont>
        <a:latin typeface="Univers Condensed"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Univers"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docProps/app.xml><?xml version="1.0" encoding="utf-8"?>
<Properties xmlns="http://schemas.openxmlformats.org/officeDocument/2006/extended-properties" xmlns:vt="http://schemas.openxmlformats.org/officeDocument/2006/docPropsVTypes">
  <TotalTime>103</TotalTime>
  <Words>421</Words>
  <Application>Microsoft Office PowerPoint</Application>
  <PresentationFormat>Široki zaslon</PresentationFormat>
  <Paragraphs>22</Paragraphs>
  <Slides>10</Slides>
  <Notes>0</Notes>
  <HiddenSlides>0</HiddenSlides>
  <MMClips>1</MMClips>
  <ScaleCrop>false</ScaleCrop>
  <HeadingPairs>
    <vt:vector size="6" baseType="variant">
      <vt:variant>
        <vt:lpstr>Korišteni fontovi</vt:lpstr>
      </vt:variant>
      <vt:variant>
        <vt:i4>7</vt:i4>
      </vt:variant>
      <vt:variant>
        <vt:lpstr>Tema</vt:lpstr>
      </vt:variant>
      <vt:variant>
        <vt:i4>1</vt:i4>
      </vt:variant>
      <vt:variant>
        <vt:lpstr>Naslovi slajdova</vt:lpstr>
      </vt:variant>
      <vt:variant>
        <vt:i4>10</vt:i4>
      </vt:variant>
    </vt:vector>
  </HeadingPairs>
  <TitlesOfParts>
    <vt:vector size="18" baseType="lpstr">
      <vt:lpstr>Arial</vt:lpstr>
      <vt:lpstr>Calibri</vt:lpstr>
      <vt:lpstr>Gill Sans MT</vt:lpstr>
      <vt:lpstr>Times New Roman</vt:lpstr>
      <vt:lpstr>Univers</vt:lpstr>
      <vt:lpstr>Univers Condensed</vt:lpstr>
      <vt:lpstr>Wingdings 2</vt:lpstr>
      <vt:lpstr>DividendVTI</vt:lpstr>
      <vt:lpstr>PowerPointova prezentacija</vt:lpstr>
      <vt:lpstr>  SALT in croatia</vt:lpstr>
      <vt:lpstr>Saltworks ston </vt:lpstr>
      <vt:lpstr>Saltworks nin</vt:lpstr>
      <vt:lpstr>PowerPointova prezentacija</vt:lpstr>
      <vt:lpstr>Saltworks pag</vt:lpstr>
      <vt:lpstr>OUR SCHOOL STUDENT COOPERATIVE</vt:lpstr>
      <vt:lpstr>PowerPointova prezentacija</vt:lpstr>
      <vt:lpstr>PowerPointova prezentacija</vt:lpstr>
      <vt:lpstr>The end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SALT</dc:title>
  <dc:creator>admin</dc:creator>
  <cp:lastModifiedBy>korisnik</cp:lastModifiedBy>
  <cp:revision>11</cp:revision>
  <dcterms:created xsi:type="dcterms:W3CDTF">2020-02-09T20:55:19Z</dcterms:created>
  <dcterms:modified xsi:type="dcterms:W3CDTF">2020-02-10T10:29:26Z</dcterms:modified>
</cp:coreProperties>
</file>