
<file path=[Content_Types].xml><?xml version="1.0" encoding="utf-8"?>
<Types xmlns="http://schemas.openxmlformats.org/package/2006/content-types">
  <Default Extension="png" ContentType="image/png"/>
  <Default Extension="jpeg" ContentType="image/jpeg"/>
  <Default Extension="webp" ContentType="image/webp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5" r:id="rId5"/>
    <p:sldId id="258" r:id="rId6"/>
    <p:sldId id="259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5" autoAdjust="0"/>
    <p:restoredTop sz="94660"/>
  </p:normalViewPr>
  <p:slideViewPr>
    <p:cSldViewPr snapToGrid="0">
      <p:cViewPr varScale="1">
        <p:scale>
          <a:sx n="86" d="100"/>
          <a:sy n="86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A54-7B83-4B40-ADD3-A74C0732C3B3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47B1-ED07-4424-8F56-700BC8762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52373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A54-7B83-4B40-ADD3-A74C0732C3B3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47B1-ED07-4424-8F56-700BC8762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8437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A54-7B83-4B40-ADD3-A74C0732C3B3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47B1-ED07-4424-8F56-700BC8762F8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6068983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A54-7B83-4B40-ADD3-A74C0732C3B3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47B1-ED07-4424-8F56-700BC8762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29627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A54-7B83-4B40-ADD3-A74C0732C3B3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47B1-ED07-4424-8F56-700BC8762F8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3221052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A54-7B83-4B40-ADD3-A74C0732C3B3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47B1-ED07-4424-8F56-700BC8762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41417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A54-7B83-4B40-ADD3-A74C0732C3B3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47B1-ED07-4424-8F56-700BC8762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498786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A54-7B83-4B40-ADD3-A74C0732C3B3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47B1-ED07-4424-8F56-700BC8762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5157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A54-7B83-4B40-ADD3-A74C0732C3B3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47B1-ED07-4424-8F56-700BC8762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93064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A54-7B83-4B40-ADD3-A74C0732C3B3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47B1-ED07-4424-8F56-700BC8762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2945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A54-7B83-4B40-ADD3-A74C0732C3B3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47B1-ED07-4424-8F56-700BC8762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11046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A54-7B83-4B40-ADD3-A74C0732C3B3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47B1-ED07-4424-8F56-700BC8762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4177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A54-7B83-4B40-ADD3-A74C0732C3B3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47B1-ED07-4424-8F56-700BC8762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3192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A54-7B83-4B40-ADD3-A74C0732C3B3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47B1-ED07-4424-8F56-700BC8762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31890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A54-7B83-4B40-ADD3-A74C0732C3B3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47B1-ED07-4424-8F56-700BC8762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25569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A54-7B83-4B40-ADD3-A74C0732C3B3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47B1-ED07-4424-8F56-700BC8762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1853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6DA54-7B83-4B40-ADD3-A74C0732C3B3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9FC47B1-ED07-4424-8F56-700BC8762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6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eb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A9A31D-0573-7E03-77CD-FB4020E0E5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4243" y="1859250"/>
            <a:ext cx="8124712" cy="1646302"/>
          </a:xfrm>
        </p:spPr>
        <p:txBody>
          <a:bodyPr/>
          <a:lstStyle/>
          <a:p>
            <a:r>
              <a:rPr lang="hr-HR" sz="7200" dirty="0"/>
              <a:t>Povijest fotografije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9016056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E62B6C-A3F9-35CD-07A4-BAFC1DFAE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471" y="88564"/>
            <a:ext cx="10515600" cy="1149052"/>
          </a:xfrm>
        </p:spPr>
        <p:txBody>
          <a:bodyPr/>
          <a:lstStyle/>
          <a:p>
            <a:r>
              <a:rPr lang="hr-HR" dirty="0"/>
              <a:t>Camera obscura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76E534B-5EE7-C0ED-4240-F5624475C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696" y="1439731"/>
            <a:ext cx="4732090" cy="5019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/>
              <a:t>Preteča fotografije koje se još zove i camera obscura je kutija od čije se plohe svjetlost ne odbija i ako se u tu zamračenu kutiju stavi neki materijal koji je osjetljiv na svjetlost može se napraviti snimka motiva (nešto slično fotografiji danas).</a:t>
            </a:r>
          </a:p>
          <a:p>
            <a:pPr marL="0" indent="0">
              <a:buNone/>
            </a:pPr>
            <a:r>
              <a:rPr lang="hr-HR" sz="2400" dirty="0"/>
              <a:t>Također naziv camera obscura na latinskom znači mračna komora ili zamračena prostorija (tako se zove zato što je sve unutar nje zamračeno i crno).</a:t>
            </a:r>
            <a:endParaRPr lang="en-US" sz="2400" dirty="0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4621C155-BB23-67EE-D217-E4E658E86D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67" b="7711"/>
          <a:stretch/>
        </p:blipFill>
        <p:spPr>
          <a:xfrm>
            <a:off x="5436066" y="3552737"/>
            <a:ext cx="5091393" cy="3305263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ABE26718-87C1-2806-4B5C-D10B5A4C55E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"/>
          <a:stretch/>
        </p:blipFill>
        <p:spPr>
          <a:xfrm>
            <a:off x="6096000" y="0"/>
            <a:ext cx="6095999" cy="3641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52333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3842F0-B46F-AFC0-1274-DE1715C4F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015" y="486562"/>
            <a:ext cx="5144626" cy="1320800"/>
          </a:xfrm>
        </p:spPr>
        <p:txBody>
          <a:bodyPr/>
          <a:lstStyle/>
          <a:p>
            <a:r>
              <a:rPr lang="hr-HR" dirty="0"/>
              <a:t>Mračna komora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BADD59B-9B36-33D9-BA34-8F4C3EB24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862356"/>
            <a:ext cx="6428141" cy="4462943"/>
          </a:xfrm>
        </p:spPr>
        <p:txBody>
          <a:bodyPr>
            <a:normAutofit/>
          </a:bodyPr>
          <a:lstStyle/>
          <a:p>
            <a:r>
              <a:rPr lang="en-US" sz="2000" dirty="0"/>
              <a:t>Mračna </a:t>
            </a:r>
            <a:r>
              <a:rPr lang="en-US" sz="2000" dirty="0" err="1"/>
              <a:t>komora</a:t>
            </a:r>
            <a:r>
              <a:rPr lang="hr-HR" sz="2000" dirty="0"/>
              <a:t> (mračna kutija kakva se nalazi u </a:t>
            </a:r>
            <a:r>
              <a:rPr lang="hr-HR" sz="2000" dirty="0" err="1"/>
              <a:t>cameri</a:t>
            </a:r>
            <a:r>
              <a:rPr lang="hr-HR" sz="2000" dirty="0"/>
              <a:t> </a:t>
            </a:r>
            <a:r>
              <a:rPr lang="hr-HR" sz="2000" dirty="0" err="1"/>
              <a:t>obscuri</a:t>
            </a:r>
            <a:r>
              <a:rPr lang="hr-HR" sz="2000" dirty="0"/>
              <a:t>)</a:t>
            </a:r>
            <a:r>
              <a:rPr lang="en-US" sz="2000" dirty="0"/>
              <a:t> je </a:t>
            </a:r>
            <a:r>
              <a:rPr lang="en-US" sz="2000" dirty="0" err="1"/>
              <a:t>osnova</a:t>
            </a:r>
            <a:r>
              <a:rPr lang="en-US" sz="2000" dirty="0"/>
              <a:t> za </a:t>
            </a:r>
            <a:r>
              <a:rPr lang="en-US" sz="2000" dirty="0" err="1"/>
              <a:t>sve</a:t>
            </a:r>
            <a:r>
              <a:rPr lang="en-US" sz="2000" dirty="0"/>
              <a:t> </a:t>
            </a:r>
            <a:r>
              <a:rPr lang="en-US" sz="2000" dirty="0" err="1"/>
              <a:t>današnje</a:t>
            </a:r>
            <a:r>
              <a:rPr lang="en-US" sz="2000" dirty="0"/>
              <a:t> </a:t>
            </a:r>
            <a:r>
              <a:rPr lang="en-US" sz="2000" dirty="0" err="1"/>
              <a:t>kamere</a:t>
            </a:r>
            <a:r>
              <a:rPr lang="en-US" sz="2000" dirty="0"/>
              <a:t> (</a:t>
            </a:r>
            <a:r>
              <a:rPr lang="en-US" sz="2000" dirty="0" err="1"/>
              <a:t>foto</a:t>
            </a:r>
            <a:r>
              <a:rPr lang="en-US" sz="2000" dirty="0"/>
              <a:t> </a:t>
            </a:r>
            <a:r>
              <a:rPr lang="en-US" sz="2000" dirty="0" err="1"/>
              <a:t>aparate</a:t>
            </a:r>
            <a:r>
              <a:rPr lang="en-US" sz="2000" dirty="0"/>
              <a:t>, kino, video,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digaitalne</a:t>
            </a:r>
            <a:r>
              <a:rPr lang="en-US" sz="2000" dirty="0"/>
              <a:t> </a:t>
            </a:r>
            <a:r>
              <a:rPr lang="en-US" sz="2000" dirty="0" err="1"/>
              <a:t>kamere</a:t>
            </a:r>
            <a:r>
              <a:rPr lang="en-US" sz="2000" dirty="0"/>
              <a:t>) </a:t>
            </a:r>
            <a:r>
              <a:rPr lang="en-US" sz="2000" dirty="0" err="1"/>
              <a:t>zapraavo</a:t>
            </a:r>
            <a:r>
              <a:rPr lang="en-US" sz="2000" dirty="0"/>
              <a:t>, </a:t>
            </a:r>
            <a:r>
              <a:rPr lang="en-US" sz="2000" dirty="0" err="1"/>
              <a:t>ona</a:t>
            </a:r>
            <a:r>
              <a:rPr lang="en-US" sz="2000" dirty="0"/>
              <a:t> </a:t>
            </a:r>
            <a:r>
              <a:rPr lang="en-US" sz="2000" dirty="0" err="1"/>
              <a:t>postoji</a:t>
            </a:r>
            <a:r>
              <a:rPr lang="en-US" sz="2000" dirty="0"/>
              <a:t> u </a:t>
            </a:r>
            <a:r>
              <a:rPr lang="en-US" sz="2000" dirty="0" err="1"/>
              <a:t>svim</a:t>
            </a:r>
            <a:r>
              <a:rPr lang="en-US" sz="2000" dirty="0"/>
              <a:t> </a:t>
            </a:r>
            <a:r>
              <a:rPr lang="en-US" sz="2000" dirty="0" err="1"/>
              <a:t>suvremenim</a:t>
            </a:r>
            <a:r>
              <a:rPr lang="en-US" sz="2000" dirty="0"/>
              <a:t> </a:t>
            </a:r>
            <a:r>
              <a:rPr lang="en-US" sz="2000" dirty="0" err="1"/>
              <a:t>kamerama</a:t>
            </a:r>
            <a:r>
              <a:rPr lang="en-US" sz="2000" dirty="0"/>
              <a:t>, a </a:t>
            </a:r>
            <a:r>
              <a:rPr lang="en-US" sz="2000" dirty="0" err="1"/>
              <a:t>predstavlja</a:t>
            </a:r>
            <a:r>
              <a:rPr lang="en-US" sz="2000" dirty="0"/>
              <a:t> </a:t>
            </a:r>
            <a:r>
              <a:rPr lang="en-US" sz="2000" dirty="0" err="1"/>
              <a:t>prostor</a:t>
            </a:r>
            <a:r>
              <a:rPr lang="en-US" sz="2000" dirty="0"/>
              <a:t> </a:t>
            </a:r>
            <a:r>
              <a:rPr lang="en-US" sz="2000" dirty="0" err="1"/>
              <a:t>između</a:t>
            </a:r>
            <a:r>
              <a:rPr lang="en-US" sz="2000" dirty="0"/>
              <a:t> </a:t>
            </a:r>
            <a:r>
              <a:rPr lang="en-US" sz="2000" dirty="0" err="1"/>
              <a:t>objektiva</a:t>
            </a:r>
            <a:r>
              <a:rPr lang="en-US" sz="2000" dirty="0"/>
              <a:t> (</a:t>
            </a:r>
            <a:r>
              <a:rPr lang="en-US" sz="2000" dirty="0" err="1"/>
              <a:t>otvora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sustavom</a:t>
            </a:r>
            <a:r>
              <a:rPr lang="en-US" sz="2000" dirty="0"/>
              <a:t> </a:t>
            </a:r>
            <a:r>
              <a:rPr lang="en-US" sz="2000" dirty="0" err="1"/>
              <a:t>leća</a:t>
            </a:r>
            <a:r>
              <a:rPr lang="en-US" sz="2000" dirty="0"/>
              <a:t>, </a:t>
            </a:r>
            <a:r>
              <a:rPr lang="en-US" sz="2000" dirty="0" err="1"/>
              <a:t>kojim</a:t>
            </a:r>
            <a:r>
              <a:rPr lang="en-US" sz="2000" dirty="0"/>
              <a:t> je </a:t>
            </a:r>
            <a:r>
              <a:rPr lang="en-US" sz="2000" dirty="0" err="1"/>
              <a:t>zamijenjena</a:t>
            </a:r>
            <a:r>
              <a:rPr lang="en-US" sz="2000" dirty="0"/>
              <a:t> </a:t>
            </a:r>
            <a:r>
              <a:rPr lang="en-US" sz="2000" dirty="0" err="1"/>
              <a:t>rupica</a:t>
            </a:r>
            <a:r>
              <a:rPr lang="en-US" sz="2000" dirty="0"/>
              <a:t>)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fotoosjetljive</a:t>
            </a:r>
            <a:r>
              <a:rPr lang="en-US" sz="2000" dirty="0"/>
              <a:t> </a:t>
            </a:r>
            <a:r>
              <a:rPr lang="en-US" sz="2000" dirty="0" err="1"/>
              <a:t>plohe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koju</a:t>
            </a:r>
            <a:r>
              <a:rPr lang="en-US" sz="2000" dirty="0"/>
              <a:t> se </a:t>
            </a:r>
            <a:r>
              <a:rPr lang="en-US" sz="2000" dirty="0" err="1"/>
              <a:t>snima</a:t>
            </a:r>
            <a:r>
              <a:rPr lang="en-US" sz="2000" dirty="0"/>
              <a:t>. </a:t>
            </a:r>
            <a:r>
              <a:rPr lang="en-US" sz="2000" dirty="0" err="1"/>
              <a:t>Plohe</a:t>
            </a:r>
            <a:r>
              <a:rPr lang="en-US" sz="2000" dirty="0"/>
              <a:t> tog </a:t>
            </a:r>
            <a:r>
              <a:rPr lang="en-US" sz="2000" dirty="0" err="1"/>
              <a:t>prostora</a:t>
            </a:r>
            <a:r>
              <a:rPr lang="en-US" sz="2000" dirty="0"/>
              <a:t> </a:t>
            </a:r>
            <a:r>
              <a:rPr lang="en-US" sz="2000" dirty="0" err="1"/>
              <a:t>suvremenih</a:t>
            </a:r>
            <a:r>
              <a:rPr lang="en-US" sz="2000" dirty="0"/>
              <a:t> </a:t>
            </a:r>
            <a:r>
              <a:rPr lang="en-US" sz="2000" dirty="0" err="1"/>
              <a:t>kamera</a:t>
            </a:r>
            <a:r>
              <a:rPr lang="en-US" sz="2000" dirty="0"/>
              <a:t> ne </a:t>
            </a:r>
            <a:r>
              <a:rPr lang="en-US" sz="2000" dirty="0" err="1"/>
              <a:t>smiju</a:t>
            </a:r>
            <a:r>
              <a:rPr lang="en-US" sz="2000" dirty="0"/>
              <a:t> </a:t>
            </a:r>
            <a:r>
              <a:rPr lang="en-US" sz="2000" dirty="0" err="1"/>
              <a:t>održavati</a:t>
            </a:r>
            <a:r>
              <a:rPr lang="en-US" sz="2000" dirty="0"/>
              <a:t> </a:t>
            </a:r>
            <a:r>
              <a:rPr lang="en-US" sz="2000" dirty="0" err="1"/>
              <a:t>svjetlosne</a:t>
            </a:r>
            <a:r>
              <a:rPr lang="en-US" sz="2000" dirty="0"/>
              <a:t> </a:t>
            </a:r>
            <a:r>
              <a:rPr lang="en-US" sz="2000" dirty="0" err="1"/>
              <a:t>zrake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Skup</a:t>
            </a:r>
            <a:r>
              <a:rPr lang="en-US" sz="2000" dirty="0"/>
              <a:t> </a:t>
            </a:r>
            <a:r>
              <a:rPr lang="en-US" sz="2000" dirty="0" err="1"/>
              <a:t>leća</a:t>
            </a:r>
            <a:r>
              <a:rPr lang="en-US" sz="2000" dirty="0"/>
              <a:t> (</a:t>
            </a:r>
            <a:r>
              <a:rPr lang="en-US" sz="2000" dirty="0" err="1"/>
              <a:t>objektiv</a:t>
            </a:r>
            <a:r>
              <a:rPr lang="en-US" sz="2000" dirty="0"/>
              <a:t>) </a:t>
            </a:r>
            <a:r>
              <a:rPr lang="en-US" sz="2000" dirty="0" err="1"/>
              <a:t>fokusira</a:t>
            </a:r>
            <a:r>
              <a:rPr lang="en-US" sz="2000" dirty="0"/>
              <a:t> (</a:t>
            </a:r>
            <a:r>
              <a:rPr lang="en-US" sz="2000" dirty="0" err="1"/>
              <a:t>izoštrava</a:t>
            </a:r>
            <a:r>
              <a:rPr lang="en-US" sz="2000" dirty="0"/>
              <a:t>) </a:t>
            </a:r>
            <a:r>
              <a:rPr lang="en-US" sz="2000" dirty="0" err="1"/>
              <a:t>projekciju</a:t>
            </a:r>
            <a:r>
              <a:rPr lang="en-US" sz="2000" dirty="0"/>
              <a:t> </a:t>
            </a:r>
            <a:r>
              <a:rPr lang="en-US" sz="2000" dirty="0" err="1"/>
              <a:t>motiva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plohu</a:t>
            </a:r>
            <a:r>
              <a:rPr lang="en-US" sz="2000" dirty="0"/>
              <a:t> </a:t>
            </a:r>
            <a:r>
              <a:rPr lang="en-US" sz="2000" dirty="0" err="1"/>
              <a:t>snimanja</a:t>
            </a:r>
            <a:r>
              <a:rPr lang="en-US" sz="2000" dirty="0"/>
              <a:t>,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uvećavanu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smanjenu</a:t>
            </a:r>
            <a:r>
              <a:rPr lang="en-US" sz="2000" dirty="0"/>
              <a:t> </a:t>
            </a:r>
            <a:r>
              <a:rPr lang="en-US" sz="2000" dirty="0" err="1"/>
              <a:t>sliku</a:t>
            </a:r>
            <a:r>
              <a:rPr lang="en-US" sz="2000" dirty="0"/>
              <a:t> </a:t>
            </a:r>
            <a:r>
              <a:rPr lang="en-US" sz="2000" dirty="0" err="1"/>
              <a:t>motiva</a:t>
            </a:r>
            <a:r>
              <a:rPr lang="en-US" sz="2000" dirty="0"/>
              <a:t> pred </a:t>
            </a:r>
            <a:r>
              <a:rPr lang="en-US" sz="2000" dirty="0" err="1"/>
              <a:t>objektivom</a:t>
            </a:r>
            <a:r>
              <a:rPr lang="en-US" sz="2000" dirty="0"/>
              <a:t>. 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628E8012-6CB9-8D90-449D-072BB58CF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5474" y="1979801"/>
            <a:ext cx="5008853" cy="3766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63226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5A9A32F3-4D51-BEA0-AF66-5C1FF90FF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69" y="-88732"/>
            <a:ext cx="10320975" cy="703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652623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B7089D-4B3C-4C83-8E66-2D986568A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318" y="279393"/>
            <a:ext cx="2106336" cy="1325563"/>
          </a:xfrm>
        </p:spPr>
        <p:txBody>
          <a:bodyPr/>
          <a:lstStyle/>
          <a:p>
            <a:r>
              <a:rPr lang="hr-HR" dirty="0"/>
              <a:t>Tehnike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08F10A0-8DF6-E788-D137-F1E5661C9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972" y="1884348"/>
            <a:ext cx="2289028" cy="43990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400" dirty="0"/>
              <a:t>Kako se fotografija razvijala tako su se razvijale i različite fotografske tehnike.</a:t>
            </a:r>
          </a:p>
          <a:p>
            <a:pPr marL="0" indent="0">
              <a:buNone/>
            </a:pPr>
            <a:r>
              <a:rPr lang="hr-HR" sz="2400" dirty="0"/>
              <a:t>Dvije vrlo poznate tehnike su: talbotipija i dagerotipija.</a:t>
            </a:r>
            <a:endParaRPr lang="en-US" sz="2400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C4911F4A-ECF8-3728-FA3D-1B06154109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1"/>
            <a:ext cx="965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08603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59783F-DCB9-64C7-63AA-D2A8EFAAC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Talbotipija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7928D25-C51C-7945-0758-F839E5629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3680"/>
            <a:ext cx="46649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Talbototipija</a:t>
            </a:r>
            <a:r>
              <a:rPr lang="en-US" sz="2400" dirty="0"/>
              <a:t> (</a:t>
            </a:r>
            <a:r>
              <a:rPr lang="en-US" sz="2400" dirty="0" err="1"/>
              <a:t>zvana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slani</a:t>
            </a:r>
            <a:r>
              <a:rPr lang="en-US" sz="2400" dirty="0"/>
              <a:t> </a:t>
            </a:r>
            <a:r>
              <a:rPr lang="en-US" sz="2400" dirty="0" err="1"/>
              <a:t>tisak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kalotipija</a:t>
            </a:r>
            <a:r>
              <a:rPr lang="en-US" sz="2400" dirty="0"/>
              <a:t>) </a:t>
            </a:r>
            <a:r>
              <a:rPr lang="en-US" sz="2400" dirty="0" err="1"/>
              <a:t>označava</a:t>
            </a:r>
            <a:r>
              <a:rPr lang="en-US" sz="2400" dirty="0"/>
              <a:t> </a:t>
            </a:r>
            <a:r>
              <a:rPr lang="en-US" sz="2400" dirty="0" err="1"/>
              <a:t>fotografsku</a:t>
            </a:r>
            <a:r>
              <a:rPr lang="en-US" sz="2400" dirty="0"/>
              <a:t> </a:t>
            </a:r>
            <a:r>
              <a:rPr lang="en-US" sz="2400" dirty="0" err="1"/>
              <a:t>tehniku</a:t>
            </a:r>
            <a:r>
              <a:rPr lang="en-US" sz="2400" dirty="0"/>
              <a:t>,</a:t>
            </a:r>
            <a:r>
              <a:rPr lang="hr-HR" sz="2400" dirty="0"/>
              <a:t> </a:t>
            </a:r>
            <a:r>
              <a:rPr lang="en-US" sz="2400" dirty="0" err="1"/>
              <a:t>koju</a:t>
            </a:r>
            <a:r>
              <a:rPr lang="en-US" sz="2400" dirty="0"/>
              <a:t> je </a:t>
            </a:r>
            <a:r>
              <a:rPr lang="en-US" sz="2400" dirty="0" err="1"/>
              <a:t>između</a:t>
            </a:r>
            <a:r>
              <a:rPr lang="en-US" sz="2400" dirty="0"/>
              <a:t> 1834. </a:t>
            </a:r>
            <a:r>
              <a:rPr lang="en-US" sz="2400" dirty="0" err="1"/>
              <a:t>i</a:t>
            </a:r>
            <a:r>
              <a:rPr lang="en-US" sz="2400" dirty="0"/>
              <a:t> 1839. </a:t>
            </a:r>
            <a:r>
              <a:rPr lang="hr-HR" sz="2400" dirty="0"/>
              <a:t>godine </a:t>
            </a:r>
            <a:r>
              <a:rPr lang="en-US" sz="2400" dirty="0" err="1"/>
              <a:t>otkrio</a:t>
            </a:r>
            <a:r>
              <a:rPr lang="en-US" sz="2400" dirty="0"/>
              <a:t> William Henry Fox Talbot</a:t>
            </a:r>
            <a:r>
              <a:rPr lang="hr-HR" sz="2400" dirty="0"/>
              <a:t> (od njegovog prezimena počinje i ime same tehnike)</a:t>
            </a:r>
            <a:r>
              <a:rPr lang="en-US" sz="2400" dirty="0"/>
              <a:t>. </a:t>
            </a:r>
            <a:r>
              <a:rPr lang="en-US" sz="2400" dirty="0" err="1"/>
              <a:t>Tehnika</a:t>
            </a:r>
            <a:r>
              <a:rPr lang="en-US" sz="2400" dirty="0"/>
              <a:t>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svijetloosjetljivu</a:t>
            </a:r>
            <a:r>
              <a:rPr lang="en-US" sz="2400" dirty="0"/>
              <a:t> </a:t>
            </a:r>
            <a:r>
              <a:rPr lang="en-US" sz="2400" dirty="0" err="1"/>
              <a:t>emulziju</a:t>
            </a:r>
            <a:r>
              <a:rPr lang="en-US" sz="2400" dirty="0"/>
              <a:t> </a:t>
            </a:r>
            <a:r>
              <a:rPr lang="en-US" sz="2400" dirty="0" err="1"/>
              <a:t>koristi</a:t>
            </a:r>
            <a:r>
              <a:rPr lang="en-US" sz="2400" dirty="0"/>
              <a:t> </a:t>
            </a:r>
            <a:r>
              <a:rPr lang="en-US" sz="2400" dirty="0" err="1"/>
              <a:t>slanu</a:t>
            </a:r>
            <a:r>
              <a:rPr lang="en-US" sz="2400" dirty="0"/>
              <a:t> </a:t>
            </a:r>
            <a:r>
              <a:rPr lang="en-US" sz="2400" dirty="0" err="1"/>
              <a:t>otopinu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srebrov</a:t>
            </a:r>
            <a:r>
              <a:rPr lang="en-US" sz="2400" dirty="0"/>
              <a:t> </a:t>
            </a:r>
            <a:r>
              <a:rPr lang="en-US" sz="2400" dirty="0" err="1"/>
              <a:t>nitrat</a:t>
            </a:r>
            <a:r>
              <a:rPr lang="en-US" sz="2400" dirty="0"/>
              <a:t>. 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E95ED704-03D0-2368-1A0D-D0FCA8190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290" y="1027906"/>
            <a:ext cx="6411985" cy="480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141566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383E294-653D-5F1C-2ABE-1C697CBF7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694" y="1690586"/>
            <a:ext cx="3029125" cy="1325563"/>
          </a:xfrm>
        </p:spPr>
        <p:txBody>
          <a:bodyPr/>
          <a:lstStyle/>
          <a:p>
            <a:r>
              <a:rPr lang="hr-HR" dirty="0"/>
              <a:t>Dagerotipija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7A2300E-EC32-2BEF-E30B-C16AA9966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52549"/>
            <a:ext cx="10788941" cy="2407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Dagerotipija</a:t>
            </a:r>
            <a:r>
              <a:rPr lang="en-US" sz="2400" dirty="0"/>
              <a:t> je </a:t>
            </a:r>
            <a:r>
              <a:rPr lang="en-US" sz="2400" dirty="0" err="1"/>
              <a:t>prvi</a:t>
            </a:r>
            <a:r>
              <a:rPr lang="en-US" sz="2400" dirty="0"/>
              <a:t> </a:t>
            </a:r>
            <a:r>
              <a:rPr lang="en-US" sz="2400" dirty="0" err="1"/>
              <a:t>fotografski</a:t>
            </a:r>
            <a:r>
              <a:rPr lang="en-US" sz="2400" dirty="0"/>
              <a:t> </a:t>
            </a:r>
            <a:r>
              <a:rPr lang="en-US" sz="2400" dirty="0" err="1"/>
              <a:t>proces</a:t>
            </a:r>
            <a:r>
              <a:rPr lang="en-US" sz="2400" dirty="0"/>
              <a:t> koji je </a:t>
            </a:r>
            <a:r>
              <a:rPr lang="en-US" sz="2400" dirty="0" err="1"/>
              <a:t>imao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komercijalnog</a:t>
            </a:r>
            <a:r>
              <a:rPr lang="en-US" sz="2400" dirty="0"/>
              <a:t> </a:t>
            </a:r>
            <a:r>
              <a:rPr lang="en-US" sz="2400" dirty="0" err="1"/>
              <a:t>uspjeha</a:t>
            </a:r>
            <a:r>
              <a:rPr lang="en-US" sz="2400" dirty="0"/>
              <a:t>, a </a:t>
            </a:r>
            <a:r>
              <a:rPr lang="en-US" sz="2400" dirty="0" err="1"/>
              <a:t>naziv</a:t>
            </a:r>
            <a:r>
              <a:rPr lang="en-US" sz="2400" dirty="0"/>
              <a:t> je </a:t>
            </a:r>
            <a:r>
              <a:rPr lang="en-US" sz="2400" dirty="0" err="1"/>
              <a:t>dobila</a:t>
            </a:r>
            <a:r>
              <a:rPr lang="en-US" sz="2400" dirty="0"/>
              <a:t> </a:t>
            </a:r>
            <a:r>
              <a:rPr lang="en-US" sz="2400" dirty="0" err="1"/>
              <a:t>prema</a:t>
            </a:r>
            <a:r>
              <a:rPr lang="en-US" sz="2400" dirty="0"/>
              <a:t> </a:t>
            </a:r>
            <a:r>
              <a:rPr lang="en-US" sz="2400" dirty="0" err="1"/>
              <a:t>svom</a:t>
            </a:r>
            <a:r>
              <a:rPr lang="en-US" sz="2400" dirty="0"/>
              <a:t> </a:t>
            </a:r>
            <a:r>
              <a:rPr lang="en-US" sz="2400" dirty="0" err="1"/>
              <a:t>izumitelju</a:t>
            </a:r>
            <a:r>
              <a:rPr lang="en-US" sz="2400" dirty="0"/>
              <a:t> Louis </a:t>
            </a:r>
            <a:r>
              <a:rPr lang="en-US" sz="2400" dirty="0" err="1"/>
              <a:t>Daguerreu</a:t>
            </a:r>
            <a:r>
              <a:rPr lang="en-US" sz="2400" dirty="0"/>
              <a:t>. </a:t>
            </a:r>
            <a:r>
              <a:rPr lang="en-US" sz="2400" dirty="0" err="1"/>
              <a:t>Slika</a:t>
            </a:r>
            <a:r>
              <a:rPr lang="en-US" sz="2400" dirty="0"/>
              <a:t> je </a:t>
            </a:r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/>
              <a:t>direktni</a:t>
            </a:r>
            <a:r>
              <a:rPr lang="en-US" sz="2400" dirty="0"/>
              <a:t> </a:t>
            </a:r>
            <a:r>
              <a:rPr lang="en-US" sz="2400" dirty="0" err="1"/>
              <a:t>pozitiv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ploči</a:t>
            </a:r>
            <a:r>
              <a:rPr lang="en-US" sz="2400" dirty="0"/>
              <a:t> od </a:t>
            </a:r>
            <a:r>
              <a:rPr lang="en-US" sz="2400" dirty="0" err="1"/>
              <a:t>posrebrenog</a:t>
            </a:r>
            <a:r>
              <a:rPr lang="en-US" sz="2400" dirty="0"/>
              <a:t> bakra, </a:t>
            </a:r>
            <a:r>
              <a:rPr lang="en-US" sz="2400" dirty="0" err="1"/>
              <a:t>dobiven</a:t>
            </a:r>
            <a:r>
              <a:rPr lang="en-US" sz="2400" dirty="0"/>
              <a:t> </a:t>
            </a:r>
            <a:r>
              <a:rPr lang="en-US" sz="2400" dirty="0" err="1"/>
              <a:t>putem</a:t>
            </a:r>
            <a:r>
              <a:rPr lang="en-US" sz="2400" dirty="0"/>
              <a:t> </a:t>
            </a:r>
            <a:r>
              <a:rPr lang="en-US" sz="2400" dirty="0" err="1"/>
              <a:t>kamere</a:t>
            </a:r>
            <a:r>
              <a:rPr lang="en-US" sz="2400" dirty="0"/>
              <a:t>. Ove </a:t>
            </a:r>
            <a:r>
              <a:rPr lang="en-US" sz="2400" dirty="0" err="1"/>
              <a:t>ploče</a:t>
            </a:r>
            <a:r>
              <a:rPr lang="en-US" sz="2400" dirty="0"/>
              <a:t> bile </a:t>
            </a:r>
            <a:r>
              <a:rPr lang="en-US" sz="2400" dirty="0" err="1"/>
              <a:t>su</a:t>
            </a:r>
            <a:r>
              <a:rPr lang="en-US" sz="2400" dirty="0"/>
              <a:t> od </a:t>
            </a:r>
            <a:r>
              <a:rPr lang="en-US" sz="2400" dirty="0" err="1"/>
              <a:t>tzv</a:t>
            </a:r>
            <a:r>
              <a:rPr lang="en-US" sz="2400" dirty="0"/>
              <a:t>. </a:t>
            </a:r>
            <a:r>
              <a:rPr lang="en-US" sz="2400" dirty="0" err="1"/>
              <a:t>šefildski</a:t>
            </a:r>
            <a:r>
              <a:rPr lang="en-US" sz="2400" dirty="0"/>
              <a:t> </a:t>
            </a:r>
            <a:r>
              <a:rPr lang="en-US" sz="2400" dirty="0" err="1"/>
              <a:t>platiranog</a:t>
            </a:r>
            <a:r>
              <a:rPr lang="en-US" sz="2400" dirty="0"/>
              <a:t> bakra, </a:t>
            </a:r>
            <a:r>
              <a:rPr lang="en-US" sz="2400" dirty="0" err="1"/>
              <a:t>naime</a:t>
            </a:r>
            <a:r>
              <a:rPr lang="en-US" sz="2400" dirty="0"/>
              <a:t> </a:t>
            </a:r>
            <a:r>
              <a:rPr lang="en-US" sz="2400" dirty="0" err="1"/>
              <a:t>debeli</a:t>
            </a:r>
            <a:r>
              <a:rPr lang="en-US" sz="2400" dirty="0"/>
              <a:t> </a:t>
            </a:r>
            <a:r>
              <a:rPr lang="en-US" sz="2400" dirty="0" err="1"/>
              <a:t>komad</a:t>
            </a:r>
            <a:r>
              <a:rPr lang="en-US" sz="2400" dirty="0"/>
              <a:t> bakra </a:t>
            </a:r>
            <a:r>
              <a:rPr lang="en-US" sz="2400" dirty="0" err="1"/>
              <a:t>obložen</a:t>
            </a:r>
            <a:r>
              <a:rPr lang="en-US" sz="2400" dirty="0"/>
              <a:t> </a:t>
            </a:r>
            <a:r>
              <a:rPr lang="en-US" sz="2400" dirty="0" err="1"/>
              <a:t>srebrnim</a:t>
            </a:r>
            <a:r>
              <a:rPr lang="en-US" sz="2400" dirty="0"/>
              <a:t> </a:t>
            </a:r>
            <a:r>
              <a:rPr lang="en-US" sz="2400" dirty="0" err="1"/>
              <a:t>limom</a:t>
            </a:r>
            <a:r>
              <a:rPr lang="en-US" sz="2400" dirty="0"/>
              <a:t> bi se </a:t>
            </a:r>
            <a:r>
              <a:rPr lang="en-US" sz="2400" dirty="0" err="1"/>
              <a:t>zagrijao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potom</a:t>
            </a:r>
            <a:r>
              <a:rPr lang="en-US" sz="2400" dirty="0"/>
              <a:t> </a:t>
            </a:r>
            <a:r>
              <a:rPr lang="en-US" sz="2400" dirty="0" err="1"/>
              <a:t>obradio</a:t>
            </a:r>
            <a:r>
              <a:rPr lang="en-US" sz="2400" dirty="0"/>
              <a:t> </a:t>
            </a:r>
            <a:r>
              <a:rPr lang="en-US" sz="2400" dirty="0" err="1"/>
              <a:t>valjanjem</a:t>
            </a:r>
            <a:r>
              <a:rPr lang="en-US" sz="2400" dirty="0"/>
              <a:t>. </a:t>
            </a:r>
            <a:r>
              <a:rPr lang="en-US" sz="2400" dirty="0" err="1"/>
              <a:t>Rezultat</a:t>
            </a:r>
            <a:r>
              <a:rPr lang="en-US" sz="2400" dirty="0"/>
              <a:t> je </a:t>
            </a:r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/>
              <a:t>bakrena</a:t>
            </a:r>
            <a:r>
              <a:rPr lang="en-US" sz="2400" dirty="0"/>
              <a:t> </a:t>
            </a:r>
            <a:r>
              <a:rPr lang="en-US" sz="2400" dirty="0" err="1"/>
              <a:t>ploča</a:t>
            </a:r>
            <a:r>
              <a:rPr lang="en-US" sz="2400" dirty="0"/>
              <a:t> </a:t>
            </a:r>
            <a:r>
              <a:rPr lang="en-US" sz="2400" dirty="0" err="1"/>
              <a:t>obložena</a:t>
            </a:r>
            <a:r>
              <a:rPr lang="en-US" sz="2400" dirty="0"/>
              <a:t> </a:t>
            </a:r>
            <a:r>
              <a:rPr lang="en-US" sz="2400" dirty="0" err="1"/>
              <a:t>tankim</a:t>
            </a:r>
            <a:r>
              <a:rPr lang="en-US" sz="2400" dirty="0"/>
              <a:t> </a:t>
            </a:r>
            <a:r>
              <a:rPr lang="en-US" sz="2400" dirty="0" err="1"/>
              <a:t>slojem</a:t>
            </a:r>
            <a:r>
              <a:rPr lang="en-US" sz="2400" dirty="0"/>
              <a:t> </a:t>
            </a:r>
            <a:r>
              <a:rPr lang="en-US" sz="2400" dirty="0" err="1"/>
              <a:t>srebra</a:t>
            </a:r>
            <a:r>
              <a:rPr lang="hr-HR" sz="2400" dirty="0"/>
              <a:t>.</a:t>
            </a:r>
            <a:endParaRPr lang="en-US" sz="2400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2053942E-5D31-A7C9-0613-396A94761E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8"/>
          <a:stretch/>
        </p:blipFill>
        <p:spPr>
          <a:xfrm>
            <a:off x="3280707" y="0"/>
            <a:ext cx="8346434" cy="412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510252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3F47C22-96E1-8ABD-13A5-275A42C9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181" y="82438"/>
            <a:ext cx="8596668" cy="816638"/>
          </a:xfrm>
        </p:spPr>
        <p:txBody>
          <a:bodyPr/>
          <a:lstStyle/>
          <a:p>
            <a:r>
              <a:rPr lang="hr-HR" dirty="0"/>
              <a:t>Drugi načini za dobiti sliku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944D75E-C5A6-DEEA-838E-6E0E20997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550" y="899076"/>
            <a:ext cx="8389118" cy="6037166"/>
          </a:xfrm>
        </p:spPr>
        <p:txBody>
          <a:bodyPr>
            <a:normAutofit/>
          </a:bodyPr>
          <a:lstStyle/>
          <a:p>
            <a:r>
              <a:rPr lang="hr-HR" sz="2000" dirty="0"/>
              <a:t>Neki od načina su </a:t>
            </a:r>
            <a:r>
              <a:rPr lang="en-US" sz="2000" dirty="0" err="1"/>
              <a:t>fotogrami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rayografij</a:t>
            </a:r>
            <a:r>
              <a:rPr lang="hr-HR" sz="2000" dirty="0"/>
              <a:t>a</a:t>
            </a:r>
            <a:r>
              <a:rPr lang="en-US" sz="2000" dirty="0"/>
              <a:t> (</a:t>
            </a:r>
            <a:r>
              <a:rPr lang="en-US" sz="2000" dirty="0" err="1"/>
              <a:t>prema</a:t>
            </a:r>
            <a:r>
              <a:rPr lang="en-US" sz="2000" dirty="0"/>
              <a:t> </a:t>
            </a:r>
            <a:r>
              <a:rPr lang="en-US" sz="2000" dirty="0" err="1"/>
              <a:t>fotografu</a:t>
            </a:r>
            <a:r>
              <a:rPr lang="en-US" sz="2000" dirty="0"/>
              <a:t> Man </a:t>
            </a:r>
            <a:r>
              <a:rPr lang="en-US" sz="2000" dirty="0" err="1"/>
              <a:t>Rayu</a:t>
            </a:r>
            <a:r>
              <a:rPr lang="en-US" sz="2000" dirty="0"/>
              <a:t>, koji se </a:t>
            </a:r>
            <a:r>
              <a:rPr lang="en-US" sz="2000" dirty="0" err="1"/>
              <a:t>često</a:t>
            </a:r>
            <a:r>
              <a:rPr lang="en-US" sz="2000" dirty="0"/>
              <a:t> </a:t>
            </a:r>
            <a:r>
              <a:rPr lang="en-US" sz="2000" dirty="0" err="1"/>
              <a:t>služio</a:t>
            </a:r>
            <a:r>
              <a:rPr lang="en-US" sz="2000" dirty="0"/>
              <a:t> tom </a:t>
            </a:r>
            <a:r>
              <a:rPr lang="en-US" sz="2000" dirty="0" err="1"/>
              <a:t>metodom</a:t>
            </a:r>
            <a:r>
              <a:rPr lang="en-US" sz="2000" dirty="0"/>
              <a:t> )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fotokopije</a:t>
            </a:r>
            <a:r>
              <a:rPr lang="en-US" sz="2000" dirty="0"/>
              <a:t> (</a:t>
            </a:r>
            <a:r>
              <a:rPr lang="en-US" sz="2000" dirty="0" err="1"/>
              <a:t>xerografije</a:t>
            </a:r>
            <a:r>
              <a:rPr lang="en-US" sz="2000" dirty="0"/>
              <a:t>).</a:t>
            </a:r>
            <a:endParaRPr lang="hr-HR" sz="2000" dirty="0"/>
          </a:p>
          <a:p>
            <a:r>
              <a:rPr lang="en-US" sz="2000" dirty="0"/>
              <a:t> </a:t>
            </a:r>
            <a:r>
              <a:rPr lang="en-US" sz="2000" dirty="0" err="1"/>
              <a:t>Rayografija</a:t>
            </a:r>
            <a:r>
              <a:rPr lang="en-US" sz="2000" dirty="0"/>
              <a:t> se </a:t>
            </a:r>
            <a:r>
              <a:rPr lang="en-US" sz="2000" dirty="0" err="1"/>
              <a:t>radi</a:t>
            </a:r>
            <a:r>
              <a:rPr lang="en-US" sz="2000" dirty="0"/>
              <a:t> </a:t>
            </a:r>
            <a:r>
              <a:rPr lang="en-US" sz="2000" dirty="0" err="1"/>
              <a:t>tako</a:t>
            </a:r>
            <a:r>
              <a:rPr lang="en-US" sz="2000" dirty="0"/>
              <a:t> da se u </a:t>
            </a:r>
            <a:r>
              <a:rPr lang="en-US" sz="2000" dirty="0" err="1"/>
              <a:t>tamnoj</a:t>
            </a:r>
            <a:r>
              <a:rPr lang="en-US" sz="2000" dirty="0"/>
              <a:t> </a:t>
            </a:r>
            <a:r>
              <a:rPr lang="en-US" sz="2000" dirty="0" err="1"/>
              <a:t>komori</a:t>
            </a:r>
            <a:r>
              <a:rPr lang="en-US" sz="2000" dirty="0"/>
              <a:t> (</a:t>
            </a:r>
            <a:r>
              <a:rPr lang="en-US" sz="2000" dirty="0" err="1"/>
              <a:t>zamračenoj</a:t>
            </a:r>
            <a:r>
              <a:rPr lang="en-US" sz="2000" dirty="0"/>
              <a:t> </a:t>
            </a:r>
            <a:r>
              <a:rPr lang="en-US" sz="2000" dirty="0" err="1"/>
              <a:t>sobi</a:t>
            </a:r>
            <a:r>
              <a:rPr lang="en-US" sz="2000" dirty="0"/>
              <a:t>) </a:t>
            </a:r>
            <a:r>
              <a:rPr lang="en-US" sz="2000" dirty="0" err="1"/>
              <a:t>direktno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fotoosjetljivi</a:t>
            </a:r>
            <a:r>
              <a:rPr lang="en-US" sz="2000" dirty="0"/>
              <a:t> </a:t>
            </a:r>
            <a:r>
              <a:rPr lang="en-US" sz="2000" dirty="0" err="1"/>
              <a:t>sloj</a:t>
            </a:r>
            <a:r>
              <a:rPr lang="en-US" sz="2000" dirty="0"/>
              <a:t>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motiv</a:t>
            </a:r>
            <a:r>
              <a:rPr lang="en-US" sz="2000" dirty="0"/>
              <a:t> stave </a:t>
            </a:r>
            <a:r>
              <a:rPr lang="en-US" sz="2000" dirty="0" err="1"/>
              <a:t>neki</a:t>
            </a:r>
            <a:r>
              <a:rPr lang="en-US" sz="2000" dirty="0"/>
              <a:t> </a:t>
            </a:r>
            <a:r>
              <a:rPr lang="en-US" sz="2000" dirty="0" err="1"/>
              <a:t>predmeti</a:t>
            </a:r>
            <a:r>
              <a:rPr lang="en-US" sz="2000" dirty="0"/>
              <a:t>, a </a:t>
            </a:r>
            <a:r>
              <a:rPr lang="en-US" sz="2000" dirty="0" err="1"/>
              <a:t>zatim</a:t>
            </a:r>
            <a:r>
              <a:rPr lang="en-US" sz="2000" dirty="0"/>
              <a:t> </a:t>
            </a:r>
            <a:r>
              <a:rPr lang="en-US" sz="2000" dirty="0" err="1"/>
              <a:t>osvijetle</a:t>
            </a:r>
            <a:r>
              <a:rPr lang="en-US" sz="2000" dirty="0"/>
              <a:t> pa </a:t>
            </a:r>
            <a:r>
              <a:rPr lang="en-US" sz="2000" dirty="0" err="1"/>
              <a:t>sliku</a:t>
            </a:r>
            <a:r>
              <a:rPr lang="en-US" sz="2000" dirty="0"/>
              <a:t> (</a:t>
            </a:r>
            <a:r>
              <a:rPr lang="en-US" sz="2000" dirty="0" err="1"/>
              <a:t>Rayogram</a:t>
            </a:r>
            <a:r>
              <a:rPr lang="en-US" sz="2000" dirty="0"/>
              <a:t>) </a:t>
            </a:r>
            <a:r>
              <a:rPr lang="en-US" sz="2000" dirty="0" err="1"/>
              <a:t>tvore</a:t>
            </a:r>
            <a:r>
              <a:rPr lang="en-US" sz="2000" dirty="0"/>
              <a:t> </a:t>
            </a:r>
            <a:r>
              <a:rPr lang="en-US" sz="2000" dirty="0" err="1"/>
              <a:t>sjene</a:t>
            </a:r>
            <a:r>
              <a:rPr lang="en-US" sz="2000" dirty="0"/>
              <a:t> </a:t>
            </a:r>
            <a:r>
              <a:rPr lang="en-US" sz="2000" dirty="0" err="1"/>
              <a:t>motiva</a:t>
            </a:r>
            <a:r>
              <a:rPr lang="en-US" sz="2000" dirty="0"/>
              <a:t>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odrazi</a:t>
            </a:r>
            <a:r>
              <a:rPr lang="en-US" sz="2000" dirty="0"/>
              <a:t> </a:t>
            </a:r>
            <a:r>
              <a:rPr lang="en-US" sz="2000" dirty="0" err="1"/>
              <a:t>svjetla</a:t>
            </a:r>
            <a:r>
              <a:rPr lang="en-US" sz="2000" dirty="0"/>
              <a:t> s </a:t>
            </a:r>
            <a:r>
              <a:rPr lang="en-US" sz="2000" dirty="0" err="1"/>
              <a:t>motiva</a:t>
            </a:r>
            <a:r>
              <a:rPr lang="en-US" sz="2000" dirty="0"/>
              <a:t>. </a:t>
            </a:r>
            <a:r>
              <a:rPr lang="en-US" sz="2000" dirty="0" err="1"/>
              <a:t>Neki</a:t>
            </a:r>
            <a:r>
              <a:rPr lang="en-US" sz="2000" dirty="0"/>
              <a:t> </a:t>
            </a:r>
            <a:r>
              <a:rPr lang="en-US" sz="2000" dirty="0" err="1"/>
              <a:t>autori</a:t>
            </a:r>
            <a:r>
              <a:rPr lang="en-US" sz="2000" dirty="0"/>
              <a:t> </a:t>
            </a:r>
            <a:r>
              <a:rPr lang="en-US" sz="2000" dirty="0" err="1"/>
              <a:t>Rayograme</a:t>
            </a:r>
            <a:r>
              <a:rPr lang="en-US" sz="2000" dirty="0"/>
              <a:t> </a:t>
            </a:r>
            <a:r>
              <a:rPr lang="en-US" sz="2000" dirty="0" err="1"/>
              <a:t>nazivaju</a:t>
            </a:r>
            <a:r>
              <a:rPr lang="en-US" sz="2000" dirty="0"/>
              <a:t> </a:t>
            </a:r>
            <a:r>
              <a:rPr lang="en-US" sz="2000" dirty="0" err="1"/>
              <a:t>fotogrami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kemogrami</a:t>
            </a:r>
            <a:r>
              <a:rPr lang="en-US" sz="2000" dirty="0"/>
              <a:t> (</a:t>
            </a:r>
            <a:r>
              <a:rPr lang="en-US" sz="2000" dirty="0" err="1"/>
              <a:t>Ž.Jerman</a:t>
            </a:r>
            <a:r>
              <a:rPr lang="en-US" sz="2000" dirty="0"/>
              <a:t>) </a:t>
            </a:r>
            <a:r>
              <a:rPr lang="en-US" sz="2000" dirty="0" err="1"/>
              <a:t>iako</a:t>
            </a:r>
            <a:r>
              <a:rPr lang="en-US" sz="2000" dirty="0"/>
              <a:t> bi </a:t>
            </a:r>
            <a:r>
              <a:rPr lang="en-US" sz="2000" dirty="0" err="1"/>
              <a:t>fotokemogram</a:t>
            </a:r>
            <a:r>
              <a:rPr lang="en-US" sz="2000" dirty="0"/>
              <a:t> bio </a:t>
            </a:r>
            <a:r>
              <a:rPr lang="en-US" sz="2000" dirty="0" err="1"/>
              <a:t>naispravniji</a:t>
            </a:r>
            <a:r>
              <a:rPr lang="en-US" sz="2000" dirty="0"/>
              <a:t> </a:t>
            </a:r>
            <a:r>
              <a:rPr lang="en-US" sz="2000" dirty="0" err="1"/>
              <a:t>naziv</a:t>
            </a:r>
            <a:r>
              <a:rPr lang="en-US" sz="2000" dirty="0"/>
              <a:t> </a:t>
            </a:r>
            <a:r>
              <a:rPr lang="en-US" sz="2000" dirty="0" err="1"/>
              <a:t>jer</a:t>
            </a:r>
            <a:r>
              <a:rPr lang="en-US" sz="2000" dirty="0"/>
              <a:t> </a:t>
            </a:r>
            <a:r>
              <a:rPr lang="en-US" sz="2000" dirty="0" err="1"/>
              <a:t>svojom</a:t>
            </a:r>
            <a:r>
              <a:rPr lang="en-US" sz="2000" dirty="0"/>
              <a:t> </a:t>
            </a:r>
            <a:r>
              <a:rPr lang="en-US" sz="2000" dirty="0" err="1"/>
              <a:t>širinom</a:t>
            </a:r>
            <a:r>
              <a:rPr lang="en-US" sz="2000" dirty="0"/>
              <a:t> </a:t>
            </a:r>
            <a:r>
              <a:rPr lang="en-US" sz="2000" dirty="0" err="1"/>
              <a:t>obuhvaća</a:t>
            </a:r>
            <a:r>
              <a:rPr lang="en-US" sz="2000" dirty="0"/>
              <a:t> </a:t>
            </a:r>
            <a:r>
              <a:rPr lang="en-US" sz="2000" dirty="0" err="1"/>
              <a:t>stvaranje</a:t>
            </a:r>
            <a:r>
              <a:rPr lang="en-US" sz="2000" dirty="0"/>
              <a:t> </a:t>
            </a:r>
            <a:r>
              <a:rPr lang="en-US" sz="2000" dirty="0" err="1"/>
              <a:t>svake</a:t>
            </a:r>
            <a:r>
              <a:rPr lang="en-US" sz="2000" dirty="0"/>
              <a:t> </a:t>
            </a:r>
            <a:r>
              <a:rPr lang="en-US" sz="2000" dirty="0" err="1"/>
              <a:t>analogne</a:t>
            </a:r>
            <a:r>
              <a:rPr lang="en-US" sz="2000" dirty="0"/>
              <a:t> </a:t>
            </a:r>
            <a:r>
              <a:rPr lang="en-US" sz="2000" dirty="0" err="1"/>
              <a:t>fotografske</a:t>
            </a:r>
            <a:r>
              <a:rPr lang="en-US" sz="2000" dirty="0"/>
              <a:t> </a:t>
            </a:r>
            <a:r>
              <a:rPr lang="en-US" sz="2000" dirty="0" err="1"/>
              <a:t>slike</a:t>
            </a:r>
            <a:r>
              <a:rPr lang="en-US" sz="2000" dirty="0"/>
              <a:t>.</a:t>
            </a:r>
            <a:endParaRPr lang="hr-HR" sz="2000" dirty="0"/>
          </a:p>
          <a:p>
            <a:r>
              <a:rPr lang="en-US" sz="2000" dirty="0"/>
              <a:t>Za </a:t>
            </a:r>
            <a:r>
              <a:rPr lang="en-US" sz="2000" dirty="0" err="1"/>
              <a:t>fotokopije</a:t>
            </a:r>
            <a:r>
              <a:rPr lang="en-US" sz="2000" dirty="0"/>
              <a:t> (</a:t>
            </a:r>
            <a:r>
              <a:rPr lang="en-US" sz="2000" dirty="0" err="1"/>
              <a:t>xerografije</a:t>
            </a:r>
            <a:r>
              <a:rPr lang="en-US" sz="2000" dirty="0"/>
              <a:t>)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kontaktne</a:t>
            </a:r>
            <a:r>
              <a:rPr lang="en-US" sz="2000" dirty="0"/>
              <a:t> </a:t>
            </a:r>
            <a:r>
              <a:rPr lang="en-US" sz="2000" dirty="0" err="1"/>
              <a:t>kopije</a:t>
            </a:r>
            <a:r>
              <a:rPr lang="en-US" sz="2000" dirty="0"/>
              <a:t> </a:t>
            </a:r>
            <a:r>
              <a:rPr lang="en-US" sz="2000" dirty="0" err="1"/>
              <a:t>snimki</a:t>
            </a:r>
            <a:r>
              <a:rPr lang="en-US" sz="2000" dirty="0"/>
              <a:t> (</a:t>
            </a:r>
            <a:r>
              <a:rPr lang="en-US" sz="2000" dirty="0" err="1"/>
              <a:t>negativa</a:t>
            </a:r>
            <a:r>
              <a:rPr lang="en-US" sz="2000" dirty="0"/>
              <a:t>) u </a:t>
            </a:r>
            <a:r>
              <a:rPr lang="en-US" sz="2000" dirty="0" err="1"/>
              <a:t>anglosaksonskom</a:t>
            </a:r>
            <a:r>
              <a:rPr lang="en-US" sz="2000" dirty="0"/>
              <a:t> </a:t>
            </a:r>
            <a:r>
              <a:rPr lang="en-US" sz="2000" dirty="0" err="1"/>
              <a:t>govornom</a:t>
            </a:r>
            <a:r>
              <a:rPr lang="en-US" sz="2000" dirty="0"/>
              <a:t> </a:t>
            </a:r>
            <a:r>
              <a:rPr lang="en-US" sz="2000" dirty="0" err="1"/>
              <a:t>području</a:t>
            </a:r>
            <a:r>
              <a:rPr lang="en-US" sz="2000" dirty="0"/>
              <a:t> </a:t>
            </a:r>
            <a:r>
              <a:rPr lang="en-US" sz="2000" dirty="0" err="1"/>
              <a:t>ustaljen</a:t>
            </a:r>
            <a:r>
              <a:rPr lang="en-US" sz="2000" dirty="0"/>
              <a:t> je </a:t>
            </a:r>
            <a:r>
              <a:rPr lang="en-US" sz="2000" dirty="0" err="1"/>
              <a:t>naziv</a:t>
            </a:r>
            <a:r>
              <a:rPr lang="en-US" sz="2000" dirty="0"/>
              <a:t> </a:t>
            </a:r>
            <a:r>
              <a:rPr lang="en-US" sz="2000" dirty="0" err="1"/>
              <a:t>fotogram</a:t>
            </a:r>
            <a:r>
              <a:rPr lang="en-US" sz="2000" dirty="0"/>
              <a:t>. </a:t>
            </a:r>
            <a:r>
              <a:rPr lang="en-US" sz="2000" dirty="0" err="1"/>
              <a:t>Većina</a:t>
            </a:r>
            <a:r>
              <a:rPr lang="en-US" sz="2000" dirty="0"/>
              <a:t> </a:t>
            </a:r>
            <a:r>
              <a:rPr lang="en-US" sz="2000" dirty="0" err="1"/>
              <a:t>fotografskih</a:t>
            </a:r>
            <a:r>
              <a:rPr lang="en-US" sz="2000" dirty="0"/>
              <a:t> </a:t>
            </a:r>
            <a:r>
              <a:rPr lang="en-US" sz="2000" dirty="0" err="1"/>
              <a:t>aparata</a:t>
            </a:r>
            <a:r>
              <a:rPr lang="en-US" sz="2000" dirty="0"/>
              <a:t> </a:t>
            </a:r>
            <a:r>
              <a:rPr lang="en-US" sz="2000" dirty="0" err="1"/>
              <a:t>ima</a:t>
            </a:r>
            <a:r>
              <a:rPr lang="en-US" sz="2000" dirty="0"/>
              <a:t> </a:t>
            </a:r>
            <a:r>
              <a:rPr lang="en-US" sz="2000" dirty="0" err="1"/>
              <a:t>mogućnost</a:t>
            </a:r>
            <a:r>
              <a:rPr lang="en-US" sz="2000" dirty="0"/>
              <a:t> </a:t>
            </a:r>
            <a:r>
              <a:rPr lang="en-US" sz="2000" dirty="0" err="1"/>
              <a:t>namještanja</a:t>
            </a:r>
            <a:r>
              <a:rPr lang="en-US" sz="2000" dirty="0"/>
              <a:t> </a:t>
            </a:r>
            <a:r>
              <a:rPr lang="en-US" sz="2000" dirty="0" err="1"/>
              <a:t>sljedećih</a:t>
            </a:r>
            <a:r>
              <a:rPr lang="en-US" sz="2000" dirty="0"/>
              <a:t> </a:t>
            </a:r>
            <a:r>
              <a:rPr lang="en-US" sz="2000" dirty="0" err="1"/>
              <a:t>vrijednosti</a:t>
            </a:r>
            <a:r>
              <a:rPr lang="en-US" sz="2000" dirty="0"/>
              <a:t>: </a:t>
            </a:r>
            <a:r>
              <a:rPr lang="en-US" sz="2000" dirty="0" err="1"/>
              <a:t>fokus</a:t>
            </a:r>
            <a:r>
              <a:rPr lang="en-US" sz="2000" dirty="0"/>
              <a:t> (</a:t>
            </a:r>
            <a:r>
              <a:rPr lang="en-US" sz="2000" dirty="0" err="1"/>
              <a:t>kojim</a:t>
            </a:r>
            <a:r>
              <a:rPr lang="en-US" sz="2000" dirty="0"/>
              <a:t> se </a:t>
            </a:r>
            <a:r>
              <a:rPr lang="en-US" sz="2000" dirty="0" err="1"/>
              <a:t>izoštrava</a:t>
            </a:r>
            <a:r>
              <a:rPr lang="en-US" sz="2000" dirty="0"/>
              <a:t> </a:t>
            </a:r>
            <a:r>
              <a:rPr lang="en-US" sz="2000" dirty="0" err="1"/>
              <a:t>projekcija</a:t>
            </a:r>
            <a:r>
              <a:rPr lang="en-US" sz="2000" dirty="0"/>
              <a:t> </a:t>
            </a:r>
            <a:r>
              <a:rPr lang="en-US" sz="2000" dirty="0" err="1"/>
              <a:t>motiva</a:t>
            </a:r>
            <a:r>
              <a:rPr lang="en-US" sz="2000" dirty="0"/>
              <a:t> </a:t>
            </a:r>
            <a:r>
              <a:rPr lang="en-US" sz="2000" dirty="0" err="1"/>
              <a:t>što</a:t>
            </a:r>
            <a:r>
              <a:rPr lang="en-US" sz="2000" dirty="0"/>
              <a:t> je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nekoj</a:t>
            </a:r>
            <a:r>
              <a:rPr lang="en-US" sz="2000" dirty="0"/>
              <a:t> </a:t>
            </a:r>
            <a:r>
              <a:rPr lang="en-US" sz="2000" dirty="0" err="1"/>
              <a:t>udaljenosti</a:t>
            </a:r>
            <a:r>
              <a:rPr lang="en-US" sz="2000" dirty="0"/>
              <a:t> od </a:t>
            </a:r>
            <a:r>
              <a:rPr lang="en-US" sz="2000" dirty="0" err="1"/>
              <a:t>objektiva</a:t>
            </a:r>
            <a:r>
              <a:rPr lang="en-US" sz="2000" dirty="0"/>
              <a:t>), </a:t>
            </a:r>
            <a:r>
              <a:rPr lang="en-US" sz="2000" dirty="0" err="1"/>
              <a:t>blenda</a:t>
            </a:r>
            <a:r>
              <a:rPr lang="en-US" sz="2000" dirty="0"/>
              <a:t> (</a:t>
            </a:r>
            <a:r>
              <a:rPr lang="en-US" sz="2000" dirty="0" err="1"/>
              <a:t>otvorenost</a:t>
            </a:r>
            <a:r>
              <a:rPr lang="en-US" sz="2000" dirty="0"/>
              <a:t> </a:t>
            </a:r>
            <a:r>
              <a:rPr lang="en-US" sz="2000" dirty="0" err="1"/>
              <a:t>objektiva</a:t>
            </a:r>
            <a:r>
              <a:rPr lang="en-US" sz="2000" dirty="0"/>
              <a:t>, </a:t>
            </a:r>
            <a:r>
              <a:rPr lang="en-US" sz="2000" dirty="0" err="1"/>
              <a:t>što</a:t>
            </a:r>
            <a:r>
              <a:rPr lang="en-US" sz="2000" dirty="0"/>
              <a:t> je </a:t>
            </a:r>
            <a:r>
              <a:rPr lang="en-US" sz="2000" dirty="0" err="1"/>
              <a:t>veći</a:t>
            </a:r>
            <a:r>
              <a:rPr lang="en-US" sz="2000" dirty="0"/>
              <a:t> </a:t>
            </a:r>
            <a:r>
              <a:rPr lang="en-US" sz="2000" dirty="0" err="1"/>
              <a:t>otvor</a:t>
            </a:r>
            <a:r>
              <a:rPr lang="en-US" sz="2000" dirty="0"/>
              <a:t> blende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fotoosjetljivi</a:t>
            </a:r>
            <a:r>
              <a:rPr lang="en-US" sz="2000" dirty="0"/>
              <a:t> </a:t>
            </a:r>
            <a:r>
              <a:rPr lang="en-US" sz="2000" dirty="0" err="1"/>
              <a:t>sloj</a:t>
            </a:r>
            <a:r>
              <a:rPr lang="en-US" sz="2000" dirty="0"/>
              <a:t> pada </a:t>
            </a:r>
            <a:r>
              <a:rPr lang="en-US" sz="2000" dirty="0" err="1"/>
              <a:t>više</a:t>
            </a:r>
            <a:r>
              <a:rPr lang="en-US" sz="2000" dirty="0"/>
              <a:t> </a:t>
            </a:r>
            <a:r>
              <a:rPr lang="en-US" sz="2000" dirty="0" err="1"/>
              <a:t>svjetla</a:t>
            </a:r>
            <a:r>
              <a:rPr lang="en-US" sz="2000" dirty="0"/>
              <a:t>) </a:t>
            </a:r>
            <a:r>
              <a:rPr lang="en-US" sz="2000" dirty="0" err="1"/>
              <a:t>ekspozicija</a:t>
            </a:r>
            <a:r>
              <a:rPr lang="en-US" sz="2000" dirty="0"/>
              <a:t> (</a:t>
            </a:r>
            <a:r>
              <a:rPr lang="en-US" sz="2000" dirty="0" err="1"/>
              <a:t>trajanje</a:t>
            </a:r>
            <a:r>
              <a:rPr lang="en-US" sz="2000" dirty="0"/>
              <a:t> </a:t>
            </a:r>
            <a:r>
              <a:rPr lang="en-US" sz="2000" dirty="0" err="1"/>
              <a:t>propuštanja</a:t>
            </a:r>
            <a:r>
              <a:rPr lang="en-US" sz="2000" dirty="0"/>
              <a:t> </a:t>
            </a:r>
            <a:r>
              <a:rPr lang="en-US" sz="2000" dirty="0" err="1"/>
              <a:t>svjetla</a:t>
            </a:r>
            <a:r>
              <a:rPr lang="en-US" sz="2000" dirty="0"/>
              <a:t> </a:t>
            </a:r>
            <a:r>
              <a:rPr lang="en-US" sz="2000" dirty="0" err="1"/>
              <a:t>kroz</a:t>
            </a:r>
            <a:r>
              <a:rPr lang="en-US" sz="2000" dirty="0"/>
              <a:t> </a:t>
            </a:r>
            <a:r>
              <a:rPr lang="en-US" sz="2000" dirty="0" err="1"/>
              <a:t>objektiv</a:t>
            </a:r>
            <a:r>
              <a:rPr lang="en-US" sz="2000" dirty="0"/>
              <a:t>, </a:t>
            </a:r>
            <a:r>
              <a:rPr lang="en-US" sz="2000" dirty="0" err="1"/>
              <a:t>što</a:t>
            </a:r>
            <a:r>
              <a:rPr lang="en-US" sz="2000" dirty="0"/>
              <a:t> je </a:t>
            </a:r>
            <a:r>
              <a:rPr lang="en-US" sz="2000" dirty="0" err="1"/>
              <a:t>dulja</a:t>
            </a:r>
            <a:r>
              <a:rPr lang="en-US" sz="2000" dirty="0"/>
              <a:t> </a:t>
            </a:r>
            <a:r>
              <a:rPr lang="en-US" sz="2000" dirty="0" err="1"/>
              <a:t>ekspozicija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film pada </a:t>
            </a:r>
            <a:r>
              <a:rPr lang="en-US" sz="2000" dirty="0" err="1"/>
              <a:t>više</a:t>
            </a:r>
            <a:r>
              <a:rPr lang="en-US" sz="2000" dirty="0"/>
              <a:t> </a:t>
            </a:r>
            <a:r>
              <a:rPr lang="en-US" sz="2000" dirty="0" err="1"/>
              <a:t>svjetla</a:t>
            </a:r>
            <a:r>
              <a:rPr lang="hr-HR" sz="2000" dirty="0"/>
              <a:t>).</a:t>
            </a:r>
            <a:endParaRPr lang="en-US" sz="2000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077D59FF-A8FB-69E1-6DB9-5DFF545586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4090" y="528506"/>
            <a:ext cx="3827910" cy="2709644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B6F2DE03-4829-B4F7-B380-318DFB2E8E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6668" y="3917659"/>
            <a:ext cx="3623205" cy="258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33218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Faseta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503</Words>
  <Application>Microsoft Office PowerPoint</Application>
  <PresentationFormat>Široki zaslon</PresentationFormat>
  <Paragraphs>18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Faseta</vt:lpstr>
      <vt:lpstr>Povijest fotografije</vt:lpstr>
      <vt:lpstr>Camera obscura</vt:lpstr>
      <vt:lpstr>Mračna komora</vt:lpstr>
      <vt:lpstr>PowerPoint prezentacija</vt:lpstr>
      <vt:lpstr>Tehnike</vt:lpstr>
      <vt:lpstr>Talbotipija</vt:lpstr>
      <vt:lpstr>Dagerotipija</vt:lpstr>
      <vt:lpstr>Drugi načini za dobiti sliku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Povijest fotografije</dc:title>
  <dc:creator>Katja Živković</dc:creator>
  <cp:lastModifiedBy>admin7</cp:lastModifiedBy>
  <cp:revision>10</cp:revision>
  <dcterms:created xsi:type="dcterms:W3CDTF">2023-06-19T14:22:49Z</dcterms:created>
  <dcterms:modified xsi:type="dcterms:W3CDTF">2023-07-04T07:22:38Z</dcterms:modified>
</cp:coreProperties>
</file>