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9867" y="381000"/>
            <a:ext cx="8458200" cy="1470025"/>
          </a:xfrm>
        </p:spPr>
        <p:txBody>
          <a:bodyPr/>
          <a:lstStyle/>
          <a:p>
            <a:r>
              <a:rPr lang="hr-HR" dirty="0" smtClean="0"/>
              <a:t>Rezultati ankete Comenius projekta</a:t>
            </a:r>
            <a:endParaRPr lang="hr-HR" dirty="0"/>
          </a:p>
        </p:txBody>
      </p:sp>
      <p:sp>
        <p:nvSpPr>
          <p:cNvPr id="3" name="Subtitle 2"/>
          <p:cNvSpPr>
            <a:spLocks noGrp="1"/>
          </p:cNvSpPr>
          <p:nvPr>
            <p:ph type="subTitle" idx="1"/>
          </p:nvPr>
        </p:nvSpPr>
        <p:spPr>
          <a:xfrm>
            <a:off x="1408567" y="1600200"/>
            <a:ext cx="6400800" cy="1752600"/>
          </a:xfrm>
        </p:spPr>
        <p:txBody>
          <a:bodyPr/>
          <a:lstStyle/>
          <a:p>
            <a:r>
              <a:rPr lang="hr-HR" dirty="0" smtClean="0"/>
              <a:t>Savjeti i razlozi</a:t>
            </a:r>
            <a:endParaRPr lang="hr-H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752600" y="3048000"/>
            <a:ext cx="5712735" cy="3163824"/>
          </a:xfrm>
          <a:prstGeom prst="rect">
            <a:avLst/>
          </a:prstGeom>
        </p:spPr>
      </p:pic>
    </p:spTree>
    <p:extLst>
      <p:ext uri="{BB962C8B-B14F-4D97-AF65-F5344CB8AC3E}">
        <p14:creationId xmlns:p14="http://schemas.microsoft.com/office/powerpoint/2010/main" xmlns="" val="2864282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Koliko dnevno imaš obroka?</a:t>
            </a:r>
            <a:endParaRPr lang="hr-HR" dirty="0"/>
          </a:p>
        </p:txBody>
      </p:sp>
      <p:sp>
        <p:nvSpPr>
          <p:cNvPr id="3" name="Content Placeholder 2"/>
          <p:cNvSpPr>
            <a:spLocks noGrp="1"/>
          </p:cNvSpPr>
          <p:nvPr>
            <p:ph idx="1"/>
          </p:nvPr>
        </p:nvSpPr>
        <p:spPr>
          <a:xfrm>
            <a:off x="457200" y="1600200"/>
            <a:ext cx="4572000" cy="4525963"/>
          </a:xfrm>
        </p:spPr>
        <p:txBody>
          <a:bodyPr>
            <a:normAutofit/>
          </a:bodyPr>
          <a:lstStyle/>
          <a:p>
            <a:r>
              <a:rPr lang="hr-HR" sz="1200" b="1" dirty="0" smtClean="0"/>
              <a:t>Rezultati</a:t>
            </a:r>
            <a:r>
              <a:rPr lang="hr-HR" sz="1200" dirty="0" smtClean="0"/>
              <a:t>: 3 obroka (92%)</a:t>
            </a:r>
          </a:p>
          <a:p>
            <a:pPr marL="0" indent="0">
              <a:buNone/>
            </a:pPr>
            <a:endParaRPr lang="hr-HR" sz="1200" dirty="0"/>
          </a:p>
          <a:p>
            <a:r>
              <a:rPr lang="hr-HR" sz="1200" b="1" dirty="0" smtClean="0"/>
              <a:t>Savjeti</a:t>
            </a:r>
            <a:r>
              <a:rPr lang="hr-HR" sz="1200" dirty="0" smtClean="0"/>
              <a:t>: imati 5 ili više obroka dnevno, ali u manjim količinama</a:t>
            </a:r>
          </a:p>
          <a:p>
            <a:pPr marL="0" indent="0">
              <a:buNone/>
            </a:pPr>
            <a:endParaRPr lang="hr-HR" sz="1200" dirty="0"/>
          </a:p>
          <a:p>
            <a:r>
              <a:rPr lang="hr-HR" sz="1200" b="1" dirty="0" smtClean="0"/>
              <a:t>Razlozi</a:t>
            </a:r>
            <a:r>
              <a:rPr lang="hr-HR" sz="1200" dirty="0" smtClean="0"/>
              <a:t>: jedan od važnih razloga zašto jesti manje količine hrane  je taj da sprečava  razvoj PREKOMJERNE TJELESNE MASE. Istraživanja su pokazala da ljudi koji jedu 2 do 3 velika obroka na dan unesu u sebe puno više kalorija nego oni koji uzmaju 5 ili 6 manjih obroka. Upravo zbog velike vremenske razlike od obroka do obroka ljudi postanu toliko gladni  da unesu puno više kalorija nego što je potrebno da zasite svoju glad.  Drugi važan razlog je STABILNA RAZINA ŠEĆERA U KRVI. Određena razina šećera u krvi daje vam  energiju i čvrstoću potrebnu da „preživite” dan.  Kada jedete nekoliko manjih obroka na dan dobivate stabilnu opskrbu šećera u krvi.  Dok kod uzimanja velikih obroka dobivate preveliku dozu šećera u krvi što uzrokuje osjećaj UMORA, te može narušiti bilo  koji tjelesni prirodni proces čovjeka. Treći važan razlog je  smanjena mogućnost PREHRAMBENIH NAVIKA. Ljudi koji jedu više manjih obroka dnevno imaju tendenciju da koriste raznovrsnu prehranu a time i unos  raznovrsnih vitamina, minerala i ostalih  hranjivih tvari neophodnih za zdravlje čovjeka.</a:t>
            </a:r>
            <a:endParaRPr lang="hr-HR" sz="1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33109" y="2667000"/>
            <a:ext cx="3790950" cy="2423246"/>
          </a:xfrm>
          <a:prstGeom prst="rect">
            <a:avLst/>
          </a:prstGeom>
        </p:spPr>
      </p:pic>
    </p:spTree>
    <p:extLst>
      <p:ext uri="{BB962C8B-B14F-4D97-AF65-F5344CB8AC3E}">
        <p14:creationId xmlns:p14="http://schemas.microsoft.com/office/powerpoint/2010/main" xmlns="" val="319706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Koliko obroka na dan uključuje voće?</a:t>
            </a:r>
            <a:endParaRPr lang="hr-HR" dirty="0"/>
          </a:p>
        </p:txBody>
      </p:sp>
      <p:sp>
        <p:nvSpPr>
          <p:cNvPr id="3" name="Content Placeholder 2"/>
          <p:cNvSpPr>
            <a:spLocks noGrp="1"/>
          </p:cNvSpPr>
          <p:nvPr>
            <p:ph idx="1"/>
          </p:nvPr>
        </p:nvSpPr>
        <p:spPr>
          <a:xfrm>
            <a:off x="457200" y="1600200"/>
            <a:ext cx="3886200" cy="4525963"/>
          </a:xfrm>
        </p:spPr>
        <p:txBody>
          <a:bodyPr>
            <a:normAutofit/>
          </a:bodyPr>
          <a:lstStyle/>
          <a:p>
            <a:r>
              <a:rPr lang="hr-HR" sz="1200" b="1" dirty="0" smtClean="0"/>
              <a:t>Rezultati</a:t>
            </a:r>
            <a:r>
              <a:rPr lang="hr-HR" sz="1200" dirty="0" smtClean="0"/>
              <a:t>: 1 obrok</a:t>
            </a:r>
          </a:p>
          <a:p>
            <a:endParaRPr lang="hr-HR" sz="1200" dirty="0"/>
          </a:p>
          <a:p>
            <a:r>
              <a:rPr lang="hr-HR" sz="1200" b="1" dirty="0" smtClean="0"/>
              <a:t>Savjeti</a:t>
            </a:r>
            <a:r>
              <a:rPr lang="hr-HR" sz="1200" dirty="0" smtClean="0"/>
              <a:t>:  da najmanje u 3 obroka bude uključeno voće</a:t>
            </a:r>
          </a:p>
          <a:p>
            <a:endParaRPr lang="hr-HR" sz="1200" dirty="0"/>
          </a:p>
          <a:p>
            <a:r>
              <a:rPr lang="hr-HR" sz="1200" b="1" dirty="0" smtClean="0"/>
              <a:t>Razlozi</a:t>
            </a:r>
            <a:r>
              <a:rPr lang="hr-HR" sz="1200" dirty="0" smtClean="0"/>
              <a:t>: mnogi su razlozi zašto u prehranu uvrstiti  više od jednog voćnog obroka, a prvenstveno zbog ZDRAVSTVENIH PREDNOSTI i HRANJIVIH TVARI samog voća.  Istraživanja su pokazala da se kod upotrebe voća smanjuje rizik od bolesti srca, uključujući i srčani udar, zatim gojaznosti i dijabetesa tipa II. Voće bogato kalijem (banane, šljive, sušene breskve i marelice, dinja) smanjuje krvni tlak, smanjuje rizik razvoja bubrežnog kamenca i smanjuje gubitak koštane mase. Što se tiče hranjivih tvari voća, gotovo ni jedno voće ne sadrži masnoće i natrij, a niti jedno ne sadrži KOLESTEROL. </a:t>
            </a:r>
            <a:r>
              <a:rPr lang="hr-HR" sz="1200" dirty="0"/>
              <a:t>Vitamin C je važan za rast i </a:t>
            </a:r>
            <a:r>
              <a:rPr lang="hr-HR" sz="1200" dirty="0" smtClean="0"/>
              <a:t>„popravak” svih </a:t>
            </a:r>
            <a:r>
              <a:rPr lang="hr-HR" sz="1200" dirty="0"/>
              <a:t>tjelesnih tkiva, pomaže liječiti posjekotine i rane, i čuva zube i desni zdravima</a:t>
            </a:r>
            <a:r>
              <a:rPr lang="hr-HR" sz="1200" dirty="0" smtClean="0"/>
              <a:t>. Još možemo dodati da je probava voća vrlo brza i traje oko 30min., da sadrži količinu vode kao i ljudsko tijelo (80%) , i da je kalorijska vrijednost voća vrlo mala.</a:t>
            </a:r>
            <a:endParaRPr lang="hr-HR" sz="1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800600" y="2286000"/>
            <a:ext cx="3447190" cy="3100647"/>
          </a:xfrm>
          <a:prstGeom prst="rect">
            <a:avLst/>
          </a:prstGeom>
        </p:spPr>
      </p:pic>
    </p:spTree>
    <p:extLst>
      <p:ext uri="{BB962C8B-B14F-4D97-AF65-F5344CB8AC3E}">
        <p14:creationId xmlns:p14="http://schemas.microsoft.com/office/powerpoint/2010/main" xmlns="" val="638628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Što obično jedeš između obroka (gledanje TV, igranje igrica i sl.)?</a:t>
            </a:r>
            <a:endParaRPr lang="hr-HR" dirty="0"/>
          </a:p>
        </p:txBody>
      </p:sp>
      <p:sp>
        <p:nvSpPr>
          <p:cNvPr id="3" name="Content Placeholder 2"/>
          <p:cNvSpPr>
            <a:spLocks noGrp="1"/>
          </p:cNvSpPr>
          <p:nvPr>
            <p:ph idx="1"/>
          </p:nvPr>
        </p:nvSpPr>
        <p:spPr>
          <a:xfrm>
            <a:off x="381000" y="1981200"/>
            <a:ext cx="3886200" cy="4525963"/>
          </a:xfrm>
        </p:spPr>
        <p:txBody>
          <a:bodyPr>
            <a:normAutofit/>
          </a:bodyPr>
          <a:lstStyle/>
          <a:p>
            <a:r>
              <a:rPr lang="hr-HR" sz="1200" b="1" dirty="0" smtClean="0"/>
              <a:t>Rezultati</a:t>
            </a:r>
            <a:r>
              <a:rPr lang="hr-HR" sz="1200" dirty="0" smtClean="0"/>
              <a:t>: slane grickalice, orašaste grickalice, slatkiše</a:t>
            </a:r>
          </a:p>
          <a:p>
            <a:endParaRPr lang="hr-HR" sz="1200" dirty="0"/>
          </a:p>
          <a:p>
            <a:r>
              <a:rPr lang="hr-HR" sz="1200" b="1" dirty="0" smtClean="0"/>
              <a:t>Savjeti</a:t>
            </a:r>
            <a:r>
              <a:rPr lang="hr-HR" sz="1200" dirty="0" smtClean="0"/>
              <a:t>: potrebno je jesti voće</a:t>
            </a:r>
          </a:p>
          <a:p>
            <a:endParaRPr lang="hr-HR" sz="1200" dirty="0"/>
          </a:p>
          <a:p>
            <a:r>
              <a:rPr lang="hr-HR" sz="1200" b="1" dirty="0" smtClean="0"/>
              <a:t>Razlozi</a:t>
            </a:r>
            <a:r>
              <a:rPr lang="hr-HR" sz="1200" dirty="0" smtClean="0"/>
              <a:t>: </a:t>
            </a:r>
            <a:r>
              <a:rPr lang="hr-HR" sz="1200" dirty="0"/>
              <a:t>mnogi su razlozi zašto u prehranu uvrstiti  više od jednog voćnog obroka, a prvenstveno zbog ZDRAVSTVENIH PREDNOSTI i HRANJIVIH TVARI samog voća.  Istraživanja su pokazala da se kod upotrebe voća smanjuje rizik od bolesti srca, uključujući i srčani udar, zatim gojaznosti i dijabetesa tipa II. Voće bogato kalijem (banane, šljive, sušene breskve i marelice, dinja) smanjuje krvni tlak, smanjuje rizik razvoja bubrežnog kamenca i smanjuje gubitak koštane mase. Što se tiče hranjivih tvari voća, gotovo ni jedno voće ne sadrži masnoće i natrij, a niti jedno ne sadrži </a:t>
            </a:r>
            <a:r>
              <a:rPr lang="hr-HR" sz="1200" dirty="0" smtClean="0"/>
              <a:t>KOLESTEROL. </a:t>
            </a:r>
            <a:r>
              <a:rPr lang="hr-HR" sz="1200" dirty="0"/>
              <a:t>Vitamin C je važan za rast i „popravak” svih tjelesnih tkiva, pomaže liječiti posjekotine i rane, i čuva zube i desni zdravima. Još možemo dodati da je probava voća vrlo brza i traje oko 30min., da sadrži količinu vode kao i ljudsko tijelo (80%) , i da je kalorijska vrijednost voća vrlo mala.</a:t>
            </a:r>
          </a:p>
          <a:p>
            <a:endParaRPr lang="hr-HR" sz="1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9200" y="2057400"/>
            <a:ext cx="2971800" cy="3566160"/>
          </a:xfrm>
          <a:prstGeom prst="rect">
            <a:avLst/>
          </a:prstGeom>
        </p:spPr>
      </p:pic>
    </p:spTree>
    <p:extLst>
      <p:ext uri="{BB962C8B-B14F-4D97-AF65-F5344CB8AC3E}">
        <p14:creationId xmlns:p14="http://schemas.microsoft.com/office/powerpoint/2010/main" xmlns="" val="1928361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Koju vrstu kruha jedeš?</a:t>
            </a:r>
            <a:endParaRPr lang="hr-HR" dirty="0"/>
          </a:p>
        </p:txBody>
      </p:sp>
      <p:sp>
        <p:nvSpPr>
          <p:cNvPr id="3" name="Content Placeholder 2"/>
          <p:cNvSpPr>
            <a:spLocks noGrp="1"/>
          </p:cNvSpPr>
          <p:nvPr>
            <p:ph idx="1"/>
          </p:nvPr>
        </p:nvSpPr>
        <p:spPr>
          <a:xfrm>
            <a:off x="457200" y="1600200"/>
            <a:ext cx="3581400" cy="4525963"/>
          </a:xfrm>
        </p:spPr>
        <p:txBody>
          <a:bodyPr>
            <a:normAutofit/>
          </a:bodyPr>
          <a:lstStyle/>
          <a:p>
            <a:r>
              <a:rPr lang="hr-HR" sz="1200" b="1" dirty="0" smtClean="0"/>
              <a:t>Rezultati</a:t>
            </a:r>
            <a:r>
              <a:rPr lang="hr-HR" sz="1200" dirty="0" smtClean="0"/>
              <a:t>: bijeli kruh, kukurzni kruh</a:t>
            </a:r>
          </a:p>
          <a:p>
            <a:endParaRPr lang="hr-HR" sz="1200" dirty="0"/>
          </a:p>
          <a:p>
            <a:r>
              <a:rPr lang="hr-HR" sz="1200" b="1" dirty="0" smtClean="0"/>
              <a:t>Savjeti</a:t>
            </a:r>
            <a:r>
              <a:rPr lang="hr-HR" sz="1200" dirty="0" smtClean="0"/>
              <a:t>: jesti integralni kruh</a:t>
            </a:r>
          </a:p>
          <a:p>
            <a:endParaRPr lang="hr-HR" sz="1200" dirty="0"/>
          </a:p>
          <a:p>
            <a:r>
              <a:rPr lang="hr-HR" sz="1200" b="1" dirty="0" smtClean="0">
                <a:latin typeface="Calibri" pitchFamily="34" charset="0"/>
              </a:rPr>
              <a:t>Razlozi</a:t>
            </a:r>
            <a:r>
              <a:rPr lang="hr-HR" sz="1200" dirty="0">
                <a:latin typeface="Calibri" pitchFamily="34" charset="0"/>
              </a:rPr>
              <a:t>: </a:t>
            </a:r>
            <a:r>
              <a:rPr lang="hr-HR" sz="1200" dirty="0" smtClean="0">
                <a:latin typeface="Calibri" pitchFamily="34" charset="0"/>
              </a:rPr>
              <a:t>integralni kruh sadrži CJELOVITE ŽITARICE koje ubrzavaju </a:t>
            </a:r>
            <a:r>
              <a:rPr lang="hr-HR" sz="1200" dirty="0">
                <a:latin typeface="Calibri" pitchFamily="34" charset="0"/>
              </a:rPr>
              <a:t>metabolizam i rad crijeva, a samim time olakšavaju probavu. Upravo se u ljusci žitarice nalazi najviše vlakana, minerala i vitamina od životne važnosti, koji smanjuju rizik od krvožilnih bolesti. Ne zaboravimo da nam cjelovite žitarice duže pružaju osjećaj sitosti te imaju nizak glikemijski indeks zbog čega povoljno djeluju na rad </a:t>
            </a:r>
            <a:r>
              <a:rPr lang="hr-HR" sz="1200" dirty="0" smtClean="0">
                <a:latin typeface="Calibri" pitchFamily="34" charset="0"/>
              </a:rPr>
              <a:t>gušterače. </a:t>
            </a:r>
            <a:r>
              <a:rPr lang="vi-VN" sz="1200" dirty="0">
                <a:latin typeface="Calibri" pitchFamily="34" charset="0"/>
              </a:rPr>
              <a:t>Dakle u integralnome kruhu nema industrijski obrađenih sastojaka nego samo žitarice. Integralni kruh sadrži puno više minerala i vitamina od običnog bijelog kruha.</a:t>
            </a:r>
            <a:endParaRPr lang="hr-HR" sz="1200" dirty="0">
              <a:latin typeface="Calibri"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800599" y="1676400"/>
            <a:ext cx="3023235" cy="4039957"/>
          </a:xfrm>
          <a:prstGeom prst="rect">
            <a:avLst/>
          </a:prstGeom>
        </p:spPr>
      </p:pic>
    </p:spTree>
    <p:extLst>
      <p:ext uri="{BB962C8B-B14F-4D97-AF65-F5344CB8AC3E}">
        <p14:creationId xmlns:p14="http://schemas.microsoft.com/office/powerpoint/2010/main" xmlns="" val="682785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hr-HR" dirty="0" smtClean="0"/>
              <a:t>Koliko tjedno jedeš...?</a:t>
            </a:r>
            <a:endParaRPr lang="hr-HR" dirty="0"/>
          </a:p>
        </p:txBody>
      </p:sp>
      <p:sp>
        <p:nvSpPr>
          <p:cNvPr id="3" name="Content Placeholder 2"/>
          <p:cNvSpPr>
            <a:spLocks noGrp="1"/>
          </p:cNvSpPr>
          <p:nvPr>
            <p:ph idx="1"/>
          </p:nvPr>
        </p:nvSpPr>
        <p:spPr>
          <a:xfrm>
            <a:off x="457200" y="1143000"/>
            <a:ext cx="4724400" cy="4983163"/>
          </a:xfrm>
        </p:spPr>
        <p:txBody>
          <a:bodyPr>
            <a:normAutofit lnSpcReduction="10000"/>
          </a:bodyPr>
          <a:lstStyle/>
          <a:p>
            <a:r>
              <a:rPr lang="hr-HR" sz="1200" b="1" dirty="0" smtClean="0"/>
              <a:t>Rezultati</a:t>
            </a:r>
            <a:r>
              <a:rPr lang="hr-HR" sz="1200" dirty="0" smtClean="0"/>
              <a:t>: 	roditelji	djeca</a:t>
            </a:r>
          </a:p>
          <a:p>
            <a:pPr lvl="1"/>
            <a:r>
              <a:rPr lang="hr-HR" sz="1000" dirty="0" smtClean="0"/>
              <a:t>Meso	         3	     4</a:t>
            </a:r>
          </a:p>
          <a:p>
            <a:pPr lvl="1"/>
            <a:r>
              <a:rPr lang="hr-HR" sz="1000" dirty="0" smtClean="0"/>
              <a:t>Piletina	         3	     3</a:t>
            </a:r>
          </a:p>
          <a:p>
            <a:pPr lvl="1"/>
            <a:r>
              <a:rPr lang="hr-HR" sz="1000" dirty="0" smtClean="0"/>
              <a:t>Riba	         2	     1</a:t>
            </a:r>
          </a:p>
          <a:p>
            <a:pPr lvl="1"/>
            <a:r>
              <a:rPr lang="hr-HR" sz="1000" dirty="0" smtClean="0"/>
              <a:t>Voće	         5	     5</a:t>
            </a:r>
          </a:p>
          <a:p>
            <a:pPr lvl="1"/>
            <a:r>
              <a:rPr lang="hr-HR" sz="1000" dirty="0" smtClean="0"/>
              <a:t>Povrće	         5	     4</a:t>
            </a:r>
          </a:p>
          <a:p>
            <a:pPr lvl="1"/>
            <a:r>
              <a:rPr lang="hr-HR" sz="1000" dirty="0" smtClean="0"/>
              <a:t>Kruh	         5	     5</a:t>
            </a:r>
          </a:p>
          <a:p>
            <a:pPr lvl="1"/>
            <a:r>
              <a:rPr lang="hr-HR" sz="1000" dirty="0" smtClean="0"/>
              <a:t>Mliječni proiz.	         5	     5</a:t>
            </a:r>
            <a:endParaRPr lang="hr-HR" sz="1000" dirty="0"/>
          </a:p>
          <a:p>
            <a:endParaRPr lang="hr-HR" sz="1200" dirty="0" smtClean="0"/>
          </a:p>
          <a:p>
            <a:r>
              <a:rPr lang="hr-HR" sz="1200" b="1" dirty="0" smtClean="0"/>
              <a:t>Savjeti</a:t>
            </a:r>
            <a:r>
              <a:rPr lang="hr-HR" sz="1200" dirty="0" smtClean="0"/>
              <a:t>: uključiti veći broj ribljih obroka i smanjiti unos bijelog kruha</a:t>
            </a:r>
          </a:p>
          <a:p>
            <a:endParaRPr lang="hr-HR" sz="1200" dirty="0"/>
          </a:p>
          <a:p>
            <a:r>
              <a:rPr lang="hr-HR" sz="1200" b="1" dirty="0" smtClean="0"/>
              <a:t>Razlozi</a:t>
            </a:r>
            <a:r>
              <a:rPr lang="hr-HR" sz="1200" dirty="0"/>
              <a:t>: </a:t>
            </a:r>
            <a:r>
              <a:rPr lang="hr-HR" sz="1200" dirty="0" smtClean="0"/>
              <a:t>meso </a:t>
            </a:r>
            <a:r>
              <a:rPr lang="hr-HR" sz="1200" dirty="0"/>
              <a:t>ribe odlikuje se visokom biološkom vrijednosti, a prednost u odnosu na crveno meso jest – </a:t>
            </a:r>
            <a:r>
              <a:rPr lang="hr-HR" sz="1200" dirty="0" smtClean="0"/>
              <a:t>LAKA PROBAVLJIVOST. </a:t>
            </a:r>
            <a:r>
              <a:rPr lang="hr-HR" sz="1200" dirty="0"/>
              <a:t>Prema tome, ribu mogu jesti čak i bolesnici i zbog toga u mnogim zemljama riblje meso svrstavaju u dijetetsku namirnicu. Sve ostale hranjive tvari (vitamini i minerali) prisutne su u ribljem mesu tako da po svemu predstavlja kompletnu namirnicu. Osobito se ističe sadržaj </a:t>
            </a:r>
            <a:r>
              <a:rPr lang="hr-HR" sz="1200" dirty="0" smtClean="0"/>
              <a:t>KALCIJA. </a:t>
            </a:r>
            <a:r>
              <a:rPr lang="hr-HR" sz="1200" dirty="0"/>
              <a:t>Losos, tuna, srdela i haringa tipične su ribe koje sadrže </a:t>
            </a:r>
            <a:r>
              <a:rPr lang="hr-HR" sz="1200" dirty="0" smtClean="0"/>
              <a:t>OMEGA-3 MASNE KISELINE, </a:t>
            </a:r>
            <a:r>
              <a:rPr lang="hr-HR" sz="1200" dirty="0"/>
              <a:t>ali može se koristiti čak i </a:t>
            </a:r>
            <a:r>
              <a:rPr lang="hr-HR" sz="1200" dirty="0" smtClean="0"/>
              <a:t>šaran. Kolika </a:t>
            </a:r>
            <a:r>
              <a:rPr lang="hr-HR" sz="1200" dirty="0"/>
              <a:t>je važnost omega-3 masnih kiselina u metabolizmu, govori činjenica da se sada redovito dodaju hrani za dojenčad i malu djecu te u hranu za trudnice (pogotovo u prvom tromjesečju trudnoće</a:t>
            </a:r>
            <a:r>
              <a:rPr lang="hr-HR" sz="1200" dirty="0" smtClean="0"/>
              <a:t>). </a:t>
            </a:r>
            <a:r>
              <a:rPr lang="it-IT" sz="1200" dirty="0"/>
              <a:t>Također je važno naglasiti da su omega-3 masne kiseline ključne za stanične membrane – ako ih nema dovoljno u opskrbi, trpe sve stanice, a time tkiva i organi</a:t>
            </a:r>
            <a:r>
              <a:rPr lang="it-IT" sz="1200" dirty="0" smtClean="0"/>
              <a:t>.</a:t>
            </a:r>
            <a:r>
              <a:rPr lang="hr-HR" sz="1200" dirty="0" smtClean="0"/>
              <a:t> </a:t>
            </a:r>
            <a:r>
              <a:rPr lang="hr-HR" sz="1200" dirty="0"/>
              <a:t>Omega 3 masne kiseline imaju značajnu ulogu u razvoju moždane kore, poboljšavaju sposobnost pamćenja i </a:t>
            </a:r>
            <a:r>
              <a:rPr lang="hr-HR" sz="1200" dirty="0" smtClean="0"/>
              <a:t>razumijevanja.</a:t>
            </a:r>
            <a:endParaRPr lang="hr-HR" sz="1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410200" y="1828800"/>
            <a:ext cx="2857500" cy="3810000"/>
          </a:xfrm>
          <a:prstGeom prst="rect">
            <a:avLst/>
          </a:prstGeom>
        </p:spPr>
      </p:pic>
    </p:spTree>
    <p:extLst>
      <p:ext uri="{BB962C8B-B14F-4D97-AF65-F5344CB8AC3E}">
        <p14:creationId xmlns:p14="http://schemas.microsoft.com/office/powerpoint/2010/main" xmlns="" val="543321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715</Words>
  <Application>Microsoft Office PowerPoint</Application>
  <PresentationFormat>Prikaz na zaslonu (4:3)</PresentationFormat>
  <Paragraphs>39</Paragraphs>
  <Slides>6</Slides>
  <Notes>0</Notes>
  <HiddenSlides>0</HiddenSlides>
  <MMClips>0</MMClips>
  <ScaleCrop>false</ScaleCrop>
  <HeadingPairs>
    <vt:vector size="4" baseType="variant">
      <vt:variant>
        <vt:lpstr>Tema</vt:lpstr>
      </vt:variant>
      <vt:variant>
        <vt:i4>1</vt:i4>
      </vt:variant>
      <vt:variant>
        <vt:lpstr>Naslovi slajdova</vt:lpstr>
      </vt:variant>
      <vt:variant>
        <vt:i4>6</vt:i4>
      </vt:variant>
    </vt:vector>
  </HeadingPairs>
  <TitlesOfParts>
    <vt:vector size="7" baseType="lpstr">
      <vt:lpstr>Office Theme</vt:lpstr>
      <vt:lpstr>Rezultati ankete Comenius projekta</vt:lpstr>
      <vt:lpstr>Koliko dnevno imaš obroka?</vt:lpstr>
      <vt:lpstr>Koliko obroka na dan uključuje voće?</vt:lpstr>
      <vt:lpstr>Što obično jedeš između obroka (gledanje TV, igranje igrica i sl.)?</vt:lpstr>
      <vt:lpstr>Koju vrstu kruha jedeš?</vt:lpstr>
      <vt:lpstr>Koliko tjedno jedeš...?</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Rezultati ankete Comenius projekta</dc:title>
  <dc:creator>Mačak</dc:creator>
  <cp:lastModifiedBy>Jasmina</cp:lastModifiedBy>
  <cp:revision>18</cp:revision>
  <dcterms:created xsi:type="dcterms:W3CDTF">2006-08-16T00:00:00Z</dcterms:created>
  <dcterms:modified xsi:type="dcterms:W3CDTF">2014-09-26T12:57:15Z</dcterms:modified>
</cp:coreProperties>
</file>