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ja bez naslova" id="{2A87E86E-D978-4D4F-9EF2-95D2BA87F01F}">
          <p14:sldIdLst>
            <p14:sldId id="257"/>
            <p14:sldId id="258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7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media/gramofonska-ploca-glazbene-melodija-glazba-pjesm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mizann.blogspot.com/2015/10/Penyebab-Gejala-Cara-Mengatasi-Stre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l-nl/foto/zitten-musicus-glimlachen-kind-7322222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nio.com/hr/media/knjiga-trava-citanje-opustanje-ljeto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61570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renizdravo.dnevnik.hr/mame-i-bebe/zdravlje-djece/autizam-kod-djece-kako-ga-prepoznati-uzroci-i-lijecenje" TargetMode="External"/><Relationship Id="rId3" Type="http://schemas.openxmlformats.org/officeDocument/2006/relationships/hyperlink" Target="https://poriluk.com/zasto-sve-vise-lijecnika-koristi-glazbu-za-lijecenje/" TargetMode="External"/><Relationship Id="rId7" Type="http://schemas.openxmlformats.org/officeDocument/2006/relationships/hyperlink" Target="https://psyeclectic.com/2020/06/01/pregled-trenutnog-broja-registriranih-psihofarmaka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psyeclectic.com/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ulse.rs/sizofrenija-i-mi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krenizdravo.dnevnik.hr/zdravlje/bolesti-zdravlje/shizofrenija-dusevna-bolest-koja-narusava-kvalitetu-zivot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l.hr/index.php/zivot/9486-pokusaji-lijecenja-homoseksualnosti-adolescenata-znacajno-doprinose-vjerojatnosti-samoubojstva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krenizdravo.dnevnik.hr/zdravlje/mentalno_zdravlje/anksioznost-simptomi-lijecenje-po-cemu-je-prepoznati-i-kako-je-lijecit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la.org/prozor-u-svijet/4341-obitelj-karijera-i-jednake-place/www.merlinka.com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imple.wikipedia.org/wiki/Down_syndrome" TargetMode="Externa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krenizdravo.dnevnik.hr/mame-i-bebe/zdravlje-djece/autizam-kod-djece-kako-ga-prepoznati-uzroci-i-lijecen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usantro.com/2011/08/jelgava-parnemta-ar-gaisa-baloniem.html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www.rusantro.com/2011/08/gaisa-balonu-festivals-tresais-lidojum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ashion-woman-working-girl-34074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enizdravo.dnevnik.hr/zdravlje/ples-karate-i-parkinsonova-bolest" TargetMode="External"/><Relationship Id="rId5" Type="http://schemas.openxmlformats.org/officeDocument/2006/relationships/hyperlink" Target="https://pxhere.com/sk/photo/747279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sic_therapy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objekti/ritam-glazbalo-glazba-glasovir-pjesmu-zvuk-objekt-sintisajze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edro-mundodebabel.blogspot.com/2018/08/personajes-que-ilustran-una-epoca_26.html" TargetMode="External"/><Relationship Id="rId3" Type="http://schemas.openxmlformats.org/officeDocument/2006/relationships/hyperlink" Target="http://blogsilasolfamiredo.blogspot.com/2011/03/haydn-el-bromista-ii.html" TargetMode="External"/><Relationship Id="rId7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withek.kidsweb.at/index.php/Ludwig_van_Beethoven" TargetMode="External"/><Relationship Id="rId5" Type="http://schemas.openxmlformats.org/officeDocument/2006/relationships/image" Target="../media/image27.jp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youtube.com/watch?v=VSXOQwhyi28" TargetMode="External"/><Relationship Id="rId9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ortal:Glazba/Odabrana_slika/Galerija_2013.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ortal:Glazba/Slika_tjedna/35,_2016.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lse.rs/svet-pre-pitagor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media/kafeterija-koncert-violina-glazbenik-lijepa-djevojk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ttack.hr/worldly-savag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nimljivamuzika.com/2009/04/pregled-razvoja-harmonij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ur-tuna-hungaryfan.blog.hu/2020/12/23/a_csodadoktor_mucize_dokto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0692D9-0B5B-85C8-9E0D-BFEDE2D8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1" y="365125"/>
            <a:ext cx="5373323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Što je </a:t>
            </a:r>
            <a:r>
              <a:rPr lang="hr-HR" dirty="0" err="1"/>
              <a:t>muzikoterapija</a:t>
            </a:r>
            <a:r>
              <a:rPr lang="hr-HR" dirty="0"/>
              <a:t> 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6BC1C2-A609-F06C-7744-5C58E5D6E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/>
          </a:bodyPr>
          <a:lstStyle/>
          <a:p>
            <a:r>
              <a:rPr lang="hr-HR" sz="1900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Muzikoterapija predstavlja profesionalnu upotrebu glazbe i njenih elemenata kao intervencije u medicinskom, obrazovnom i svakodnevnom okruženju, u radu s pojedincima, skupinama, obiteljima ili zajednicama koje nastoje ostvariti optimalnu</a:t>
            </a:r>
            <a:r>
              <a:rPr lang="hr-HR" sz="1900">
                <a:solidFill>
                  <a:schemeClr val="bg1"/>
                </a:solidFill>
              </a:rPr>
              <a:t/>
            </a:r>
            <a:br>
              <a:rPr lang="hr-HR" sz="1900">
                <a:solidFill>
                  <a:schemeClr val="bg1"/>
                </a:solidFill>
              </a:rPr>
            </a:br>
            <a:r>
              <a:rPr lang="hr-HR" sz="1900" b="0" i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kvalitetu života i poboljšati fizičko, socijalno, emotivno, spoznajno i duhovno zdravlje.</a:t>
            </a:r>
            <a:endParaRPr lang="hr-HR" sz="190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trava, na otvorenom, kosilica&#10;&#10;Opis je automatski generiran">
            <a:extLst>
              <a:ext uri="{FF2B5EF4-FFF2-40B4-BE49-F238E27FC236}">
                <a16:creationId xmlns:a16="http://schemas.microsoft.com/office/drawing/2014/main" id="{67D8CA87-71D0-FF01-FECE-1D283E38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201" r="31345" b="-1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0DE110-0C2A-59CE-E383-112AAB23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r>
              <a:rPr lang="hr-HR" dirty="0"/>
              <a:t>Ciljevi </a:t>
            </a:r>
            <a:r>
              <a:rPr lang="hr-HR" dirty="0" err="1"/>
              <a:t>muzikoterapije</a:t>
            </a:r>
            <a:endParaRPr lang="hr-HR" dirty="0"/>
          </a:p>
        </p:txBody>
      </p:sp>
      <p:pic>
        <p:nvPicPr>
          <p:cNvPr id="5" name="Slika 4" descr="Slika na kojoj se prikazuje tekst, na otvorenom, znak, plavo&#10;&#10;Opis je automatski generiran">
            <a:extLst>
              <a:ext uri="{FF2B5EF4-FFF2-40B4-BE49-F238E27FC236}">
                <a16:creationId xmlns:a16="http://schemas.microsoft.com/office/drawing/2014/main" id="{C67FBE2F-3F8F-8451-3F73-2D36AAF4C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7024"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F694D-2368-C60A-1734-A33380B9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4830097" cy="5811838"/>
          </a:xfrm>
        </p:spPr>
        <p:txBody>
          <a:bodyPr>
            <a:normAutofit/>
          </a:bodyPr>
          <a:lstStyle/>
          <a:p>
            <a:r>
              <a:rPr lang="hr-HR" b="0" i="0" dirty="0">
                <a:effectLst/>
                <a:latin typeface="work sans" pitchFamily="2" charset="-18"/>
              </a:rPr>
              <a:t> </a:t>
            </a:r>
            <a:r>
              <a:rPr lang="hr-HR" b="1" dirty="0">
                <a:latin typeface="work sans" pitchFamily="2" charset="-18"/>
              </a:rPr>
              <a:t>C</a:t>
            </a:r>
            <a:r>
              <a:rPr lang="hr-HR" b="1" i="0" dirty="0">
                <a:effectLst/>
                <a:latin typeface="work sans" pitchFamily="2" charset="-18"/>
              </a:rPr>
              <a:t>iljevi </a:t>
            </a:r>
            <a:r>
              <a:rPr lang="hr-HR" b="1" i="0" dirty="0" err="1">
                <a:effectLst/>
                <a:latin typeface="work sans" pitchFamily="2" charset="-18"/>
              </a:rPr>
              <a:t>muzikoterapije</a:t>
            </a:r>
            <a:r>
              <a:rPr lang="hr-HR" b="0" i="0" dirty="0">
                <a:effectLst/>
                <a:latin typeface="work sans" pitchFamily="2" charset="-18"/>
              </a:rPr>
              <a:t>, osim liječenja, ublažavanja i prevencije duševnih i tjelesnih poremećaja, su: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upravljanje stresom,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ublažavanje bolova,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izražavanje osjećaja,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poboljšanje pamćenja,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poboljšanje komunikacije,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promicanje fizičke rehabilitacije,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povećanje zadovoljstva životom,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i="0" dirty="0">
                <a:effectLst/>
                <a:latin typeface="work sans" pitchFamily="2" charset="-18"/>
              </a:rPr>
              <a:t>opuštanje i smirivanje.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1747FEA-F0FB-8208-B555-3C1F1E32941E}"/>
              </a:ext>
            </a:extLst>
          </p:cNvPr>
          <p:cNvSpPr txBox="1"/>
          <p:nvPr/>
        </p:nvSpPr>
        <p:spPr>
          <a:xfrm>
            <a:off x="3694380" y="6657945"/>
            <a:ext cx="24016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hamizann.blogspot.com/2015/10/Penyebab-Gejala-Cara-Mengatasi-Stre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0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7729BF0-227B-4DC8-8855-F203649A3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1D6B95-70D1-4E75-876B-77D9C7F6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46961B-FD80-E31E-3479-A19C7A9B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844413"/>
            <a:ext cx="5257487" cy="2332550"/>
          </a:xfrm>
        </p:spPr>
        <p:txBody>
          <a:bodyPr anchor="ctr">
            <a:normAutofit/>
          </a:bodyPr>
          <a:lstStyle/>
          <a:p>
            <a:r>
              <a:rPr lang="hr-HR" dirty="0"/>
              <a:t>Metode </a:t>
            </a:r>
            <a:r>
              <a:rPr lang="hr-HR" dirty="0" err="1"/>
              <a:t>muzikoterapije</a:t>
            </a:r>
            <a:endParaRPr lang="hr-HR" dirty="0"/>
          </a:p>
        </p:txBody>
      </p:sp>
      <p:pic>
        <p:nvPicPr>
          <p:cNvPr id="6" name="Slika 5" descr="Slika na kojoj se prikazuje osoba, zid, glazba, gudači instrument&#10;&#10;Opis je automatski generiran">
            <a:extLst>
              <a:ext uri="{FF2B5EF4-FFF2-40B4-BE49-F238E27FC236}">
                <a16:creationId xmlns:a16="http://schemas.microsoft.com/office/drawing/2014/main" id="{5EBF264E-14CB-3B67-79C8-CA43B87C4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" b="24875"/>
          <a:stretch/>
        </p:blipFill>
        <p:spPr>
          <a:xfrm>
            <a:off x="2930" y="10"/>
            <a:ext cx="3046636" cy="3428990"/>
          </a:xfrm>
          <a:prstGeom prst="rect">
            <a:avLst/>
          </a:prstGeom>
        </p:spPr>
      </p:pic>
      <p:pic>
        <p:nvPicPr>
          <p:cNvPr id="5" name="Slika 4" descr="Slika na kojoj se prikazuje voda, osoba, na otvorenom, čamac&#10;&#10;Opis je automatski generiran">
            <a:extLst>
              <a:ext uri="{FF2B5EF4-FFF2-40B4-BE49-F238E27FC236}">
                <a16:creationId xmlns:a16="http://schemas.microsoft.com/office/drawing/2014/main" id="{34CD4B82-D184-9F38-ABAF-4594D754B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2315" r="28380" b="3"/>
          <a:stretch/>
        </p:blipFill>
        <p:spPr>
          <a:xfrm>
            <a:off x="3049362" y="10"/>
            <a:ext cx="3046636" cy="3428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75F86B-1151-BE18-94F7-68989042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68" y="365125"/>
            <a:ext cx="4962832" cy="58118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 b="1" i="0">
                <a:effectLst/>
                <a:latin typeface="work sans" pitchFamily="2" charset="-18"/>
              </a:rPr>
              <a:t> </a:t>
            </a:r>
            <a:r>
              <a:rPr lang="hr-HR" sz="1700" b="1">
                <a:latin typeface="work sans" pitchFamily="2" charset="-18"/>
              </a:rPr>
              <a:t>D</a:t>
            </a:r>
            <a:r>
              <a:rPr lang="hr-HR" sz="1700" b="1" i="0">
                <a:effectLst/>
                <a:latin typeface="work sans" pitchFamily="2" charset="-18"/>
              </a:rPr>
              <a:t>vije vrste metoda</a:t>
            </a:r>
            <a:r>
              <a:rPr lang="hr-HR" sz="1700" b="0" i="0">
                <a:effectLst/>
                <a:latin typeface="work sans" pitchFamily="2" charset="-18"/>
              </a:rPr>
              <a:t> koriste se  u </a:t>
            </a:r>
            <a:r>
              <a:rPr lang="hr-HR" sz="1700" b="0" i="0" err="1">
                <a:effectLst/>
                <a:latin typeface="work sans" pitchFamily="2" charset="-18"/>
              </a:rPr>
              <a:t>muzikoterapiji</a:t>
            </a:r>
            <a:r>
              <a:rPr lang="hr-HR" sz="1700">
                <a:latin typeface="work sans" pitchFamily="2" charset="-18"/>
              </a:rPr>
              <a:t>;</a:t>
            </a:r>
            <a:r>
              <a:rPr lang="hr-HR" sz="1700" b="0" i="0">
                <a:effectLst/>
                <a:latin typeface="work sans" pitchFamily="2" charset="-18"/>
              </a:rPr>
              <a:t> </a:t>
            </a:r>
            <a:r>
              <a:rPr lang="hr-HR" sz="1700" b="1" i="0">
                <a:effectLst/>
                <a:latin typeface="work sans" pitchFamily="2" charset="-18"/>
              </a:rPr>
              <a:t>receptivne</a:t>
            </a:r>
            <a:r>
              <a:rPr lang="hr-HR" sz="1700" b="0" i="0">
                <a:effectLst/>
                <a:latin typeface="work sans" pitchFamily="2" charset="-18"/>
              </a:rPr>
              <a:t> i </a:t>
            </a:r>
            <a:r>
              <a:rPr lang="hr-HR" sz="1700" b="1" i="0">
                <a:effectLst/>
                <a:latin typeface="work sans" pitchFamily="2" charset="-18"/>
              </a:rPr>
              <a:t>aktivne</a:t>
            </a:r>
            <a:r>
              <a:rPr lang="hr-HR" sz="1700" b="0" i="0">
                <a:effectLst/>
                <a:latin typeface="work sans" pitchFamily="2" charset="-18"/>
              </a:rPr>
              <a:t> </a:t>
            </a:r>
            <a:r>
              <a:rPr lang="hr-HR" sz="1700" b="1" i="0">
                <a:effectLst/>
                <a:latin typeface="work sans" pitchFamily="2" charset="-18"/>
              </a:rPr>
              <a:t>metode</a:t>
            </a:r>
            <a:r>
              <a:rPr lang="hr-HR" sz="1700" b="0" i="0">
                <a:effectLst/>
                <a:latin typeface="work sans" pitchFamily="2" charset="-1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hr-HR" sz="1700" b="1" i="0">
                <a:effectLst/>
                <a:latin typeface="work sans" pitchFamily="2" charset="-18"/>
              </a:rPr>
              <a:t> </a:t>
            </a:r>
            <a:r>
              <a:rPr lang="hr-HR" sz="1700" b="1">
                <a:latin typeface="work sans" pitchFamily="2" charset="-18"/>
              </a:rPr>
              <a:t>R</a:t>
            </a:r>
            <a:r>
              <a:rPr lang="hr-HR" sz="1700" b="1" i="0">
                <a:effectLst/>
                <a:latin typeface="work sans" pitchFamily="2" charset="-18"/>
              </a:rPr>
              <a:t>eceptivna metoda – osoba </a:t>
            </a:r>
            <a:r>
              <a:rPr lang="hr-HR" sz="1700" b="0" i="0">
                <a:effectLst/>
                <a:latin typeface="work sans" pitchFamily="2" charset="-18"/>
              </a:rPr>
              <a:t>sluša odabrani glazbeni primjer koji mu pomaže da postigne željeni terapijski efekt</a:t>
            </a:r>
            <a:r>
              <a:rPr lang="hr-HR" sz="1700">
                <a:latin typeface="work sans" pitchFamily="2" charset="-18"/>
              </a:rPr>
              <a:t>, </a:t>
            </a:r>
            <a:r>
              <a:rPr lang="hr-HR" sz="1700" b="0" i="0">
                <a:effectLst/>
                <a:latin typeface="work sans" pitchFamily="2" charset="-18"/>
              </a:rPr>
              <a:t> dolaze u kontakt s glazbom putem slušanja.</a:t>
            </a:r>
          </a:p>
          <a:p>
            <a:pPr>
              <a:lnSpc>
                <a:spcPct val="110000"/>
              </a:lnSpc>
            </a:pPr>
            <a:r>
              <a:rPr lang="hr-HR" sz="1700" b="0" i="0">
                <a:effectLst/>
                <a:latin typeface="work sans" pitchFamily="2" charset="-18"/>
              </a:rPr>
              <a:t> </a:t>
            </a:r>
            <a:r>
              <a:rPr lang="hr-HR" sz="1700" b="1">
                <a:latin typeface="work sans" pitchFamily="2" charset="-18"/>
              </a:rPr>
              <a:t>A</a:t>
            </a:r>
            <a:r>
              <a:rPr lang="hr-HR" sz="1700" b="1" i="0">
                <a:effectLst/>
                <a:latin typeface="work sans" pitchFamily="2" charset="-18"/>
              </a:rPr>
              <a:t>ktivnih metoda</a:t>
            </a:r>
            <a:r>
              <a:rPr lang="hr-HR" sz="1700">
                <a:latin typeface="work sans" pitchFamily="2" charset="-18"/>
              </a:rPr>
              <a:t> – osoba </a:t>
            </a:r>
            <a:r>
              <a:rPr lang="hr-HR" sz="1700" b="0" i="0">
                <a:effectLst/>
                <a:latin typeface="work sans" pitchFamily="2" charset="-18"/>
              </a:rPr>
              <a:t>aktivno sudjeluje u glazbenim aktivnostima pjevanjem ili sviranjem. Ova metoda omogućuje korištenje glasa ili instrumenta, te postizanje direktnog kontakta sa stvaranjem glazbe.</a:t>
            </a:r>
          </a:p>
          <a:p>
            <a:pPr>
              <a:lnSpc>
                <a:spcPct val="110000"/>
              </a:lnSpc>
            </a:pPr>
            <a:r>
              <a:rPr lang="hr-HR" sz="1700" b="1">
                <a:latin typeface="work sans" pitchFamily="2" charset="-18"/>
              </a:rPr>
              <a:t>Osoba </a:t>
            </a:r>
            <a:r>
              <a:rPr lang="hr-HR" sz="1700" b="1" i="0">
                <a:effectLst/>
                <a:latin typeface="work sans" pitchFamily="2" charset="-18"/>
              </a:rPr>
              <a:t> je aktivna  u obje metode </a:t>
            </a:r>
            <a:r>
              <a:rPr lang="hr-HR" sz="1700" b="1" i="0" err="1">
                <a:effectLst/>
                <a:latin typeface="work sans" pitchFamily="2" charset="-18"/>
              </a:rPr>
              <a:t>muzikoterapije</a:t>
            </a:r>
            <a:r>
              <a:rPr lang="hr-HR" sz="1700" b="1" i="0">
                <a:effectLst/>
                <a:latin typeface="work sans" pitchFamily="2" charset="-18"/>
              </a:rPr>
              <a:t>, ali je razlika u načinu korištenja glazbom</a:t>
            </a:r>
            <a:r>
              <a:rPr lang="hr-HR" sz="1700" b="0" i="0">
                <a:effectLst/>
                <a:latin typeface="work sans" pitchFamily="2" charset="-1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hr-HR" sz="1700" b="0" i="0">
                <a:effectLst/>
                <a:latin typeface="work sans" pitchFamily="2" charset="-18"/>
              </a:rPr>
              <a:t> Metode su osmišljene kako bi utjecale na pozitivne promjene u ponašanju, stjecanju vještina, razmišljanju i izražavanju emocija.</a:t>
            </a:r>
          </a:p>
          <a:p>
            <a:pPr>
              <a:lnSpc>
                <a:spcPct val="110000"/>
              </a:lnSpc>
            </a:pPr>
            <a:endParaRPr lang="hr-HR" sz="1700"/>
          </a:p>
        </p:txBody>
      </p:sp>
    </p:spTree>
    <p:extLst>
      <p:ext uri="{BB962C8B-B14F-4D97-AF65-F5344CB8AC3E}">
        <p14:creationId xmlns:p14="http://schemas.microsoft.com/office/powerpoint/2010/main" val="420518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1FC624-CF94-4B14-5447-68F6364A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hr-HR"/>
              <a:t>Vrste muzikoterapije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F12339-E2A3-590E-DF12-7D55446D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300" b="1" dirty="0">
                <a:solidFill>
                  <a:schemeClr val="bg1"/>
                </a:solidFill>
                <a:latin typeface="work sans" pitchFamily="2" charset="-18"/>
              </a:rPr>
              <a:t>V</a:t>
            </a:r>
            <a:r>
              <a:rPr lang="hr-HR" sz="13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rsta primjene </a:t>
            </a:r>
            <a:r>
              <a:rPr lang="hr-HR" sz="1300" b="1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muzikoterapije</a:t>
            </a:r>
            <a:r>
              <a:rPr lang="hr-HR" sz="13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3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terapija slobodnom improvizacijom</a:t>
            </a:r>
            <a:r>
              <a:rPr lang="hr-HR" sz="13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– improvizacija bez glazbenih pravila gdje pacijent i terapeut zajedno dijele glazbeno iskustvo stvarajući glazbu korištenjem instrumenata,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3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kreativna </a:t>
            </a:r>
            <a:r>
              <a:rPr lang="hr-HR" sz="1300" b="1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muzikoterapija</a:t>
            </a:r>
            <a:r>
              <a:rPr lang="hr-HR" sz="13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– terapeut stvara točno određen glazbeni okvir i sadržaj (uspostavlja jasan ritam ili pjeva o trenutnoj situaciji), te slijedi klijenta i olakšava mu izvođenje glazbenog odgovora,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300" b="1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Orff</a:t>
            </a:r>
            <a:r>
              <a:rPr lang="hr-HR" sz="13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 </a:t>
            </a:r>
            <a:r>
              <a:rPr lang="hr-HR" sz="1300" b="1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muzikoterapija</a:t>
            </a:r>
            <a:r>
              <a:rPr lang="hr-HR" sz="13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– glazbeno-pedagoški pristup kroz govor, pokret, ples, ritam, pjevanje i sviranje u kojem je ritam najvažniji dio terapijskog procesa.</a:t>
            </a:r>
          </a:p>
          <a:p>
            <a:pPr>
              <a:lnSpc>
                <a:spcPct val="110000"/>
              </a:lnSpc>
            </a:pPr>
            <a:endParaRPr lang="hr-HR" sz="1300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glazba, na zatvorenom, bubanj, postaviti&#10;&#10;Opis je automatski generiran">
            <a:extLst>
              <a:ext uri="{FF2B5EF4-FFF2-40B4-BE49-F238E27FC236}">
                <a16:creationId xmlns:a16="http://schemas.microsoft.com/office/drawing/2014/main" id="{F03450B2-3848-02F6-F046-801A64425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8611" r="18372" b="-1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3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3">
            <a:extLst>
              <a:ext uri="{FF2B5EF4-FFF2-40B4-BE49-F238E27FC236}">
                <a16:creationId xmlns:a16="http://schemas.microsoft.com/office/drawing/2014/main" id="{D279CB98-976B-40EA-81C0-E41C11E7A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45">
            <a:extLst>
              <a:ext uri="{FF2B5EF4-FFF2-40B4-BE49-F238E27FC236}">
                <a16:creationId xmlns:a16="http://schemas.microsoft.com/office/drawing/2014/main" id="{2CB29F01-B242-4AC6-B55F-43472E767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3998" y="0"/>
            <a:ext cx="3048002" cy="6858000"/>
            <a:chOff x="6096002" y="-9073"/>
            <a:chExt cx="6095998" cy="686707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3557E9C-C912-4DF5-8D46-2449E0252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7CFA465-D349-483A-8357-A958121F9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10FC428-98F2-41B0-859F-EC3A5A41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9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0E60C4-2D3E-CF97-595E-C490742E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8212639" cy="2663825"/>
          </a:xfrm>
        </p:spPr>
        <p:txBody>
          <a:bodyPr>
            <a:normAutofit/>
          </a:bodyPr>
          <a:lstStyle/>
          <a:p>
            <a:r>
              <a:rPr lang="hr-HR" dirty="0"/>
              <a:t>Primjena </a:t>
            </a:r>
            <a:r>
              <a:rPr lang="hr-HR" dirty="0" err="1"/>
              <a:t>muzikoterapije</a:t>
            </a:r>
            <a:endParaRPr lang="hr-HR" dirty="0"/>
          </a:p>
        </p:txBody>
      </p:sp>
      <p:pic>
        <p:nvPicPr>
          <p:cNvPr id="11" name="Slika 10" descr="Slika na kojoj se prikazuje tekst, osoba, žena&#10;&#10;Opis je automatski generiran">
            <a:extLst>
              <a:ext uri="{FF2B5EF4-FFF2-40B4-BE49-F238E27FC236}">
                <a16:creationId xmlns:a16="http://schemas.microsoft.com/office/drawing/2014/main" id="{F812365A-9BDE-324C-98F8-90D4A423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4993" r="1121" b="2"/>
          <a:stretch/>
        </p:blipFill>
        <p:spPr>
          <a:xfrm>
            <a:off x="413177" y="3608386"/>
            <a:ext cx="2309173" cy="261143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7F17DEF-52C7-85AA-9EE2-D9E358EE7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1538" r="27406" b="-9"/>
          <a:stretch/>
        </p:blipFill>
        <p:spPr>
          <a:xfrm>
            <a:off x="3405888" y="3608386"/>
            <a:ext cx="2309137" cy="2611439"/>
          </a:xfrm>
          <a:prstGeom prst="rect">
            <a:avLst/>
          </a:prstGeom>
        </p:spPr>
      </p:pic>
      <p:pic>
        <p:nvPicPr>
          <p:cNvPr id="5" name="Slika 4" descr="Slika na kojoj se prikazuje tanjur, na zatvorenom, nekoliko, povrće&#10;&#10;Opis je automatski generiran">
            <a:extLst>
              <a:ext uri="{FF2B5EF4-FFF2-40B4-BE49-F238E27FC236}">
                <a16:creationId xmlns:a16="http://schemas.microsoft.com/office/drawing/2014/main" id="{48D6FC4B-7F25-C7EC-7CF9-9C4FC7F208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9642" r="31334" b="1"/>
          <a:stretch/>
        </p:blipFill>
        <p:spPr>
          <a:xfrm>
            <a:off x="6398551" y="3608386"/>
            <a:ext cx="2309200" cy="261143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D573CD-1726-8ABE-F40E-89729A6A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011" y="123825"/>
            <a:ext cx="2587337" cy="661034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200" dirty="0" err="1">
                <a:latin typeface="work sans" pitchFamily="2" charset="-18"/>
              </a:rPr>
              <a:t>M</a:t>
            </a:r>
            <a:r>
              <a:rPr lang="hr-HR" sz="1200" b="0" i="0" dirty="0" err="1">
                <a:effectLst/>
                <a:latin typeface="work sans" pitchFamily="2" charset="-18"/>
              </a:rPr>
              <a:t>uzikoterapija</a:t>
            </a:r>
            <a:r>
              <a:rPr lang="hr-HR" sz="1200" b="0" i="0" dirty="0">
                <a:effectLst/>
                <a:latin typeface="work sans" pitchFamily="2" charset="-18"/>
              </a:rPr>
              <a:t>  se primjenjuje u liječenju svih kategorija </a:t>
            </a:r>
            <a:r>
              <a:rPr lang="hr-HR" sz="1200" b="1" i="0" dirty="0">
                <a:effectLst/>
                <a:latin typeface="work sans" pitchFamily="2" charset="-18"/>
              </a:rPr>
              <a:t>psihijatrijskih i defektoloških poremećaja (</a:t>
            </a:r>
            <a:r>
              <a:rPr lang="hr-HR" sz="1200" b="0" i="0" dirty="0">
                <a:effectLst/>
                <a:latin typeface="work sans" pitchFamily="2" charset="-18"/>
              </a:rPr>
              <a:t>u tretmanu mentalnih retardacija i razvojnih poremećaja, kod </a:t>
            </a:r>
            <a:r>
              <a:rPr lang="hr-HR" sz="1200" b="0" i="0" dirty="0">
                <a:effectLst/>
                <a:latin typeface="work sans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autizma</a:t>
            </a:r>
            <a:r>
              <a:rPr lang="hr-HR" sz="1200" b="0" i="0" dirty="0">
                <a:effectLst/>
                <a:latin typeface="work sans" pitchFamily="2" charset="-18"/>
              </a:rPr>
              <a:t>, kod osoba s poremećajem govora, sluha, vida i drugih vrsta hendikepa). Primjenjuje se </a:t>
            </a:r>
            <a:r>
              <a:rPr lang="hr-HR" sz="1200" b="1" i="0" dirty="0">
                <a:effectLst/>
                <a:latin typeface="work sans" pitchFamily="2" charset="-18"/>
              </a:rPr>
              <a:t>kod djece i odraslih</a:t>
            </a:r>
            <a:r>
              <a:rPr lang="hr-HR" sz="1200" b="0" i="0" dirty="0">
                <a:effectLst/>
                <a:latin typeface="work sans" pitchFamily="2" charset="-18"/>
              </a:rPr>
              <a:t>, </a:t>
            </a:r>
            <a:r>
              <a:rPr lang="hr-HR" sz="1200" b="1" i="0" dirty="0">
                <a:effectLst/>
                <a:latin typeface="work sans" pitchFamily="2" charset="-18"/>
              </a:rPr>
              <a:t>individualno</a:t>
            </a:r>
            <a:r>
              <a:rPr lang="hr-HR" sz="1200" b="0" i="0" dirty="0">
                <a:effectLst/>
                <a:latin typeface="work sans" pitchFamily="2" charset="-18"/>
              </a:rPr>
              <a:t> i u </a:t>
            </a:r>
            <a:r>
              <a:rPr lang="hr-HR" sz="1200" b="1" i="0" dirty="0">
                <a:effectLst/>
                <a:latin typeface="work sans" pitchFamily="2" charset="-18"/>
              </a:rPr>
              <a:t>grupi</a:t>
            </a:r>
            <a:r>
              <a:rPr lang="hr-HR" sz="1200" b="0" i="0" dirty="0">
                <a:effectLst/>
                <a:latin typeface="work sans" pitchFamily="2" charset="-18"/>
              </a:rPr>
              <a:t>, u </a:t>
            </a:r>
            <a:r>
              <a:rPr lang="hr-HR" sz="1200" b="1" i="0" dirty="0">
                <a:effectLst/>
                <a:latin typeface="work sans" pitchFamily="2" charset="-18"/>
              </a:rPr>
              <a:t>bolničkim</a:t>
            </a:r>
            <a:r>
              <a:rPr lang="hr-HR" sz="1200" b="0" i="0" dirty="0">
                <a:effectLst/>
                <a:latin typeface="work sans" pitchFamily="2" charset="-18"/>
              </a:rPr>
              <a:t> i </a:t>
            </a:r>
            <a:r>
              <a:rPr lang="hr-HR" sz="1200" b="1" i="0" dirty="0">
                <a:effectLst/>
                <a:latin typeface="work sans" pitchFamily="2" charset="-18"/>
              </a:rPr>
              <a:t>izvanbolničkim uvjetima</a:t>
            </a:r>
            <a:r>
              <a:rPr lang="hr-HR" sz="1200" b="0" i="0" dirty="0">
                <a:effectLst/>
                <a:latin typeface="work sans" pitchFamily="2" charset="-1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hr-HR" sz="1200" b="1" dirty="0">
                <a:latin typeface="work sans" pitchFamily="2" charset="-18"/>
              </a:rPr>
              <a:t>N</a:t>
            </a:r>
            <a:r>
              <a:rPr lang="hr-HR" sz="1200" b="1" i="0" dirty="0">
                <a:effectLst/>
                <a:latin typeface="work sans" pitchFamily="2" charset="-18"/>
              </a:rPr>
              <a:t>ajčešća</a:t>
            </a:r>
            <a:r>
              <a:rPr lang="hr-HR" sz="1200" b="0" i="0" dirty="0">
                <a:effectLst/>
                <a:latin typeface="work sans" pitchFamily="2" charset="-18"/>
              </a:rPr>
              <a:t> </a:t>
            </a:r>
            <a:r>
              <a:rPr lang="hr-HR" sz="1200" b="1" i="0" dirty="0" err="1">
                <a:effectLst/>
                <a:latin typeface="work sans" pitchFamily="2" charset="-18"/>
              </a:rPr>
              <a:t>muzikoterapija</a:t>
            </a:r>
            <a:r>
              <a:rPr lang="hr-HR" sz="1200" b="1" i="0" dirty="0">
                <a:effectLst/>
                <a:latin typeface="work sans" pitchFamily="2" charset="-18"/>
              </a:rPr>
              <a:t> je  u psihijatriji</a:t>
            </a:r>
            <a:r>
              <a:rPr lang="hr-HR" sz="1200" b="0" i="0" dirty="0">
                <a:effectLst/>
                <a:latin typeface="work sans" pitchFamily="2" charset="-18"/>
              </a:rPr>
              <a:t>, </a:t>
            </a:r>
            <a:r>
              <a:rPr lang="hr-HR" sz="1200" b="1" i="0" dirty="0">
                <a:effectLst/>
                <a:latin typeface="work sans" pitchFamily="2" charset="-18"/>
              </a:rPr>
              <a:t>liječenje glazbom se s uspjehom primjenjuje i u drugim granama medicine: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neurologiji,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ginekologiji,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onkologiji,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pedijatriji,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kardiologiji,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endokrinologiji,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fizikalnoj medicini,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200" b="1" i="0" dirty="0">
                <a:effectLst/>
                <a:latin typeface="work sans" pitchFamily="2" charset="-18"/>
              </a:rPr>
              <a:t>rehabilitaciji.</a:t>
            </a:r>
          </a:p>
          <a:p>
            <a:pPr>
              <a:lnSpc>
                <a:spcPct val="110000"/>
              </a:lnSpc>
            </a:pPr>
            <a:endParaRPr lang="hr-HR" sz="10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ABC912E-DCB5-740D-F8F3-C6D9E0CDADCD}"/>
              </a:ext>
            </a:extLst>
          </p:cNvPr>
          <p:cNvSpPr txBox="1"/>
          <p:nvPr/>
        </p:nvSpPr>
        <p:spPr>
          <a:xfrm>
            <a:off x="6906383" y="6870700"/>
            <a:ext cx="27286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7" tooltip="https://psyeclectic.com/2020/06/01/pregled-trenutnog-broja-registriranih-psihofarmaka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ADE17CF-4EE5-63DA-1E80-F8AD36FE7086}"/>
              </a:ext>
            </a:extLst>
          </p:cNvPr>
          <p:cNvSpPr txBox="1"/>
          <p:nvPr/>
        </p:nvSpPr>
        <p:spPr>
          <a:xfrm>
            <a:off x="4165052" y="6870700"/>
            <a:ext cx="27286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psyeclectic.co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74E2618-9CA5-31C3-FC1C-16EEFBB5087C}"/>
              </a:ext>
            </a:extLst>
          </p:cNvPr>
          <p:cNvSpPr txBox="1"/>
          <p:nvPr/>
        </p:nvSpPr>
        <p:spPr>
          <a:xfrm>
            <a:off x="9647714" y="6870700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poriluk.com/zasto-sve-vise-lijecnika-koristi-glazbu-za-lijecenj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7D73E63-A884-4994-BA80-B7AC098B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C33220-06A6-4A1F-B678-AE0080B08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43B5BE-4CAE-98E9-BE63-1CCC1EF9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>
            <a:normAutofit/>
          </a:bodyPr>
          <a:lstStyle/>
          <a:p>
            <a:r>
              <a:rPr lang="hr-HR"/>
              <a:t>Muzikoterapija </a:t>
            </a:r>
            <a:r>
              <a:rPr lang="hr-HR" dirty="0"/>
              <a:t>u psihijatriji</a:t>
            </a:r>
          </a:p>
        </p:txBody>
      </p:sp>
      <p:pic>
        <p:nvPicPr>
          <p:cNvPr id="5" name="Slika 4" descr="Slika na kojoj se prikazuje osoba, muško">
            <a:extLst>
              <a:ext uri="{FF2B5EF4-FFF2-40B4-BE49-F238E27FC236}">
                <a16:creationId xmlns:a16="http://schemas.microsoft.com/office/drawing/2014/main" id="{CEE432C7-ACF0-6D78-5390-972ADC85E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042" b="10160"/>
          <a:stretch/>
        </p:blipFill>
        <p:spPr>
          <a:xfrm>
            <a:off x="-1" y="10"/>
            <a:ext cx="6095999" cy="342607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9E27CE-6F90-8E69-AB8C-E5EC1477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840" y="498764"/>
            <a:ext cx="5578939" cy="567819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 b="1" i="0" dirty="0" err="1">
                <a:effectLst/>
                <a:latin typeface="work sans" pitchFamily="2" charset="-18"/>
              </a:rPr>
              <a:t>Muzikoterapija</a:t>
            </a:r>
            <a:r>
              <a:rPr lang="hr-HR" sz="1700" b="1" i="0" dirty="0">
                <a:effectLst/>
                <a:latin typeface="work sans" pitchFamily="2" charset="-18"/>
              </a:rPr>
              <a:t> u psihijatriji</a:t>
            </a:r>
          </a:p>
          <a:p>
            <a:pPr>
              <a:lnSpc>
                <a:spcPct val="110000"/>
              </a:lnSpc>
            </a:pPr>
            <a:r>
              <a:rPr lang="hr-HR" sz="1700" b="1" i="0" dirty="0" err="1">
                <a:effectLst/>
                <a:latin typeface="work sans" pitchFamily="2" charset="-18"/>
              </a:rPr>
              <a:t>Muzikoterapija</a:t>
            </a:r>
            <a:r>
              <a:rPr lang="hr-HR" sz="1700" b="0" i="0" dirty="0">
                <a:effectLst/>
                <a:latin typeface="work sans" pitchFamily="2" charset="-18"/>
              </a:rPr>
              <a:t> s duševnim bolesnicima je </a:t>
            </a:r>
            <a:r>
              <a:rPr lang="hr-HR" sz="1700" b="1" i="0" dirty="0">
                <a:effectLst/>
                <a:latin typeface="work sans" pitchFamily="2" charset="-18"/>
              </a:rPr>
              <a:t>psihoterapijska metoda</a:t>
            </a:r>
            <a:r>
              <a:rPr lang="hr-HR" sz="1700" b="0" i="0" dirty="0">
                <a:effectLst/>
                <a:latin typeface="work sans" pitchFamily="2" charset="-18"/>
              </a:rPr>
              <a:t> koja koristi glazbene interakcije kao sredstvo komunikacije i izražavanja. Cilj terapije je</a:t>
            </a:r>
            <a:r>
              <a:rPr lang="hr-HR" sz="1700" b="1" i="0" dirty="0">
                <a:effectLst/>
                <a:latin typeface="work sans" pitchFamily="2" charset="-18"/>
              </a:rPr>
              <a:t> pomoći mentalno oboljelima</a:t>
            </a:r>
            <a:r>
              <a:rPr lang="hr-HR" sz="1700" b="0" i="0" dirty="0">
                <a:effectLst/>
                <a:latin typeface="work sans" pitchFamily="2" charset="-18"/>
              </a:rPr>
              <a:t>, uključujući ozbiljne duševne bolesti (npr. </a:t>
            </a:r>
            <a:r>
              <a:rPr lang="hr-HR" sz="1700" b="0" i="0" dirty="0">
                <a:effectLst/>
                <a:latin typeface="work sans" pitchFamily="2" charset="-18"/>
                <a:hlinkClick r:id="rId4"/>
              </a:rPr>
              <a:t>shizofrenija</a:t>
            </a:r>
            <a:r>
              <a:rPr lang="hr-HR" sz="1700" b="0" i="0" dirty="0">
                <a:effectLst/>
                <a:latin typeface="work sans" pitchFamily="2" charset="-18"/>
              </a:rPr>
              <a:t> ili slične bolesti) kako bi se uspostavio odnos i istražiti probleme koje pacijenti nisu u mogućnosti prepoznati koristeći samo riječi.</a:t>
            </a:r>
          </a:p>
          <a:p>
            <a:pPr>
              <a:lnSpc>
                <a:spcPct val="110000"/>
              </a:lnSpc>
            </a:pPr>
            <a:r>
              <a:rPr lang="hr-HR" sz="1700" b="0" i="0" dirty="0">
                <a:effectLst/>
                <a:latin typeface="work sans" pitchFamily="2" charset="-18"/>
              </a:rPr>
              <a:t>Seanse </a:t>
            </a:r>
            <a:r>
              <a:rPr lang="hr-HR" sz="1700" b="0" i="0" dirty="0" err="1">
                <a:effectLst/>
                <a:latin typeface="work sans" pitchFamily="2" charset="-18"/>
              </a:rPr>
              <a:t>muzikoterapije</a:t>
            </a:r>
            <a:r>
              <a:rPr lang="hr-HR" sz="1700" b="0" i="0" dirty="0">
                <a:effectLst/>
                <a:latin typeface="work sans" pitchFamily="2" charset="-18"/>
              </a:rPr>
              <a:t> uključuju upotrebu </a:t>
            </a:r>
            <a:r>
              <a:rPr lang="hr-HR" sz="1700" b="1" i="0" dirty="0">
                <a:effectLst/>
                <a:latin typeface="work sans" pitchFamily="2" charset="-18"/>
              </a:rPr>
              <a:t>aktivnog stvaranja glazbe, slušanje glazbe</a:t>
            </a:r>
            <a:r>
              <a:rPr lang="hr-HR" sz="1700" b="0" i="0" dirty="0">
                <a:effectLst/>
                <a:latin typeface="work sans" pitchFamily="2" charset="-18"/>
              </a:rPr>
              <a:t> i</a:t>
            </a:r>
            <a:r>
              <a:rPr lang="hr-HR" sz="1700" b="1" i="0" dirty="0">
                <a:effectLst/>
                <a:latin typeface="work sans" pitchFamily="2" charset="-18"/>
              </a:rPr>
              <a:t> raspravu</a:t>
            </a:r>
            <a:r>
              <a:rPr lang="hr-HR" sz="1700" b="0" i="0" dirty="0">
                <a:effectLst/>
                <a:latin typeface="work sans" pitchFamily="2" charset="-18"/>
              </a:rPr>
              <a:t>. </a:t>
            </a:r>
            <a:r>
              <a:rPr lang="hr-HR" sz="1700" b="0" i="0" dirty="0" err="1">
                <a:effectLst/>
                <a:latin typeface="work sans" pitchFamily="2" charset="-18"/>
              </a:rPr>
              <a:t>Muzikoterapija</a:t>
            </a:r>
            <a:r>
              <a:rPr lang="hr-HR" sz="1700" b="0" i="0" dirty="0">
                <a:effectLst/>
                <a:latin typeface="work sans" pitchFamily="2" charset="-18"/>
              </a:rPr>
              <a:t> uključuje i individualnu i grupnu terapiju. Glazbeni odabir i određene aktivnosti aktivnog stvaranja glazbe prilagođavaju se osobi  u skladu s njegovim preferencijama i individualnim potrebama (tj. odabir pjesama i glazbe može varirati).</a:t>
            </a:r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CC4083F-116A-22A6-7E14-F6E7BD273BFA}"/>
              </a:ext>
            </a:extLst>
          </p:cNvPr>
          <p:cNvSpPr txBox="1"/>
          <p:nvPr/>
        </p:nvSpPr>
        <p:spPr>
          <a:xfrm>
            <a:off x="3367367" y="3226026"/>
            <a:ext cx="27286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pulse.rs/sizofrenija-i-mi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9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C28AA5B0-EA1F-42BB-AE4B-1A06337DD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8111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800C55-604A-7A20-D82C-A98E5C5F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799988"/>
            <a:ext cx="10869248" cy="1506684"/>
          </a:xfrm>
        </p:spPr>
        <p:txBody>
          <a:bodyPr anchor="ctr">
            <a:normAutofit/>
          </a:bodyPr>
          <a:lstStyle/>
          <a:p>
            <a:r>
              <a:rPr lang="hr-HR"/>
              <a:t>Utjecaj muzikoterapije</a:t>
            </a:r>
            <a:endParaRPr lang="hr-HR" dirty="0"/>
          </a:p>
        </p:txBody>
      </p:sp>
      <p:pic>
        <p:nvPicPr>
          <p:cNvPr id="5" name="Slika 4" descr="Slika na kojoj se prikazuje osoba, prozor, žena, na zatvorenom&#10;&#10;Opis je automatski generiran">
            <a:extLst>
              <a:ext uri="{FF2B5EF4-FFF2-40B4-BE49-F238E27FC236}">
                <a16:creationId xmlns:a16="http://schemas.microsoft.com/office/drawing/2014/main" id="{F333BB46-9692-38BE-D9E6-E2DF5DAB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4" r="-2" b="-2"/>
          <a:stretch/>
        </p:blipFill>
        <p:spPr>
          <a:xfrm>
            <a:off x="20" y="10"/>
            <a:ext cx="6095979" cy="457810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1AC6AE-D2FD-F9D7-50B3-F08214A9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319" y="221876"/>
            <a:ext cx="4822482" cy="41551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400" b="0" i="0" dirty="0" err="1">
                <a:effectLst/>
                <a:latin typeface="work sans" pitchFamily="2" charset="-18"/>
              </a:rPr>
              <a:t>Muzikoterapija</a:t>
            </a:r>
            <a:r>
              <a:rPr lang="hr-HR" sz="1400" b="0" i="0" dirty="0">
                <a:effectLst/>
                <a:latin typeface="work sans" pitchFamily="2" charset="-18"/>
              </a:rPr>
              <a:t> značajno </a:t>
            </a:r>
            <a:r>
              <a:rPr lang="hr-HR" sz="1400" b="1" i="0" dirty="0">
                <a:effectLst/>
                <a:latin typeface="work sans" pitchFamily="2" charset="-18"/>
              </a:rPr>
              <a:t>utječe na opće stanje pojedinca</a:t>
            </a:r>
            <a:r>
              <a:rPr lang="hr-HR" sz="1400" b="0" i="0" dirty="0">
                <a:effectLst/>
                <a:latin typeface="work sans" pitchFamily="2" charset="-18"/>
              </a:rPr>
              <a:t>, njegovo mentalno stanje i socijalno funkcioniranje. </a:t>
            </a:r>
            <a:r>
              <a:rPr lang="hr-HR" sz="1400" b="1" i="0" dirty="0">
                <a:effectLst/>
                <a:latin typeface="work sans" pitchFamily="2" charset="-18"/>
              </a:rPr>
              <a:t>Specifični ishodi </a:t>
            </a:r>
            <a:r>
              <a:rPr lang="hr-HR" sz="1400" b="1" i="0" dirty="0" err="1">
                <a:effectLst/>
                <a:latin typeface="work sans" pitchFamily="2" charset="-18"/>
              </a:rPr>
              <a:t>muzikoterapije</a:t>
            </a:r>
            <a:r>
              <a:rPr lang="hr-HR" sz="1400" b="1" i="0" dirty="0">
                <a:effectLst/>
                <a:latin typeface="work sans" pitchFamily="2" charset="-18"/>
              </a:rPr>
              <a:t> mogu biti: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relaksacija,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smanjene napetosti mišića,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redukcija </a:t>
            </a:r>
            <a:r>
              <a:rPr lang="hr-HR" sz="1400" b="1" i="0" dirty="0">
                <a:effectLst/>
                <a:latin typeface="work sans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anksioznosti</a:t>
            </a:r>
            <a:r>
              <a:rPr lang="hr-HR" sz="1400" b="1" i="0" dirty="0">
                <a:effectLst/>
                <a:latin typeface="work sans" pitchFamily="2" charset="-18"/>
              </a:rPr>
              <a:t>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poboljšanje slike o sebi (veće samopoštovanje),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poboljšanje verbalizacije i međuljudskih odnosa,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poboljšanje grupne kohezivnosti,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povećanje motivacije,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400" b="1" i="0" dirty="0">
                <a:effectLst/>
                <a:latin typeface="work sans" pitchFamily="2" charset="-18"/>
              </a:rPr>
              <a:t>uspješno i sigurno oslobađanje emocija.</a:t>
            </a:r>
          </a:p>
          <a:p>
            <a:pPr>
              <a:lnSpc>
                <a:spcPct val="110000"/>
              </a:lnSpc>
            </a:pPr>
            <a:endParaRPr lang="hr-HR" sz="1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B6EE5E1-646F-0AB3-590E-54D97F21A8B3}"/>
              </a:ext>
            </a:extLst>
          </p:cNvPr>
          <p:cNvSpPr txBox="1"/>
          <p:nvPr/>
        </p:nvSpPr>
        <p:spPr>
          <a:xfrm>
            <a:off x="3694381" y="4378056"/>
            <a:ext cx="24016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crol.hr/index.php/zivot/9486-pokusaji-lijecenja-homoseksualnosti-adolescenata-znacajno-doprinose-vjerojatnosti-samoubojstv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4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AFE953-EF29-4193-B78F-B95B96829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994102-2D2E-497D-BFBA-5D35F09B3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2CCD0C-1DE4-DDF5-F861-1658CCBB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27120"/>
          </a:xfrm>
        </p:spPr>
        <p:txBody>
          <a:bodyPr anchor="ctr">
            <a:normAutofit/>
          </a:bodyPr>
          <a:lstStyle/>
          <a:p>
            <a:r>
              <a:rPr lang="hr-HR" dirty="0" err="1"/>
              <a:t>Muzikoterapija</a:t>
            </a:r>
            <a:r>
              <a:rPr lang="hr-HR" dirty="0"/>
              <a:t> za djecu</a:t>
            </a:r>
          </a:p>
        </p:txBody>
      </p:sp>
      <p:pic>
        <p:nvPicPr>
          <p:cNvPr id="5" name="Slika 4" descr="Slika na kojoj se prikazuje osoba, sjedenje&#10;&#10;Opis je automatski generiran">
            <a:extLst>
              <a:ext uri="{FF2B5EF4-FFF2-40B4-BE49-F238E27FC236}">
                <a16:creationId xmlns:a16="http://schemas.microsoft.com/office/drawing/2014/main" id="{2BEDC562-5851-5F31-CC05-A6E628A19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2469" r="18226" b="2"/>
          <a:stretch/>
        </p:blipFill>
        <p:spPr>
          <a:xfrm>
            <a:off x="2930" y="3429000"/>
            <a:ext cx="3046636" cy="3429000"/>
          </a:xfrm>
          <a:prstGeom prst="rect">
            <a:avLst/>
          </a:prstGeom>
        </p:spPr>
      </p:pic>
      <p:pic>
        <p:nvPicPr>
          <p:cNvPr id="8" name="Slika 7" descr="Slika na kojoj se prikazuje osoba, na otvorenom, mali, dječak&#10;&#10;Opis je automatski generiran">
            <a:extLst>
              <a:ext uri="{FF2B5EF4-FFF2-40B4-BE49-F238E27FC236}">
                <a16:creationId xmlns:a16="http://schemas.microsoft.com/office/drawing/2014/main" id="{3F560E38-B5A2-5DEB-9518-F40075AC5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3" b="18404"/>
          <a:stretch/>
        </p:blipFill>
        <p:spPr>
          <a:xfrm>
            <a:off x="3049362" y="3429000"/>
            <a:ext cx="3046636" cy="3429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391EEC-FB23-04A5-0C29-B7C46FDA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884" y="365125"/>
            <a:ext cx="4957916" cy="58118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400" b="0" i="0" err="1">
                <a:effectLst/>
                <a:latin typeface="work sans" pitchFamily="2" charset="-18"/>
              </a:rPr>
              <a:t>Muzikoterapija</a:t>
            </a:r>
            <a:r>
              <a:rPr lang="hr-HR" sz="1400" b="0" i="0">
                <a:effectLst/>
                <a:latin typeface="work sans" pitchFamily="2" charset="-18"/>
              </a:rPr>
              <a:t> je u početku bila namijenjena samo odraslima, ali se kasnije počela koristiti i u radu s djecom. To se odnosilo prije svega na </a:t>
            </a:r>
            <a:r>
              <a:rPr lang="hr-HR" sz="1400" b="1" i="0">
                <a:effectLst/>
                <a:latin typeface="work sans" pitchFamily="2" charset="-18"/>
              </a:rPr>
              <a:t>djecu s posebnim potrebama</a:t>
            </a:r>
            <a:r>
              <a:rPr lang="hr-HR" sz="1400" b="0" i="0">
                <a:effectLst/>
                <a:latin typeface="work sans" pitchFamily="2" charset="-18"/>
              </a:rPr>
              <a:t>, iako je moguće </a:t>
            </a:r>
            <a:r>
              <a:rPr lang="hr-HR" sz="1400" b="0" i="0" err="1">
                <a:effectLst/>
                <a:latin typeface="work sans" pitchFamily="2" charset="-18"/>
              </a:rPr>
              <a:t>muzikoterapiju</a:t>
            </a:r>
            <a:r>
              <a:rPr lang="hr-HR" sz="1400" b="0" i="0">
                <a:effectLst/>
                <a:latin typeface="work sans" pitchFamily="2" charset="-18"/>
              </a:rPr>
              <a:t> provoditi i s djecom koja nemaju neke izraženije poteškoće.</a:t>
            </a:r>
          </a:p>
          <a:p>
            <a:pPr>
              <a:lnSpc>
                <a:spcPct val="110000"/>
              </a:lnSpc>
            </a:pPr>
            <a:r>
              <a:rPr lang="hr-HR" sz="1400" b="0" i="0">
                <a:effectLst/>
                <a:latin typeface="work sans" pitchFamily="2" charset="-18"/>
              </a:rPr>
              <a:t>Glazbeni terapeuti odabiru određenu, već postojeću, poznatu i priznatu </a:t>
            </a:r>
            <a:r>
              <a:rPr lang="hr-HR" sz="1400" b="0" i="0" err="1">
                <a:effectLst/>
                <a:latin typeface="work sans" pitchFamily="2" charset="-18"/>
              </a:rPr>
              <a:t>muzikoterapijsku</a:t>
            </a:r>
            <a:r>
              <a:rPr lang="hr-HR" sz="1400" b="0" i="0">
                <a:effectLst/>
                <a:latin typeface="work sans" pitchFamily="2" charset="-18"/>
              </a:rPr>
              <a:t> metodu koja se temelji na </a:t>
            </a:r>
            <a:r>
              <a:rPr lang="hr-HR" sz="1400" b="1" i="0">
                <a:effectLst/>
                <a:latin typeface="work sans" pitchFamily="2" charset="-18"/>
              </a:rPr>
              <a:t>glazbenoj improvizaciji</a:t>
            </a:r>
            <a:r>
              <a:rPr lang="hr-HR" sz="1400" b="0" i="0">
                <a:effectLst/>
                <a:latin typeface="work sans" pitchFamily="2" charset="-18"/>
              </a:rPr>
              <a:t>. Preko glazbe se pokušava ostvariti određena komunikacija s ciljem </a:t>
            </a:r>
            <a:r>
              <a:rPr lang="hr-HR" sz="1400" b="1" i="0">
                <a:effectLst/>
                <a:latin typeface="work sans" pitchFamily="2" charset="-18"/>
              </a:rPr>
              <a:t>uočavanja djetetovih poteškoća</a:t>
            </a:r>
            <a:r>
              <a:rPr lang="hr-HR" sz="1400" b="0" i="0">
                <a:effectLst/>
                <a:latin typeface="work sans" pitchFamily="2" charset="-18"/>
              </a:rPr>
              <a:t> kako bi mu se pomoglo u jačanju njegovog fizičkog, mentalnog, društvenog i emocionalnog zdravlja.</a:t>
            </a:r>
          </a:p>
          <a:p>
            <a:pPr>
              <a:lnSpc>
                <a:spcPct val="110000"/>
              </a:lnSpc>
            </a:pPr>
            <a:r>
              <a:rPr lang="hr-HR" sz="1400" b="0" i="0">
                <a:effectLst/>
                <a:latin typeface="work sans" pitchFamily="2" charset="-18"/>
              </a:rPr>
              <a:t>Osim </a:t>
            </a:r>
            <a:r>
              <a:rPr lang="hr-HR" sz="1400" b="1" i="0">
                <a:effectLst/>
                <a:latin typeface="work sans" pitchFamily="2" charset="-18"/>
              </a:rPr>
              <a:t>tjelesnih oštećenja</a:t>
            </a:r>
            <a:r>
              <a:rPr lang="hr-HR" sz="1400" b="0" i="0">
                <a:effectLst/>
                <a:latin typeface="work sans" pitchFamily="2" charset="-18"/>
              </a:rPr>
              <a:t>, pojavljuju se i određene poteškoće u učenju, problemi s izražavanjem emocija, poteškoće u komunikaciji, manje ili više izražena </a:t>
            </a:r>
            <a:r>
              <a:rPr lang="hr-HR" sz="1400" b="1" i="0">
                <a:effectLst/>
                <a:latin typeface="work sans" pitchFamily="2" charset="-18"/>
              </a:rPr>
              <a:t>mentalna oštećenja</a:t>
            </a:r>
            <a:r>
              <a:rPr lang="hr-HR" sz="1400" b="0" i="0">
                <a:effectLst/>
                <a:latin typeface="work sans" pitchFamily="2" charset="-18"/>
              </a:rPr>
              <a:t>, a uz pomoć </a:t>
            </a:r>
            <a:r>
              <a:rPr lang="hr-HR" sz="1400" b="0" i="0" err="1">
                <a:effectLst/>
                <a:latin typeface="work sans" pitchFamily="2" charset="-18"/>
              </a:rPr>
              <a:t>muzikoterapije</a:t>
            </a:r>
            <a:r>
              <a:rPr lang="hr-HR" sz="1400" b="0" i="0">
                <a:effectLst/>
                <a:latin typeface="work sans" pitchFamily="2" charset="-18"/>
              </a:rPr>
              <a:t> nastoji se umanjiti takve poteškoće i to na način koji najbolje odgovara pojedinom djetetu.</a:t>
            </a:r>
          </a:p>
          <a:p>
            <a:pPr>
              <a:lnSpc>
                <a:spcPct val="110000"/>
              </a:lnSpc>
            </a:pPr>
            <a:endParaRPr lang="hr-HR" sz="14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A83F2B8-E6C1-C65A-48AC-31938D06114E}"/>
              </a:ext>
            </a:extLst>
          </p:cNvPr>
          <p:cNvSpPr txBox="1"/>
          <p:nvPr/>
        </p:nvSpPr>
        <p:spPr>
          <a:xfrm>
            <a:off x="647948" y="6657945"/>
            <a:ext cx="24016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libela.org/prozor-u-svijet/4341-obitelj-karijera-i-jednake-place/www.merlinka.co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6F53A03-23F6-4B0E-B781-F38F54E0D599}"/>
              </a:ext>
            </a:extLst>
          </p:cNvPr>
          <p:cNvSpPr txBox="1"/>
          <p:nvPr/>
        </p:nvSpPr>
        <p:spPr>
          <a:xfrm>
            <a:off x="3551712" y="6657945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simple.wikipedia.org/wiki/Down_syndrom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4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B6E3E3-3F77-AE6D-9739-8E39139D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1732032"/>
          </a:xfrm>
        </p:spPr>
        <p:txBody>
          <a:bodyPr>
            <a:normAutofit fontScale="90000"/>
          </a:bodyPr>
          <a:lstStyle/>
          <a:p>
            <a:r>
              <a:rPr lang="hr-HR" dirty="0"/>
              <a:t>Različitost pristupa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8461CC-2C77-26BF-0A54-499E564E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1" y="2097157"/>
            <a:ext cx="5290083" cy="45641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</a:t>
            </a:r>
            <a:r>
              <a:rPr lang="hr-HR" sz="12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Individualna </a:t>
            </a:r>
            <a:r>
              <a:rPr lang="hr-HR" sz="1200" b="1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muzikoterapija</a:t>
            </a: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organizira se kad dijete ne može funkcionirati u skupini, kad ga previše ometa rad skupine ili pokazuje izraženu agresivnost.</a:t>
            </a:r>
            <a:r>
              <a:rPr lang="hr-HR" sz="12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hr-HR" sz="12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Skupna </a:t>
            </a:r>
            <a:r>
              <a:rPr lang="hr-HR" sz="1200" b="1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muzikoterapija</a:t>
            </a: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se primjenjuje kad se u aktivnosti istovremeno nastoji uključiti veći broj djece.</a:t>
            </a:r>
          </a:p>
          <a:p>
            <a:pPr>
              <a:lnSpc>
                <a:spcPct val="110000"/>
              </a:lnSpc>
            </a:pP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Smatra se da je</a:t>
            </a:r>
            <a:r>
              <a:rPr lang="hr-HR" sz="12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 individualni pristup</a:t>
            </a: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puno bolji zato što se radi fleksibilno, bez unaprijed strogo određenih faza terapije gdje se može više pažnje posvetiti potrebama djeteta. Ako je u pitanju </a:t>
            </a:r>
            <a:r>
              <a:rPr lang="hr-HR" sz="12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skupna </a:t>
            </a:r>
            <a:r>
              <a:rPr lang="hr-HR" sz="1200" b="1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muzikoterapija</a:t>
            </a: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, glazbeni terapeut najčešće svira glasovir ili gitaru, a djeca sviraju na instrumentima koje mogu držati u rukama (štapići, zvečke itd.).</a:t>
            </a:r>
          </a:p>
          <a:p>
            <a:pPr>
              <a:lnSpc>
                <a:spcPct val="110000"/>
              </a:lnSpc>
            </a:pPr>
            <a:r>
              <a:rPr lang="hr-HR" sz="1200" b="0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Muzikoterapija</a:t>
            </a: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 se posebno korisnom pokazala </a:t>
            </a:r>
            <a:r>
              <a:rPr lang="hr-HR" sz="12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kod djece i odraslih s </a:t>
            </a:r>
            <a:r>
              <a:rPr lang="hr-HR" sz="1200" b="1" i="0" dirty="0">
                <a:solidFill>
                  <a:schemeClr val="bg1"/>
                </a:solidFill>
                <a:effectLst/>
                <a:latin typeface="work sans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autizmom</a:t>
            </a:r>
            <a:r>
              <a:rPr lang="hr-HR" sz="12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jer potiče razumijevanje i izražavanje emocija, te terapijske procese u komunikaciji. Pokazalo se da brojni autisti razumiju jednostavne i složene emocije u glazbi zato što se nemogućnost prepoznavanja emocija u socijalnom okruženju ne preslikava na domenu glazbe.</a:t>
            </a:r>
          </a:p>
          <a:p>
            <a:pPr>
              <a:lnSpc>
                <a:spcPct val="110000"/>
              </a:lnSpc>
            </a:pPr>
            <a:endParaRPr lang="hr-HR" sz="1000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trava, zrakoplov, na otvorenom, transport&#10;&#10;Opis je automatski generiran">
            <a:extLst>
              <a:ext uri="{FF2B5EF4-FFF2-40B4-BE49-F238E27FC236}">
                <a16:creationId xmlns:a16="http://schemas.microsoft.com/office/drawing/2014/main" id="{C893BD9C-8587-AFAF-D236-6BD5F4244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1" b="15503"/>
          <a:stretch/>
        </p:blipFill>
        <p:spPr>
          <a:xfrm>
            <a:off x="6083644" y="3429000"/>
            <a:ext cx="6108356" cy="3432333"/>
          </a:xfrm>
          <a:prstGeom prst="rect">
            <a:avLst/>
          </a:prstGeom>
        </p:spPr>
      </p:pic>
      <p:pic>
        <p:nvPicPr>
          <p:cNvPr id="8" name="Slika 7" descr="Slika na kojoj se prikazuje zrakoplov, transport, balon, trava&#10;&#10;Opis je automatski generiran">
            <a:extLst>
              <a:ext uri="{FF2B5EF4-FFF2-40B4-BE49-F238E27FC236}">
                <a16:creationId xmlns:a16="http://schemas.microsoft.com/office/drawing/2014/main" id="{365EF740-C6D8-50E6-D50B-1FCDB473E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8682" r="1" b="6822"/>
          <a:stretch/>
        </p:blipFill>
        <p:spPr>
          <a:xfrm>
            <a:off x="6083644" y="10"/>
            <a:ext cx="6108356" cy="343232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7CAD3FE-5D99-B44F-8E17-B40CE0E31598}"/>
              </a:ext>
            </a:extLst>
          </p:cNvPr>
          <p:cNvSpPr txBox="1"/>
          <p:nvPr/>
        </p:nvSpPr>
        <p:spPr>
          <a:xfrm>
            <a:off x="9485811" y="6661278"/>
            <a:ext cx="270618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4" tooltip="https://www.rusantro.com/2011/08/gaisa-balonu-festivals-tresais-lidojum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9A3E051-B7CB-A876-DE51-301D90C0DCF9}"/>
              </a:ext>
            </a:extLst>
          </p:cNvPr>
          <p:cNvSpPr txBox="1"/>
          <p:nvPr/>
        </p:nvSpPr>
        <p:spPr>
          <a:xfrm>
            <a:off x="9485811" y="3232278"/>
            <a:ext cx="270618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6" tooltip="https://www.rusantro.com/2011/08/jelgava-parnemta-ar-gaisa-baloniem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94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729BF0-227B-4DC8-8855-F203649A3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1D6B95-70D1-4E75-876B-77D9C7F6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D3A7E8-CFA2-6F35-D7FD-3F0410D4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844413"/>
            <a:ext cx="5257487" cy="23325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Glazba  emocionalni jezik</a:t>
            </a:r>
          </a:p>
        </p:txBody>
      </p:sp>
      <p:pic>
        <p:nvPicPr>
          <p:cNvPr id="5" name="Slika 4" descr="Slika na kojoj se prikazuje trava, na otvorenom, glazba, osoba&#10;&#10;Opis je automatski generiran">
            <a:extLst>
              <a:ext uri="{FF2B5EF4-FFF2-40B4-BE49-F238E27FC236}">
                <a16:creationId xmlns:a16="http://schemas.microsoft.com/office/drawing/2014/main" id="{DF9E5B0E-92DD-CC74-07BB-7E108E891D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171" r="29523" b="3"/>
          <a:stretch/>
        </p:blipFill>
        <p:spPr>
          <a:xfrm>
            <a:off x="2930" y="10"/>
            <a:ext cx="3046636" cy="3428990"/>
          </a:xfrm>
          <a:prstGeom prst="rect">
            <a:avLst/>
          </a:prstGeom>
        </p:spPr>
      </p:pic>
      <p:pic>
        <p:nvPicPr>
          <p:cNvPr id="7" name="Slika 6" descr="Slika na kojoj se prikazuje glasovir, glazba, drveni, zatvoreno&#10;&#10;Opis je automatski generiran">
            <a:extLst>
              <a:ext uri="{FF2B5EF4-FFF2-40B4-BE49-F238E27FC236}">
                <a16:creationId xmlns:a16="http://schemas.microsoft.com/office/drawing/2014/main" id="{03DDE3E1-E797-C19D-7877-F0926220A8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5560" r="13363" b="4"/>
          <a:stretch/>
        </p:blipFill>
        <p:spPr>
          <a:xfrm>
            <a:off x="3049362" y="10"/>
            <a:ext cx="3046636" cy="3428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3ADBAB-2350-9973-75B8-8905701E3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68" y="365125"/>
            <a:ext cx="4962832" cy="58118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300" b="1" i="0" dirty="0">
                <a:effectLst/>
                <a:latin typeface="work sans" pitchFamily="2" charset="-18"/>
              </a:rPr>
              <a:t>Različita primjena glazbe u </a:t>
            </a:r>
            <a:r>
              <a:rPr lang="hr-HR" sz="1300" b="1" i="0" dirty="0" err="1">
                <a:effectLst/>
                <a:latin typeface="work sans" pitchFamily="2" charset="-18"/>
              </a:rPr>
              <a:t>muzikoterapiji</a:t>
            </a:r>
            <a:endParaRPr lang="hr-HR" sz="1300" b="1" i="0" dirty="0">
              <a:effectLst/>
              <a:latin typeface="work sans" pitchFamily="2" charset="-18"/>
            </a:endParaRPr>
          </a:p>
          <a:p>
            <a:pPr>
              <a:lnSpc>
                <a:spcPct val="110000"/>
              </a:lnSpc>
            </a:pPr>
            <a:r>
              <a:rPr lang="hr-HR" sz="1300" b="1" i="0" dirty="0">
                <a:effectLst/>
                <a:latin typeface="work sans" pitchFamily="2" charset="-18"/>
              </a:rPr>
              <a:t>Glazba</a:t>
            </a:r>
            <a:r>
              <a:rPr lang="hr-HR" sz="1300" b="0" i="0" dirty="0">
                <a:effectLst/>
                <a:latin typeface="work sans" pitchFamily="2" charset="-18"/>
              </a:rPr>
              <a:t> postoji u širokom rasponu stilova i složenosti. </a:t>
            </a:r>
            <a:r>
              <a:rPr lang="hr-HR" sz="1300" dirty="0">
                <a:latin typeface="work sans" pitchFamily="2" charset="-18"/>
              </a:rPr>
              <a:t>M</a:t>
            </a:r>
            <a:r>
              <a:rPr lang="hr-HR" sz="1300" b="0" i="0" dirty="0">
                <a:effectLst/>
                <a:latin typeface="work sans" pitchFamily="2" charset="-18"/>
              </a:rPr>
              <a:t>ože se uživati ​​putem</a:t>
            </a:r>
            <a:r>
              <a:rPr lang="hr-HR" sz="1300" b="1" i="0" dirty="0">
                <a:effectLst/>
                <a:latin typeface="work sans" pitchFamily="2" charset="-18"/>
              </a:rPr>
              <a:t> pasivnog slušanja</a:t>
            </a:r>
            <a:r>
              <a:rPr lang="hr-HR" sz="1300" b="0" i="0" dirty="0">
                <a:effectLst/>
                <a:latin typeface="work sans" pitchFamily="2" charset="-18"/>
              </a:rPr>
              <a:t> ili </a:t>
            </a:r>
            <a:r>
              <a:rPr lang="hr-HR" sz="1300" b="1" i="0" dirty="0">
                <a:effectLst/>
                <a:latin typeface="work sans" pitchFamily="2" charset="-18"/>
              </a:rPr>
              <a:t>izravnog uključivanja u stvaranje glazbe</a:t>
            </a:r>
            <a:r>
              <a:rPr lang="hr-HR" sz="1300" b="0" i="0" dirty="0">
                <a:effectLst/>
                <a:latin typeface="work sans" pitchFamily="2" charset="-18"/>
              </a:rPr>
              <a:t>. U glazbi mogu uživati osobe s malo ili bez glazbenog obrazovanja, kao i pojedinci s bogatom glazbenom podlogom.</a:t>
            </a:r>
          </a:p>
          <a:p>
            <a:pPr>
              <a:lnSpc>
                <a:spcPct val="110000"/>
              </a:lnSpc>
            </a:pPr>
            <a:r>
              <a:rPr lang="hr-HR" sz="1300" b="0" i="0" dirty="0">
                <a:effectLst/>
                <a:latin typeface="work sans" pitchFamily="2" charset="-18"/>
              </a:rPr>
              <a:t>U glazbi se može uživati ​​kao zasebnom umjetničkom entitetu ili u kombinaciji s </a:t>
            </a:r>
            <a:r>
              <a:rPr lang="hr-HR" sz="1300" b="1" i="0" dirty="0">
                <a:effectLst/>
                <a:latin typeface="work sans" pitchFamily="2" charset="-18"/>
              </a:rPr>
              <a:t>tekstovima</a:t>
            </a:r>
            <a:r>
              <a:rPr lang="hr-HR" sz="1300" b="0" i="0" dirty="0">
                <a:effectLst/>
                <a:latin typeface="work sans" pitchFamily="2" charset="-18"/>
              </a:rPr>
              <a:t>, s </a:t>
            </a:r>
            <a:r>
              <a:rPr lang="hr-HR" sz="1300" b="1" i="0" dirty="0">
                <a:effectLst/>
                <a:latin typeface="work sans" pitchFamily="2" charset="-18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plesom</a:t>
            </a:r>
            <a:r>
              <a:rPr lang="hr-HR" sz="1300" b="0" i="0" dirty="0">
                <a:effectLst/>
                <a:latin typeface="work sans" pitchFamily="2" charset="-18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hr-HR" sz="1300" b="0" i="0" dirty="0">
                <a:effectLst/>
                <a:latin typeface="work sans" pitchFamily="2" charset="-18"/>
              </a:rPr>
              <a:t>ili kao dio vizualnog podražaja (npr. pozadinska glazba u filmovima). Ove karakteristike čine glazbu </a:t>
            </a:r>
            <a:r>
              <a:rPr lang="hr-HR" sz="1300" b="1" i="0" dirty="0">
                <a:effectLst/>
                <a:latin typeface="work sans" pitchFamily="2" charset="-18"/>
              </a:rPr>
              <a:t>fleksibilnim terapijskim medijem</a:t>
            </a:r>
            <a:r>
              <a:rPr lang="hr-HR" sz="1300" b="0" i="0" dirty="0">
                <a:effectLst/>
                <a:latin typeface="work sans" pitchFamily="2" charset="-18"/>
              </a:rPr>
              <a:t> kroz koji se može javiti osobni rast i promjene u ponašanju.</a:t>
            </a:r>
          </a:p>
          <a:p>
            <a:pPr>
              <a:lnSpc>
                <a:spcPct val="110000"/>
              </a:lnSpc>
            </a:pPr>
            <a:r>
              <a:rPr lang="hr-HR" sz="1300" b="0" i="0" dirty="0">
                <a:effectLst/>
                <a:latin typeface="work sans" pitchFamily="2" charset="-18"/>
              </a:rPr>
              <a:t>Slušanje i reagiranje na glazbu u ljudima pobuđuje misli i emocije. Ponekad ljudi opisuju da </a:t>
            </a:r>
            <a:r>
              <a:rPr lang="hr-HR" sz="1300" b="1" i="0" dirty="0">
                <a:effectLst/>
                <a:latin typeface="work sans" pitchFamily="2" charset="-18"/>
              </a:rPr>
              <a:t>glazba zvuči kao određeni osjećaj</a:t>
            </a:r>
            <a:r>
              <a:rPr lang="hr-HR" sz="1300" b="0" i="0" dirty="0">
                <a:effectLst/>
                <a:latin typeface="work sans" pitchFamily="2" charset="-18"/>
              </a:rPr>
              <a:t>. Primjerice, glazbu može zvučati tužno ili radosno. Određena glazba može </a:t>
            </a:r>
            <a:r>
              <a:rPr lang="hr-HR" sz="1300" b="1" i="0" dirty="0">
                <a:effectLst/>
                <a:latin typeface="work sans" pitchFamily="2" charset="-18"/>
              </a:rPr>
              <a:t>aktivirati određene misli</a:t>
            </a:r>
            <a:r>
              <a:rPr lang="hr-HR" sz="1300" b="0" i="0" dirty="0">
                <a:effectLst/>
                <a:latin typeface="work sans" pitchFamily="2" charset="-18"/>
              </a:rPr>
              <a:t>. Primjerice, pjesma nas može podsjetiti na ranije događaje u našem životu.</a:t>
            </a:r>
          </a:p>
          <a:p>
            <a:pPr>
              <a:lnSpc>
                <a:spcPct val="110000"/>
              </a:lnSpc>
            </a:pPr>
            <a:r>
              <a:rPr lang="hr-HR" sz="1300" b="0" i="0" dirty="0">
                <a:effectLst/>
                <a:latin typeface="work sans" pitchFamily="2" charset="-18"/>
              </a:rPr>
              <a:t>Upravo zato što je</a:t>
            </a:r>
            <a:r>
              <a:rPr lang="hr-HR" sz="1300" b="1" i="0" dirty="0">
                <a:effectLst/>
                <a:latin typeface="work sans" pitchFamily="2" charset="-18"/>
              </a:rPr>
              <a:t> glazba emocionalni jezik</a:t>
            </a:r>
            <a:r>
              <a:rPr lang="hr-HR" sz="1300" b="0" i="0" dirty="0">
                <a:effectLst/>
                <a:latin typeface="work sans" pitchFamily="2" charset="-18"/>
              </a:rPr>
              <a:t> koji izaziva misli i osjećaje, ona može biti moćan alat za povećanje emocionalnog izražavanja i samosvijesti.</a:t>
            </a:r>
          </a:p>
          <a:p>
            <a:pPr>
              <a:lnSpc>
                <a:spcPct val="110000"/>
              </a:lnSpc>
            </a:pPr>
            <a:endParaRPr lang="hr-HR" sz="1300" dirty="0"/>
          </a:p>
        </p:txBody>
      </p:sp>
    </p:spTree>
    <p:extLst>
      <p:ext uri="{BB962C8B-B14F-4D97-AF65-F5344CB8AC3E}">
        <p14:creationId xmlns:p14="http://schemas.microsoft.com/office/powerpoint/2010/main" val="142434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CBB7D1-0208-AAAA-8A9F-5A044156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hr-HR"/>
              <a:t>Mizikoterapija</a:t>
            </a:r>
            <a:r>
              <a:rPr lang="hr-HR" dirty="0"/>
              <a:t> u Hrvatskoj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7A2865-3C8F-ED83-C786-569BDED2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31220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U Zagrebu postoji </a:t>
            </a:r>
            <a:r>
              <a:rPr lang="hr-HR" sz="1400" b="1" i="0">
                <a:solidFill>
                  <a:schemeClr val="bg1"/>
                </a:solidFill>
                <a:effectLst/>
                <a:latin typeface="work sans" pitchFamily="2" charset="-18"/>
              </a:rPr>
              <a:t>Hrvatska udruga muzikoterapeuta</a:t>
            </a: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 koja promiče muzikoterapiju u mnogim hrvatskim gradovima. Iako najveći naglasak ima </a:t>
            </a:r>
            <a:r>
              <a:rPr lang="hr-HR" sz="1400" b="1" i="0">
                <a:solidFill>
                  <a:schemeClr val="bg1"/>
                </a:solidFill>
                <a:effectLst/>
                <a:latin typeface="work sans" pitchFamily="2" charset="-18"/>
              </a:rPr>
              <a:t>muzikoterapija u Zagrebu</a:t>
            </a: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, ova terapija je prisutna i u drugim gradovima (npr. </a:t>
            </a:r>
            <a:r>
              <a:rPr lang="hr-HR" sz="1400" b="1" i="0">
                <a:solidFill>
                  <a:schemeClr val="bg1"/>
                </a:solidFill>
                <a:effectLst/>
                <a:latin typeface="work sans" pitchFamily="2" charset="-18"/>
              </a:rPr>
              <a:t>muzikoterapija Osijek</a:t>
            </a: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hr-HR" sz="1400">
                <a:solidFill>
                  <a:schemeClr val="bg1"/>
                </a:solidFill>
                <a:latin typeface="work sans" pitchFamily="2" charset="-18"/>
              </a:rPr>
              <a:t>Z</a:t>
            </a: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a primjenu muzikoterapije potrebna je </a:t>
            </a:r>
            <a:r>
              <a:rPr lang="hr-HR" sz="1400" b="1" i="0">
                <a:solidFill>
                  <a:schemeClr val="bg1"/>
                </a:solidFill>
                <a:effectLst/>
                <a:latin typeface="work sans" pitchFamily="2" charset="-18"/>
              </a:rPr>
              <a:t>edukacija</a:t>
            </a: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. Hrvatska udruga muzikoterapeuta okuplja </a:t>
            </a:r>
            <a:r>
              <a:rPr lang="hr-HR" sz="1400" b="1" i="0">
                <a:solidFill>
                  <a:schemeClr val="bg1"/>
                </a:solidFill>
                <a:effectLst/>
                <a:latin typeface="work sans" pitchFamily="2" charset="-18"/>
              </a:rPr>
              <a:t>profesionalne muzikoterapeute</a:t>
            </a: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 iz cijelog svijeta koji provode edukacije za muzikoterapiju.</a:t>
            </a:r>
          </a:p>
          <a:p>
            <a:pPr>
              <a:lnSpc>
                <a:spcPct val="110000"/>
              </a:lnSpc>
            </a:pPr>
            <a:endParaRPr lang="hr-HR" sz="1400">
              <a:solidFill>
                <a:schemeClr val="bg1"/>
              </a:solidFill>
              <a:latin typeface="work sans" pitchFamily="2" charset="-18"/>
            </a:endParaRPr>
          </a:p>
          <a:p>
            <a:pPr>
              <a:lnSpc>
                <a:spcPct val="110000"/>
              </a:lnSpc>
            </a:pPr>
            <a:r>
              <a:rPr lang="hr-HR" sz="1400" b="0" i="0">
                <a:solidFill>
                  <a:schemeClr val="bg1"/>
                </a:solidFill>
                <a:effectLst/>
                <a:latin typeface="work sans" pitchFamily="2" charset="-18"/>
              </a:rPr>
              <a:t>https://www.muzikoterapeuti.hr/</a:t>
            </a:r>
          </a:p>
          <a:p>
            <a:pPr>
              <a:lnSpc>
                <a:spcPct val="110000"/>
              </a:lnSpc>
            </a:pPr>
            <a:endParaRPr lang="hr-HR" sz="140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1542C8B8-DEEE-9D26-530F-92001124F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8319" r="-2" b="6914"/>
          <a:stretch/>
        </p:blipFill>
        <p:spPr>
          <a:xfrm>
            <a:off x="6610900" y="531905"/>
            <a:ext cx="5066197" cy="568791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9637375-4530-F8C7-F85A-F40081B3BEB7}"/>
              </a:ext>
            </a:extLst>
          </p:cNvPr>
          <p:cNvSpPr txBox="1"/>
          <p:nvPr/>
        </p:nvSpPr>
        <p:spPr>
          <a:xfrm>
            <a:off x="9132811" y="6019769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en.wikipedia.org/wiki/Music_therap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0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8AA5B0-EA1F-42BB-AE4B-1A06337DD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8111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1D1F3C-2D3E-6C85-12B3-DE6A2B4D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799988"/>
            <a:ext cx="10869248" cy="1506684"/>
          </a:xfrm>
        </p:spPr>
        <p:txBody>
          <a:bodyPr anchor="ctr">
            <a:normAutofit/>
          </a:bodyPr>
          <a:lstStyle/>
          <a:p>
            <a:r>
              <a:rPr lang="hr-HR" dirty="0"/>
              <a:t>Tko su  </a:t>
            </a:r>
            <a:r>
              <a:rPr lang="hr-HR" dirty="0" err="1"/>
              <a:t>muzikoterapeuti</a:t>
            </a:r>
            <a:r>
              <a:rPr lang="hr-HR" dirty="0"/>
              <a:t> ?</a:t>
            </a:r>
          </a:p>
        </p:txBody>
      </p:sp>
      <p:pic>
        <p:nvPicPr>
          <p:cNvPr id="5" name="Slika 4" descr="Slika na kojoj se prikazuje glazba, glasovir, klavir, električne orgulje">
            <a:extLst>
              <a:ext uri="{FF2B5EF4-FFF2-40B4-BE49-F238E27FC236}">
                <a16:creationId xmlns:a16="http://schemas.microsoft.com/office/drawing/2014/main" id="{E1BCFCF0-AECD-9E89-F6C4-D86E992A2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119" r="-3" b="-3"/>
          <a:stretch/>
        </p:blipFill>
        <p:spPr>
          <a:xfrm>
            <a:off x="20" y="10"/>
            <a:ext cx="6095979" cy="457810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A70A88-67BE-5BAF-3EC7-54925F5E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318" y="422969"/>
            <a:ext cx="4822482" cy="4155142"/>
          </a:xfrm>
        </p:spPr>
        <p:txBody>
          <a:bodyPr>
            <a:normAutofit/>
          </a:bodyPr>
          <a:lstStyle/>
          <a:p>
            <a:r>
              <a:rPr lang="hr-HR" dirty="0">
                <a:latin typeface="Lato" panose="020F0502020204030203" pitchFamily="34" charset="0"/>
              </a:rPr>
              <a:t>To su osobe</a:t>
            </a:r>
            <a:r>
              <a:rPr lang="hr-HR" b="0" i="0" dirty="0">
                <a:effectLst/>
                <a:latin typeface="Lato" panose="020F0502020204030203" pitchFamily="34" charset="0"/>
              </a:rPr>
              <a:t> koji učinkovito pomažu u obnavljanju, održavanju i poboljšavanju fizičkog i psihičkog zdravlja. U tom cilju, vjeruju  u dostojanstvo i vrijednost svake osobe. Promičemo korištenje glazbe u terapiji, uspostavljanje i održavanje visokih standarda u kliničkom radu, te od sebe zahtijevamo maksimum u etičkom ponašanju.                  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39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48334" cy="227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D902F1D-976F-8EAB-9FEB-7C3B2872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1" y="365125"/>
            <a:ext cx="8273753" cy="16630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/>
              <a:t>Glazbeni primjeri receptivne metode </a:t>
            </a:r>
          </a:p>
        </p:txBody>
      </p:sp>
      <p:pic>
        <p:nvPicPr>
          <p:cNvPr id="12" name="Slika 11" descr="Slika na kojoj se prikazuje osoba&#10;&#10;Opis je automatski generiran">
            <a:extLst>
              <a:ext uri="{FF2B5EF4-FFF2-40B4-BE49-F238E27FC236}">
                <a16:creationId xmlns:a16="http://schemas.microsoft.com/office/drawing/2014/main" id="{24A75202-09D2-9271-BA94-F3FF2D6E4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5625" b="38125"/>
          <a:stretch/>
        </p:blipFill>
        <p:spPr>
          <a:xfrm>
            <a:off x="9143999" y="1"/>
            <a:ext cx="3048001" cy="2286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F4BCF5-1346-5B5A-4524-CAFF5193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769203"/>
            <a:ext cx="8091740" cy="34077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/>
              <a:t>20 remek djela klasične glazbe</a:t>
            </a:r>
          </a:p>
          <a:p>
            <a:pPr>
              <a:lnSpc>
                <a:spcPct val="110000"/>
              </a:lnSpc>
            </a:pPr>
            <a:r>
              <a:rPr lang="hr-HR" sz="1700"/>
              <a:t> </a:t>
            </a:r>
            <a:r>
              <a:rPr lang="hr-HR" sz="1700">
                <a:hlinkClick r:id="rId4"/>
              </a:rPr>
              <a:t>https://www.youtube.com/watch?v=VSXOQwhyi28</a:t>
            </a:r>
            <a:endParaRPr lang="hr-HR" sz="1700"/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r>
              <a:rPr lang="hr-HR" sz="1700" b="1"/>
              <a:t>Literatura; </a:t>
            </a:r>
          </a:p>
          <a:p>
            <a:pPr>
              <a:lnSpc>
                <a:spcPct val="110000"/>
              </a:lnSpc>
            </a:pPr>
            <a:r>
              <a:rPr lang="hr-HR" sz="1700"/>
              <a:t>Časopis „Kreni Zdravo” , magistra Psihologije Marija Granić</a:t>
            </a:r>
          </a:p>
          <a:p>
            <a:pPr>
              <a:lnSpc>
                <a:spcPct val="110000"/>
              </a:lnSpc>
            </a:pPr>
            <a:r>
              <a:rPr lang="hr-HR" sz="1700" err="1"/>
              <a:t>Muzikoterapija</a:t>
            </a:r>
            <a:r>
              <a:rPr lang="hr-HR" sz="1700"/>
              <a:t> / D. Crnković i suradnici</a:t>
            </a:r>
          </a:p>
          <a:p>
            <a:pPr>
              <a:lnSpc>
                <a:spcPct val="110000"/>
              </a:lnSpc>
            </a:pPr>
            <a:r>
              <a:rPr lang="hr-HR" sz="1700" err="1"/>
              <a:t>Muzikoterapija</a:t>
            </a:r>
            <a:r>
              <a:rPr lang="hr-HR" sz="1700"/>
              <a:t>: pomozimo si glazbom / Darko </a:t>
            </a:r>
            <a:r>
              <a:rPr lang="hr-HR" sz="1700" err="1"/>
              <a:t>Breitenfild</a:t>
            </a:r>
            <a:r>
              <a:rPr lang="hr-HR" sz="1700"/>
              <a:t> , Valerija Vrbanić</a:t>
            </a:r>
          </a:p>
          <a:p>
            <a:pPr>
              <a:lnSpc>
                <a:spcPct val="110000"/>
              </a:lnSpc>
            </a:pPr>
            <a:r>
              <a:rPr lang="hr-HR" sz="1700" err="1"/>
              <a:t>Muzikoterapija</a:t>
            </a:r>
            <a:r>
              <a:rPr lang="hr-HR" sz="1700"/>
              <a:t> u ranoj životnoj dobi/ Hana Horvat</a:t>
            </a:r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endParaRPr lang="hr-HR" sz="1700"/>
          </a:p>
          <a:p>
            <a:pPr>
              <a:lnSpc>
                <a:spcPct val="110000"/>
              </a:lnSpc>
            </a:pPr>
            <a:endParaRPr lang="hr-HR" sz="1700"/>
          </a:p>
        </p:txBody>
      </p:sp>
      <p:pic>
        <p:nvPicPr>
          <p:cNvPr id="5" name="Slika 4" descr="Slika na kojoj se prikazuje tekst, osoba, odjeven&#10;&#10;Opis je automatski generiran">
            <a:extLst>
              <a:ext uri="{FF2B5EF4-FFF2-40B4-BE49-F238E27FC236}">
                <a16:creationId xmlns:a16="http://schemas.microsoft.com/office/drawing/2014/main" id="{5F698D3F-3BAA-A487-7381-E0FCDB9F93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3156" r="-2" b="34405"/>
          <a:stretch/>
        </p:blipFill>
        <p:spPr>
          <a:xfrm>
            <a:off x="9143999" y="2286001"/>
            <a:ext cx="3048001" cy="2286000"/>
          </a:xfrm>
          <a:prstGeom prst="rect">
            <a:avLst/>
          </a:prstGeom>
        </p:spPr>
      </p:pic>
      <p:pic>
        <p:nvPicPr>
          <p:cNvPr id="8" name="Slika 7" descr="Slika na kojoj se prikazuje tekst, osoba, odijelo, staro&#10;&#10;Opis je automatski generiran">
            <a:extLst>
              <a:ext uri="{FF2B5EF4-FFF2-40B4-BE49-F238E27FC236}">
                <a16:creationId xmlns:a16="http://schemas.microsoft.com/office/drawing/2014/main" id="{B7AA254A-9394-390F-C9C9-CB04DE6374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9376" r="-4" b="29871"/>
          <a:stretch/>
        </p:blipFill>
        <p:spPr>
          <a:xfrm>
            <a:off x="9143999" y="4572001"/>
            <a:ext cx="3048001" cy="2286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0629981-5AEE-381A-5E30-E82B72D5D2E3}"/>
              </a:ext>
            </a:extLst>
          </p:cNvPr>
          <p:cNvSpPr txBox="1"/>
          <p:nvPr/>
        </p:nvSpPr>
        <p:spPr>
          <a:xfrm>
            <a:off x="9647714" y="4371946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6" tooltip="https://kiwithek.kidsweb.at/index.php/Ludwig_van_Beethove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3F63B33-38AA-B97A-5A93-8EE113D87053}"/>
              </a:ext>
            </a:extLst>
          </p:cNvPr>
          <p:cNvSpPr txBox="1"/>
          <p:nvPr/>
        </p:nvSpPr>
        <p:spPr>
          <a:xfrm>
            <a:off x="9647714" y="6657946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8" tooltip="https://pedro-mundodebabel.blogspot.com/2018/08/personajes-que-ilustran-una-epoca_26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710AE78-5EE5-F7E3-25E5-62910494FBC5}"/>
              </a:ext>
            </a:extLst>
          </p:cNvPr>
          <p:cNvSpPr txBox="1"/>
          <p:nvPr/>
        </p:nvSpPr>
        <p:spPr>
          <a:xfrm>
            <a:off x="9485811" y="2085946"/>
            <a:ext cx="270618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blogsilasolfamiredo.blogspot.com/2011/03/haydn-el-bromista-ii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5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8AA5B0-EA1F-42BB-AE4B-1A06337DD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8111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D93461-B21C-D5D6-37D0-8B58E135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799988"/>
            <a:ext cx="10869248" cy="150668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000" dirty="0"/>
              <a:t>Podučavaju li </a:t>
            </a:r>
            <a:r>
              <a:rPr lang="hr-HR" sz="5000" dirty="0" err="1"/>
              <a:t>muzikoterapeuti</a:t>
            </a:r>
            <a:r>
              <a:rPr lang="hr-HR" sz="5000" dirty="0"/>
              <a:t> glazbene vještine?</a:t>
            </a:r>
          </a:p>
        </p:txBody>
      </p:sp>
      <p:pic>
        <p:nvPicPr>
          <p:cNvPr id="5" name="Slika 4" descr="Slika na kojoj se prikazuje tekst, zgrada, prozor&#10;&#10;Opis je automatski generiran">
            <a:extLst>
              <a:ext uri="{FF2B5EF4-FFF2-40B4-BE49-F238E27FC236}">
                <a16:creationId xmlns:a16="http://schemas.microsoft.com/office/drawing/2014/main" id="{36D16623-717E-73FB-BFB0-9DC909294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1585"/>
          <a:stretch/>
        </p:blipFill>
        <p:spPr>
          <a:xfrm>
            <a:off x="20" y="10"/>
            <a:ext cx="6095979" cy="457810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4DB3D9-4DFD-FDAB-38C1-17E494AC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319" y="221876"/>
            <a:ext cx="4822482" cy="4155142"/>
          </a:xfrm>
        </p:spPr>
        <p:txBody>
          <a:bodyPr>
            <a:normAutofit/>
          </a:bodyPr>
          <a:lstStyle/>
          <a:p>
            <a:r>
              <a:rPr lang="hr-HR" b="0" i="0" dirty="0" err="1">
                <a:effectLst/>
                <a:latin typeface="Lato" panose="020F0502020204030203" pitchFamily="34" charset="0"/>
              </a:rPr>
              <a:t>Muzikoterapija</a:t>
            </a:r>
            <a:r>
              <a:rPr lang="hr-HR" b="0" i="0" dirty="0">
                <a:effectLst/>
                <a:latin typeface="Lato" panose="020F0502020204030203" pitchFamily="34" charset="0"/>
              </a:rPr>
              <a:t> nije zamjena za glazbeno obrazovanje. O</a:t>
            </a:r>
            <a:r>
              <a:rPr lang="hr-HR" dirty="0">
                <a:latin typeface="Lato" panose="020F0502020204030203" pitchFamily="34" charset="0"/>
              </a:rPr>
              <a:t>sobe</a:t>
            </a:r>
            <a:r>
              <a:rPr lang="hr-HR" b="0" i="0" dirty="0">
                <a:effectLst/>
                <a:latin typeface="Lato" panose="020F0502020204030203" pitchFamily="34" charset="0"/>
              </a:rPr>
              <a:t> za vrijeme trajanja </a:t>
            </a:r>
            <a:r>
              <a:rPr lang="hr-HR" b="0" i="0" dirty="0" err="1">
                <a:effectLst/>
                <a:latin typeface="Lato" panose="020F0502020204030203" pitchFamily="34" charset="0"/>
              </a:rPr>
              <a:t>muzikoterapije</a:t>
            </a:r>
            <a:r>
              <a:rPr lang="hr-HR" b="0" i="0" dirty="0">
                <a:effectLst/>
                <a:latin typeface="Lato" panose="020F0502020204030203" pitchFamily="34" charset="0"/>
              </a:rPr>
              <a:t> često steknu određene muzičke vještine, poput intonacije, ritmičke kontrole, svjesnosti o muzičkoj formi, manipulativnoj kontroli itd.</a:t>
            </a:r>
            <a:r>
              <a:rPr lang="hr-HR" dirty="0"/>
              <a:t/>
            </a:r>
            <a:br>
              <a:rPr lang="hr-HR" dirty="0"/>
            </a:br>
            <a:r>
              <a:rPr lang="hr-HR" b="0" i="0" dirty="0">
                <a:effectLst/>
                <a:latin typeface="Lato" panose="020F0502020204030203" pitchFamily="34" charset="0"/>
              </a:rPr>
              <a:t>Ove su vještine, ma koliko činile važan dio terapije, sporedne u odnosu na unaprijed određene terapijske ciljeve.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9CD8B13-3531-F39F-F083-7BF026FC2468}"/>
              </a:ext>
            </a:extLst>
          </p:cNvPr>
          <p:cNvSpPr txBox="1"/>
          <p:nvPr/>
        </p:nvSpPr>
        <p:spPr>
          <a:xfrm>
            <a:off x="3551713" y="4378056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hr.wikipedia.org/wiki/Portal:Glazba/Odabrana_slika/Galerija_2013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3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FF20DA-28B4-27CD-CB2F-F01366AE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r>
              <a:rPr lang="hr-HR"/>
              <a:t>Muzikoterapija</a:t>
            </a:r>
            <a:endParaRPr lang="hr-HR" dirty="0"/>
          </a:p>
        </p:txBody>
      </p:sp>
      <p:pic>
        <p:nvPicPr>
          <p:cNvPr id="5" name="Slika 4" descr="Slika na kojoj se prikazuje na zatvorenom, nekoliko&#10;&#10;Opis je automatski generiran">
            <a:extLst>
              <a:ext uri="{FF2B5EF4-FFF2-40B4-BE49-F238E27FC236}">
                <a16:creationId xmlns:a16="http://schemas.microsoft.com/office/drawing/2014/main" id="{40C4E966-2107-AFCF-81C7-BCD90C79F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3557" b="1"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BF2608-9A44-82EF-303A-F21972974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4830097" cy="58118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900" b="1" i="0" err="1">
                <a:effectLst/>
                <a:latin typeface="work sans" panose="020B0604020202020204" pitchFamily="2" charset="-18"/>
              </a:rPr>
              <a:t>Muzikoterapija</a:t>
            </a:r>
            <a:r>
              <a:rPr lang="hr-HR" sz="1900" b="0" i="0">
                <a:effectLst/>
                <a:latin typeface="work sans" panose="020B0604020202020204" pitchFamily="2" charset="-18"/>
              </a:rPr>
              <a:t> ili </a:t>
            </a:r>
            <a:r>
              <a:rPr lang="hr-HR" sz="1900" b="1" i="0">
                <a:effectLst/>
                <a:latin typeface="work sans" panose="020B0604020202020204" pitchFamily="2" charset="-18"/>
              </a:rPr>
              <a:t>glazbena terapija</a:t>
            </a:r>
            <a:r>
              <a:rPr lang="hr-HR" sz="1900" b="0" i="0">
                <a:effectLst/>
                <a:latin typeface="work sans" panose="020B0604020202020204" pitchFamily="2" charset="-18"/>
              </a:rPr>
              <a:t> je </a:t>
            </a:r>
            <a:r>
              <a:rPr lang="hr-HR" sz="1900" b="1" i="0">
                <a:effectLst/>
                <a:latin typeface="work sans" panose="020B0604020202020204" pitchFamily="2" charset="-18"/>
              </a:rPr>
              <a:t>liječenje glazbom</a:t>
            </a:r>
            <a:r>
              <a:rPr lang="hr-HR" sz="1900" b="0" i="0">
                <a:effectLst/>
                <a:latin typeface="work sans" panose="020B0604020202020204" pitchFamily="2" charset="-18"/>
              </a:rPr>
              <a:t>, odnosno terapeutsko korištenje glazbe i njezinih elemenata (zvuk, ritam, melodija, harmonija itd.) u svrhu postizanja fizičkih, emocionalnih, mentalnih, društvenih i kognitivnih potreba.</a:t>
            </a:r>
          </a:p>
          <a:p>
            <a:pPr>
              <a:lnSpc>
                <a:spcPct val="110000"/>
              </a:lnSpc>
            </a:pPr>
            <a:r>
              <a:rPr lang="hr-HR" sz="1900" b="0" i="0" err="1">
                <a:effectLst/>
                <a:latin typeface="work sans" panose="020B0604020202020204" pitchFamily="2" charset="-18"/>
              </a:rPr>
              <a:t>Muzikoterapiju</a:t>
            </a:r>
            <a:r>
              <a:rPr lang="hr-HR" sz="1900" b="0" i="0">
                <a:effectLst/>
                <a:latin typeface="work sans" panose="020B0604020202020204" pitchFamily="2" charset="-18"/>
              </a:rPr>
              <a:t> provodi </a:t>
            </a:r>
            <a:r>
              <a:rPr lang="hr-HR" sz="1900" b="1" i="0">
                <a:effectLst/>
                <a:latin typeface="work sans" panose="020B0604020202020204" pitchFamily="2" charset="-18"/>
              </a:rPr>
              <a:t>kvalificirani glazbeni terapeut</a:t>
            </a:r>
            <a:r>
              <a:rPr lang="hr-HR" sz="1900" b="0" i="0">
                <a:effectLst/>
                <a:latin typeface="work sans" panose="020B0604020202020204" pitchFamily="2" charset="-18"/>
              </a:rPr>
              <a:t> individualno ili grupno kako bi osigurao i unaprijedio komunikaciju, učenje, izričaj, organizaciju i druge bitne terapeutske ciljeve. Drugim riječima, </a:t>
            </a:r>
            <a:r>
              <a:rPr lang="hr-HR" sz="1900" b="0" i="0" err="1">
                <a:effectLst/>
                <a:latin typeface="work sans" panose="020B0604020202020204" pitchFamily="2" charset="-18"/>
              </a:rPr>
              <a:t>muzikoterapija</a:t>
            </a:r>
            <a:r>
              <a:rPr lang="hr-HR" sz="1900" b="0" i="0">
                <a:effectLst/>
                <a:latin typeface="work sans" panose="020B0604020202020204" pitchFamily="2" charset="-18"/>
              </a:rPr>
              <a:t> predstavlja neposrednu upotrebu </a:t>
            </a:r>
            <a:r>
              <a:rPr lang="hr-HR" sz="1900" b="1" i="0">
                <a:effectLst/>
                <a:latin typeface="work sans" panose="020B0604020202020204" pitchFamily="2" charset="-18"/>
              </a:rPr>
              <a:t>glazbe s ciljem rehabilitacije</a:t>
            </a:r>
            <a:r>
              <a:rPr lang="hr-HR" sz="1900" b="0" i="0">
                <a:effectLst/>
                <a:latin typeface="work sans" panose="020B0604020202020204" pitchFamily="2" charset="-18"/>
              </a:rPr>
              <a:t> i potpore psihoterapiji.</a:t>
            </a:r>
          </a:p>
          <a:p>
            <a:pPr>
              <a:lnSpc>
                <a:spcPct val="110000"/>
              </a:lnSpc>
            </a:pPr>
            <a:endParaRPr lang="hr-HR" sz="19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62CF15E-D42D-C901-B9A9-36DE2B4C465A}"/>
              </a:ext>
            </a:extLst>
          </p:cNvPr>
          <p:cNvSpPr txBox="1"/>
          <p:nvPr/>
        </p:nvSpPr>
        <p:spPr>
          <a:xfrm>
            <a:off x="3551712" y="6657945"/>
            <a:ext cx="25442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hr.wikipedia.org/wiki/Portal:Glazba/Slika_tjedna/35,_2016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7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77D73E63-A884-4994-BA80-B7AC098B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FFC33220-06A6-4A1F-B678-AE0080B08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2727D9-9B5E-8348-C43A-3E76D9D7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>
            <a:normAutofit/>
          </a:bodyPr>
          <a:lstStyle/>
          <a:p>
            <a:r>
              <a:rPr lang="hr-HR" dirty="0"/>
              <a:t>Moć glazbe kroz povijest</a:t>
            </a:r>
          </a:p>
        </p:txBody>
      </p:sp>
      <p:pic>
        <p:nvPicPr>
          <p:cNvPr id="5" name="Slika 4" descr="Slika na kojoj se prikazuje osoba, grupa, ljudi, obitelj&#10;&#10;Opis je automatski generiran">
            <a:extLst>
              <a:ext uri="{FF2B5EF4-FFF2-40B4-BE49-F238E27FC236}">
                <a16:creationId xmlns:a16="http://schemas.microsoft.com/office/drawing/2014/main" id="{6F6B672C-66A8-7BC7-C8E4-AA0B38E00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85"/>
          <a:stretch/>
        </p:blipFill>
        <p:spPr>
          <a:xfrm>
            <a:off x="73111" y="0"/>
            <a:ext cx="6095999" cy="342607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D041CE-BA09-EF54-202B-130C9DA7B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840" y="498764"/>
            <a:ext cx="5578939" cy="567819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600" b="0" i="0" dirty="0">
                <a:effectLst/>
                <a:latin typeface="work sans" pitchFamily="2" charset="-18"/>
              </a:rPr>
              <a:t>Oduvijek je smatralo kako je </a:t>
            </a:r>
            <a:r>
              <a:rPr lang="hr-HR" sz="1600" b="1" i="0" dirty="0">
                <a:effectLst/>
                <a:latin typeface="work sans" pitchFamily="2" charset="-18"/>
              </a:rPr>
              <a:t>glazba hrana za dušu i tijelo</a:t>
            </a:r>
            <a:r>
              <a:rPr lang="hr-HR" sz="1600" b="0" i="0" dirty="0">
                <a:effectLst/>
                <a:latin typeface="work sans" pitchFamily="2" charset="-18"/>
              </a:rPr>
              <a:t>. U najranijoj povijesti je glazba gotovo u pravilu bila i ostala pokušaj da se u sklopu određenih rituala otjeraju bolesti i smrt, a imala je glavnu ulogu u</a:t>
            </a:r>
            <a:r>
              <a:rPr lang="hr-HR" sz="1600" b="1" i="0" dirty="0">
                <a:effectLst/>
                <a:latin typeface="work sans" pitchFamily="2" charset="-18"/>
              </a:rPr>
              <a:t> obredima ozdravljenja</a:t>
            </a:r>
            <a:r>
              <a:rPr lang="hr-HR" sz="1600" b="0" i="0" dirty="0">
                <a:effectLst/>
                <a:latin typeface="work sans" pitchFamily="2" charset="-1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hr-HR" sz="1600" b="0" i="0" dirty="0">
                <a:effectLst/>
                <a:latin typeface="work sans" pitchFamily="2" charset="-18"/>
              </a:rPr>
              <a:t>Koliko je glazba bila moćna još </a:t>
            </a:r>
            <a:r>
              <a:rPr lang="hr-HR" sz="1600" b="1" i="0" dirty="0">
                <a:effectLst/>
                <a:latin typeface="work sans" pitchFamily="2" charset="-18"/>
              </a:rPr>
              <a:t>prije mnogo tisuća godina</a:t>
            </a:r>
            <a:r>
              <a:rPr lang="hr-HR" sz="1600" b="0" i="0" dirty="0">
                <a:effectLst/>
                <a:latin typeface="work sans" pitchFamily="2" charset="-18"/>
              </a:rPr>
              <a:t>, pokazuju i neki dijelovi </a:t>
            </a:r>
            <a:r>
              <a:rPr lang="hr-HR" sz="1600" b="1" i="0" dirty="0">
                <a:effectLst/>
                <a:latin typeface="work sans" pitchFamily="2" charset="-18"/>
              </a:rPr>
              <a:t>svetih knjiga</a:t>
            </a:r>
            <a:r>
              <a:rPr lang="hr-HR" sz="1600" b="0" i="0" dirty="0">
                <a:effectLst/>
                <a:latin typeface="work sans" pitchFamily="2" charset="-18"/>
              </a:rPr>
              <a:t>: „I kad god bi Božji duh napao Saula, David bi uzeo harfu i svirao; tada bi Saulu bilo bolje i zao bi duh odlazio od njega“ (Biblija).</a:t>
            </a:r>
          </a:p>
          <a:p>
            <a:pPr>
              <a:lnSpc>
                <a:spcPct val="110000"/>
              </a:lnSpc>
            </a:pPr>
            <a:r>
              <a:rPr lang="hr-HR" sz="1600" b="0" i="0" dirty="0">
                <a:effectLst/>
                <a:latin typeface="work sans" pitchFamily="2" charset="-18"/>
              </a:rPr>
              <a:t>Stari </a:t>
            </a:r>
            <a:r>
              <a:rPr lang="hr-HR" sz="1600" b="1" i="0" dirty="0">
                <a:effectLst/>
                <a:latin typeface="work sans" pitchFamily="2" charset="-18"/>
              </a:rPr>
              <a:t>grčki filozofi</a:t>
            </a:r>
            <a:r>
              <a:rPr lang="hr-HR" sz="1600" b="0" i="0" dirty="0">
                <a:effectLst/>
                <a:latin typeface="work sans" pitchFamily="2" charset="-18"/>
              </a:rPr>
              <a:t> su smatrali da glazba ima natprirodne moći, da potiče </a:t>
            </a:r>
            <a:r>
              <a:rPr lang="hr-HR" sz="1600" b="1" i="0" dirty="0">
                <a:effectLst/>
                <a:latin typeface="work sans" pitchFamily="2" charset="-18"/>
              </a:rPr>
              <a:t>sklad neba i zemlje</a:t>
            </a:r>
            <a:r>
              <a:rPr lang="hr-HR" sz="1600" b="0" i="0" dirty="0">
                <a:effectLst/>
                <a:latin typeface="work sans" pitchFamily="2" charset="-18"/>
              </a:rPr>
              <a:t>, te da predstavlja neopisiv način uživanja. Čak su i </a:t>
            </a:r>
            <a:r>
              <a:rPr lang="hr-HR" sz="1600" b="1" i="0" dirty="0">
                <a:effectLst/>
                <a:latin typeface="work sans" pitchFamily="2" charset="-18"/>
              </a:rPr>
              <a:t>drevni Hebreji</a:t>
            </a:r>
            <a:r>
              <a:rPr lang="hr-HR" sz="1600" b="0" i="0" dirty="0">
                <a:effectLst/>
                <a:latin typeface="work sans" pitchFamily="2" charset="-18"/>
              </a:rPr>
              <a:t> primjenjivali glazbu u mnogim slučajevima tjelesnih i duševnih oboljenja, a današnja istraživanja pokazuju da ona pomaže u harmonizaciji čitavog tijela, te da ima terapijsku ulogu.</a:t>
            </a:r>
          </a:p>
          <a:p>
            <a:pPr>
              <a:lnSpc>
                <a:spcPct val="110000"/>
              </a:lnSpc>
            </a:pPr>
            <a:endParaRPr lang="hr-HR" sz="16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0BF7033-8DF5-8727-FF49-941D9D08EEDA}"/>
              </a:ext>
            </a:extLst>
          </p:cNvPr>
          <p:cNvSpPr txBox="1"/>
          <p:nvPr/>
        </p:nvSpPr>
        <p:spPr>
          <a:xfrm>
            <a:off x="3367367" y="3226026"/>
            <a:ext cx="27286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pulse.rs/svet-pre-pitagor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9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6B261F-632C-43DC-8DC7-7723B3682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524C7F-EE50-42C5-9434-7C78CE044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F27341-80C9-9DC0-52FB-5906D1FF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hr-HR" dirty="0"/>
              <a:t>Pretpostavke </a:t>
            </a:r>
            <a:r>
              <a:rPr lang="hr-HR"/>
              <a:t>muzikoterapije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54AC97-239D-8860-F9E8-4C6784AD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054927"/>
            <a:ext cx="5022630" cy="26180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Postoje </a:t>
            </a:r>
            <a:r>
              <a:rPr lang="hr-HR" sz="16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tri glavne pretpostavke</a:t>
            </a: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na kojima se temelje načela </a:t>
            </a:r>
            <a:r>
              <a:rPr lang="hr-HR" sz="1600" b="0" i="0" dirty="0" err="1">
                <a:solidFill>
                  <a:schemeClr val="bg1"/>
                </a:solidFill>
                <a:effectLst/>
                <a:latin typeface="work sans" pitchFamily="2" charset="-18"/>
              </a:rPr>
              <a:t>muzikoterapije</a:t>
            </a: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: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Svi ljudi posjeduju urođenu </a:t>
            </a:r>
            <a:r>
              <a:rPr lang="hr-HR" sz="16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muzikalnost</a:t>
            </a: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hr-HR" sz="16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Muzikalnost</a:t>
            </a: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je čvrsto ukorijenjena u našem mozgu.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Na </a:t>
            </a:r>
            <a:r>
              <a:rPr lang="hr-HR" sz="1600" b="1" i="0" dirty="0">
                <a:solidFill>
                  <a:schemeClr val="bg1"/>
                </a:solidFill>
                <a:effectLst/>
                <a:latin typeface="work sans" pitchFamily="2" charset="-18"/>
              </a:rPr>
              <a:t>muzikalnost</a:t>
            </a:r>
            <a:r>
              <a:rPr lang="hr-HR" sz="1600" b="0" i="0" dirty="0">
                <a:solidFill>
                  <a:schemeClr val="bg1"/>
                </a:solidFill>
                <a:effectLst/>
                <a:latin typeface="work sans" pitchFamily="2" charset="-18"/>
              </a:rPr>
              <a:t> ne utječu ozbiljna neurološka oštećenja i traume mozga.</a:t>
            </a:r>
          </a:p>
          <a:p>
            <a:pPr>
              <a:lnSpc>
                <a:spcPct val="110000"/>
              </a:lnSpc>
            </a:pP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osoba, glazba, gudači instrument, gitara&#10;&#10;Opis je automatski generiran">
            <a:extLst>
              <a:ext uri="{FF2B5EF4-FFF2-40B4-BE49-F238E27FC236}">
                <a16:creationId xmlns:a16="http://schemas.microsoft.com/office/drawing/2014/main" id="{56A0E16E-2B76-00AA-CBEF-E958C2F03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273" r="32272" b="-1"/>
          <a:stretch/>
        </p:blipFill>
        <p:spPr>
          <a:xfrm>
            <a:off x="6083644" y="10"/>
            <a:ext cx="61083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D73E63-A884-4994-BA80-B7AC098B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C33220-06A6-4A1F-B678-AE0080B08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082"/>
            <a:ext cx="6096000" cy="3431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C08F02-85FB-C18C-3DC8-9A597C86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3" y="3870614"/>
            <a:ext cx="5113608" cy="23063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800" b="1" i="0" dirty="0">
                <a:effectLst/>
                <a:latin typeface="work sans" pitchFamily="2" charset="-18"/>
              </a:rPr>
              <a:t>Prvi </a:t>
            </a:r>
            <a:r>
              <a:rPr lang="hr-HR" sz="3800" b="1" i="0" dirty="0" err="1">
                <a:effectLst/>
                <a:latin typeface="work sans" pitchFamily="2" charset="-18"/>
              </a:rPr>
              <a:t>muzikoterapijski</a:t>
            </a:r>
            <a:r>
              <a:rPr lang="hr-HR" sz="3800" b="1" i="0" dirty="0">
                <a:effectLst/>
                <a:latin typeface="work sans" pitchFamily="2" charset="-18"/>
              </a:rPr>
              <a:t>  postupci</a:t>
            </a:r>
            <a:r>
              <a:rPr lang="hr-HR" sz="3800" b="0" i="0" dirty="0">
                <a:effectLst/>
                <a:latin typeface="work sans" pitchFamily="2" charset="-18"/>
              </a:rPr>
              <a:t/>
            </a:r>
            <a:br>
              <a:rPr lang="hr-HR" sz="3800" b="0" i="0" dirty="0">
                <a:effectLst/>
                <a:latin typeface="work sans" pitchFamily="2" charset="-18"/>
              </a:rPr>
            </a:br>
            <a:endParaRPr lang="hr-HR" sz="3800" dirty="0"/>
          </a:p>
        </p:txBody>
      </p:sp>
      <p:pic>
        <p:nvPicPr>
          <p:cNvPr id="5" name="Slika 4" descr="Slika na kojoj se prikazuje nebo, osoba, na otvorenom&#10;&#10;Opis je automatski generiran">
            <a:extLst>
              <a:ext uri="{FF2B5EF4-FFF2-40B4-BE49-F238E27FC236}">
                <a16:creationId xmlns:a16="http://schemas.microsoft.com/office/drawing/2014/main" id="{378DCBFC-D6A8-923C-54E0-FD158ACE1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22746"/>
          <a:stretch/>
        </p:blipFill>
        <p:spPr>
          <a:xfrm>
            <a:off x="-1" y="10"/>
            <a:ext cx="6095999" cy="342607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21EEC5-040E-5699-B4BE-AF8F1043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840" y="498764"/>
            <a:ext cx="5578939" cy="567819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endParaRPr lang="hr-HR" sz="1700" b="1" i="0" dirty="0">
              <a:effectLst/>
              <a:latin typeface="work sans" pitchFamily="2" charset="-18"/>
            </a:endParaRPr>
          </a:p>
          <a:p>
            <a:pPr>
              <a:lnSpc>
                <a:spcPct val="110000"/>
              </a:lnSpc>
            </a:pPr>
            <a:r>
              <a:rPr lang="hr-HR" sz="1700" b="0" i="0" dirty="0">
                <a:effectLst/>
                <a:latin typeface="work sans" pitchFamily="2" charset="-18"/>
              </a:rPr>
              <a:t>Dugo godina se postavljalo pitanje može li glazba uspostaviti integritet osoba koje pate od duševnih i tjelesnih poremećaja. </a:t>
            </a:r>
          </a:p>
          <a:p>
            <a:pPr>
              <a:lnSpc>
                <a:spcPct val="110000"/>
              </a:lnSpc>
            </a:pPr>
            <a:r>
              <a:rPr lang="hr-HR" sz="1700" b="1" dirty="0">
                <a:latin typeface="work sans" pitchFamily="2" charset="-18"/>
              </a:rPr>
              <a:t>U</a:t>
            </a:r>
            <a:r>
              <a:rPr lang="hr-HR" sz="1700" b="1" i="0" dirty="0">
                <a:effectLst/>
                <a:latin typeface="work sans" pitchFamily="2" charset="-18"/>
              </a:rPr>
              <a:t> Americi</a:t>
            </a:r>
            <a:r>
              <a:rPr lang="hr-HR" sz="1700" b="0" i="0" dirty="0">
                <a:effectLst/>
                <a:latin typeface="work sans" pitchFamily="2" charset="-18"/>
              </a:rPr>
              <a:t> </a:t>
            </a:r>
            <a:r>
              <a:rPr lang="hr-HR" sz="1700" dirty="0">
                <a:latin typeface="work sans" pitchFamily="2" charset="-18"/>
              </a:rPr>
              <a:t>nakon </a:t>
            </a:r>
            <a:r>
              <a:rPr lang="hr-HR" sz="1700" b="0" i="0" dirty="0">
                <a:effectLst/>
                <a:latin typeface="work sans" pitchFamily="2" charset="-18"/>
              </a:rPr>
              <a:t> </a:t>
            </a:r>
            <a:r>
              <a:rPr lang="hr-HR" sz="1700" b="1" i="0" dirty="0">
                <a:effectLst/>
                <a:latin typeface="work sans" pitchFamily="2" charset="-18"/>
              </a:rPr>
              <a:t>Drugog svjetskog rata</a:t>
            </a:r>
            <a:r>
              <a:rPr lang="hr-HR" sz="1700" b="0" i="0" dirty="0">
                <a:effectLst/>
                <a:latin typeface="work sans" pitchFamily="2" charset="-18"/>
              </a:rPr>
              <a:t> vlasti su angažirale profesionalne glazbenike i glazbene amatere da izvode glazbu po bolnicama diljem zemlje kako bi se pomoglo psihički oboljelim ratnim veteranima.</a:t>
            </a:r>
          </a:p>
          <a:p>
            <a:pPr>
              <a:lnSpc>
                <a:spcPct val="110000"/>
              </a:lnSpc>
            </a:pPr>
            <a:r>
              <a:rPr lang="hr-HR" sz="1700" dirty="0">
                <a:latin typeface="work sans" pitchFamily="2" charset="-18"/>
              </a:rPr>
              <a:t>G</a:t>
            </a:r>
            <a:r>
              <a:rPr lang="hr-HR" sz="1700" b="0" i="0" dirty="0">
                <a:effectLst/>
                <a:latin typeface="work sans" pitchFamily="2" charset="-18"/>
              </a:rPr>
              <a:t>lazbenicima bila potrebna </a:t>
            </a:r>
            <a:r>
              <a:rPr lang="hr-HR" sz="1700" b="1" i="0" dirty="0">
                <a:effectLst/>
                <a:latin typeface="work sans" pitchFamily="2" charset="-18"/>
              </a:rPr>
              <a:t>dodatna edukacija</a:t>
            </a:r>
            <a:r>
              <a:rPr lang="hr-HR" sz="1700" b="0" i="0" dirty="0">
                <a:effectLst/>
                <a:latin typeface="work sans" pitchFamily="2" charset="-18"/>
              </a:rPr>
              <a:t> za takav rad pa su se organizirali brojni seminari, a 1950. osnovano je i </a:t>
            </a:r>
            <a:r>
              <a:rPr lang="hr-HR" sz="1700" b="1" i="0" dirty="0">
                <a:effectLst/>
                <a:latin typeface="work sans" pitchFamily="2" charset="-18"/>
              </a:rPr>
              <a:t>Nacionalno udruženje za glazbenu terapiju</a:t>
            </a:r>
            <a:r>
              <a:rPr lang="hr-HR" sz="1700" b="0" i="0" dirty="0">
                <a:effectLst/>
                <a:latin typeface="work sans" pitchFamily="2" charset="-18"/>
              </a:rPr>
              <a:t>. </a:t>
            </a:r>
            <a:endParaRPr lang="hr-HR" sz="17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356BC8D-8684-F62A-285A-B94F533B1B94}"/>
              </a:ext>
            </a:extLst>
          </p:cNvPr>
          <p:cNvSpPr txBox="1"/>
          <p:nvPr/>
        </p:nvSpPr>
        <p:spPr>
          <a:xfrm>
            <a:off x="3694380" y="3226026"/>
            <a:ext cx="24016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attack.hr/worldly-savage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073BBD-9220-0A5E-0737-2CE8A784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r>
              <a:rPr lang="hr-HR" dirty="0"/>
              <a:t>Glazbeni terapeuti </a:t>
            </a:r>
          </a:p>
        </p:txBody>
      </p:sp>
      <p:pic>
        <p:nvPicPr>
          <p:cNvPr id="5" name="Slika 4" descr="Slika na kojoj se prikazuje osoba, na zatvorenom, grupa, plesač&#10;&#10;Opis je automatski generiran">
            <a:extLst>
              <a:ext uri="{FF2B5EF4-FFF2-40B4-BE49-F238E27FC236}">
                <a16:creationId xmlns:a16="http://schemas.microsoft.com/office/drawing/2014/main" id="{C6AFF745-144D-48AE-7B5B-B101A35DD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3469"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19A08B-39C8-2FBC-B0AE-5C0DD079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4830097" cy="5811838"/>
          </a:xfrm>
        </p:spPr>
        <p:txBody>
          <a:bodyPr>
            <a:normAutofit/>
          </a:bodyPr>
          <a:lstStyle/>
          <a:p>
            <a:r>
              <a:rPr lang="hr-HR" sz="1900" b="1" i="0" dirty="0">
                <a:effectLst/>
                <a:latin typeface="work sans" pitchFamily="2" charset="-18"/>
              </a:rPr>
              <a:t>Glazbeni terapeuti</a:t>
            </a:r>
            <a:r>
              <a:rPr lang="hr-HR" sz="1900" b="0" i="0" dirty="0">
                <a:effectLst/>
                <a:latin typeface="work sans" pitchFamily="2" charset="-18"/>
              </a:rPr>
              <a:t> su osobe koje se bave </a:t>
            </a:r>
            <a:r>
              <a:rPr lang="hr-HR" sz="1900" b="0" i="0" dirty="0" err="1">
                <a:effectLst/>
                <a:latin typeface="work sans" pitchFamily="2" charset="-18"/>
              </a:rPr>
              <a:t>muzikoterapijom</a:t>
            </a:r>
            <a:r>
              <a:rPr lang="hr-HR" sz="1900" b="0" i="0" dirty="0">
                <a:effectLst/>
                <a:latin typeface="work sans" pitchFamily="2" charset="-18"/>
              </a:rPr>
              <a:t>, a to su uglavnom</a:t>
            </a:r>
            <a:r>
              <a:rPr lang="hr-HR" sz="1900" b="1" i="0" dirty="0">
                <a:effectLst/>
                <a:latin typeface="work sans" pitchFamily="2" charset="-18"/>
              </a:rPr>
              <a:t> zdravstveni stručnjaci</a:t>
            </a:r>
            <a:r>
              <a:rPr lang="hr-HR" sz="1900" b="0" i="0" dirty="0">
                <a:effectLst/>
                <a:latin typeface="work sans" pitchFamily="2" charset="-18"/>
              </a:rPr>
              <a:t> (liječnici različitih specijalizacija, medicinske sestre, fizioterapeuti, </a:t>
            </a:r>
            <a:r>
              <a:rPr lang="hr-HR" sz="1900" b="0" i="0" dirty="0" err="1">
                <a:effectLst/>
                <a:latin typeface="work sans" pitchFamily="2" charset="-18"/>
              </a:rPr>
              <a:t>rehabilitatori</a:t>
            </a:r>
            <a:r>
              <a:rPr lang="hr-HR" sz="1900" b="0" i="0" dirty="0">
                <a:effectLst/>
                <a:latin typeface="work sans" pitchFamily="2" charset="-18"/>
              </a:rPr>
              <a:t>, logopedi,  profesionalni glazbenici, psiholozi itd.).</a:t>
            </a:r>
          </a:p>
          <a:p>
            <a:r>
              <a:rPr lang="hr-HR" sz="1900" b="0" i="0" dirty="0">
                <a:effectLst/>
                <a:latin typeface="work sans" pitchFamily="2" charset="-18"/>
              </a:rPr>
              <a:t>Poželjno je da glazbeni terapeuti znaju </a:t>
            </a:r>
            <a:r>
              <a:rPr lang="hr-HR" sz="1900" b="1" i="0" dirty="0">
                <a:effectLst/>
                <a:latin typeface="work sans" pitchFamily="2" charset="-18"/>
              </a:rPr>
              <a:t>svirati neki instrument</a:t>
            </a:r>
            <a:r>
              <a:rPr lang="hr-HR" sz="1900" b="0" i="0" dirty="0">
                <a:effectLst/>
                <a:latin typeface="work sans" pitchFamily="2" charset="-18"/>
              </a:rPr>
              <a:t> zato što se smatra da je najefikasniji utjecaj glazbe u procesu izlječenja upravo onda kad se glazba izvodi </a:t>
            </a:r>
            <a:r>
              <a:rPr lang="hr-HR" sz="1900" b="1" i="0" dirty="0">
                <a:effectLst/>
                <a:latin typeface="work sans" pitchFamily="2" charset="-18"/>
              </a:rPr>
              <a:t>uživo</a:t>
            </a:r>
            <a:r>
              <a:rPr lang="hr-HR" sz="1900" b="0" i="0" dirty="0">
                <a:effectLst/>
                <a:latin typeface="work sans" pitchFamily="2" charset="-18"/>
              </a:rPr>
              <a:t>. Glazbeni terapeuti obavezno </a:t>
            </a:r>
            <a:r>
              <a:rPr lang="hr-HR" sz="1900" dirty="0">
                <a:latin typeface="work sans" pitchFamily="2" charset="-18"/>
              </a:rPr>
              <a:t>trebaju proći</a:t>
            </a:r>
            <a:r>
              <a:rPr lang="hr-HR" sz="1900" b="0" i="0" dirty="0">
                <a:effectLst/>
                <a:latin typeface="work sans" pitchFamily="2" charset="-18"/>
              </a:rPr>
              <a:t> </a:t>
            </a:r>
            <a:r>
              <a:rPr lang="hr-HR" sz="1900" b="1" i="0" dirty="0">
                <a:effectLst/>
                <a:latin typeface="work sans" pitchFamily="2" charset="-18"/>
              </a:rPr>
              <a:t>edukacije iz </a:t>
            </a:r>
            <a:r>
              <a:rPr lang="hr-HR" sz="1900" b="1" i="0" dirty="0" err="1">
                <a:effectLst/>
                <a:latin typeface="work sans" pitchFamily="2" charset="-18"/>
              </a:rPr>
              <a:t>muzikoterapije</a:t>
            </a:r>
            <a:r>
              <a:rPr lang="hr-HR" sz="1900" b="0" i="0" dirty="0">
                <a:effectLst/>
                <a:latin typeface="work sans" pitchFamily="2" charset="-18"/>
              </a:rPr>
              <a:t> kako bi mogli provoditi terapijske postupke.</a:t>
            </a:r>
          </a:p>
          <a:p>
            <a:endParaRPr lang="hr-HR" sz="19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FF11A80-F6FB-7688-280C-69929AE3BC15}"/>
              </a:ext>
            </a:extLst>
          </p:cNvPr>
          <p:cNvSpPr txBox="1"/>
          <p:nvPr/>
        </p:nvSpPr>
        <p:spPr>
          <a:xfrm>
            <a:off x="3389809" y="6657945"/>
            <a:ext cx="270618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zanimljivamuzika.com/2009/04/pregled-razvoja-harmonij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2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7ADF9C-7729-43E0-B44E-3392C2BD0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4CE6C-E4DD-47B0-947A-FE4B1135B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260F8A-3FED-960B-344A-A689EE18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252571" cy="2766449"/>
          </a:xfrm>
        </p:spPr>
        <p:txBody>
          <a:bodyPr>
            <a:normAutofit/>
          </a:bodyPr>
          <a:lstStyle/>
          <a:p>
            <a:r>
              <a:rPr lang="hr-HR"/>
              <a:t>Koncepti liječenja glazbom</a:t>
            </a:r>
            <a:endParaRPr lang="hr-HR" dirty="0"/>
          </a:p>
        </p:txBody>
      </p:sp>
      <p:pic>
        <p:nvPicPr>
          <p:cNvPr id="5" name="Slika 4" descr="Slika na kojoj se prikazuje osoba, stajanje, grupa, ljudi&#10;&#10;Opis je automatski generiran">
            <a:extLst>
              <a:ext uri="{FF2B5EF4-FFF2-40B4-BE49-F238E27FC236}">
                <a16:creationId xmlns:a16="http://schemas.microsoft.com/office/drawing/2014/main" id="{7CF568E9-DA77-CE94-F693-395D40457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2" b="15350"/>
          <a:stretch/>
        </p:blipFill>
        <p:spPr>
          <a:xfrm>
            <a:off x="20" y="3429000"/>
            <a:ext cx="6095978" cy="3429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2FAC41-AA88-6D62-40F3-0BAB59BC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02" y="365125"/>
            <a:ext cx="4830097" cy="58118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1700" b="0" i="0" dirty="0">
                <a:effectLst/>
                <a:latin typeface="work sans" pitchFamily="2" charset="-18"/>
              </a:rPr>
              <a:t>Najvažniji </a:t>
            </a:r>
            <a:r>
              <a:rPr lang="hr-HR" sz="1700" b="1" i="0" dirty="0">
                <a:effectLst/>
                <a:latin typeface="work sans" pitchFamily="2" charset="-18"/>
              </a:rPr>
              <a:t>koncepti liječenja glazbom</a:t>
            </a:r>
            <a:r>
              <a:rPr lang="hr-HR" sz="1700" b="0" i="0" dirty="0">
                <a:effectLst/>
                <a:latin typeface="work sans" pitchFamily="2" charset="-18"/>
              </a:rPr>
              <a:t> na kojima se temelji čitav proces muziko terapije su: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kvalitetan odnos terapeuta i </a:t>
            </a:r>
            <a:r>
              <a:rPr lang="hr-HR" sz="1700" b="1" dirty="0">
                <a:latin typeface="work sans" pitchFamily="2" charset="-18"/>
              </a:rPr>
              <a:t>liječene osobe</a:t>
            </a:r>
            <a:r>
              <a:rPr lang="hr-HR" sz="1700" b="1" i="0" dirty="0">
                <a:effectLst/>
                <a:latin typeface="work sans" pitchFamily="2" charset="-18"/>
              </a:rPr>
              <a:t>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sigurno okruženje (psihička i fizička sigurnost ),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poštivanje tempa terapije,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korištenje tišine (pruža vrijeme za fokusiranje misli i koordinaciju psihičkih odgovora, te omogućava terapeutu vrijeme za promatranje </a:t>
            </a:r>
            <a:r>
              <a:rPr lang="hr-HR" sz="1700" b="1" dirty="0">
                <a:latin typeface="work sans" pitchFamily="2" charset="-18"/>
              </a:rPr>
              <a:t>liječene osobe.</a:t>
            </a:r>
            <a:r>
              <a:rPr lang="hr-HR" sz="1700" b="1" i="0" dirty="0">
                <a:effectLst/>
                <a:latin typeface="work sans" pitchFamily="2" charset="-18"/>
              </a:rPr>
              <a:t>),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fleksibilnost (adaptacija na promjene),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jasne namjere i ciljevi terapije,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konstantnost provođenja terapija,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1700" b="1" i="0" dirty="0">
                <a:effectLst/>
                <a:latin typeface="work sans" pitchFamily="2" charset="-18"/>
              </a:rPr>
              <a:t>postavljanje granica između  i terapeuta.</a:t>
            </a:r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0B1E0D6-A5FA-E480-B813-E3F6E22C081A}"/>
              </a:ext>
            </a:extLst>
          </p:cNvPr>
          <p:cNvSpPr txBox="1"/>
          <p:nvPr/>
        </p:nvSpPr>
        <p:spPr>
          <a:xfrm>
            <a:off x="3529270" y="6657945"/>
            <a:ext cx="25667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onur-tuna-hungaryfan.blog.hu/2020/12/23/a_csodadoktor_mucize_dokto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206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397</Words>
  <Application>Microsoft Office PowerPoint</Application>
  <PresentationFormat>Široki zaslon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Avenir Next LT Pro</vt:lpstr>
      <vt:lpstr>Bahnschrift</vt:lpstr>
      <vt:lpstr>Lato</vt:lpstr>
      <vt:lpstr>work sans</vt:lpstr>
      <vt:lpstr>MatrixVTI</vt:lpstr>
      <vt:lpstr>Što je muzikoterapija ?</vt:lpstr>
      <vt:lpstr>Tko su  muzikoterapeuti ?</vt:lpstr>
      <vt:lpstr>Podučavaju li muzikoterapeuti glazbene vještine?</vt:lpstr>
      <vt:lpstr>Muzikoterapija</vt:lpstr>
      <vt:lpstr>Moć glazbe kroz povijest</vt:lpstr>
      <vt:lpstr>Pretpostavke muzikoterapije</vt:lpstr>
      <vt:lpstr>Prvi muzikoterapijski  postupci </vt:lpstr>
      <vt:lpstr>Glazbeni terapeuti </vt:lpstr>
      <vt:lpstr>Koncepti liječenja glazbom</vt:lpstr>
      <vt:lpstr>Ciljevi muzikoterapije</vt:lpstr>
      <vt:lpstr>Metode muzikoterapije</vt:lpstr>
      <vt:lpstr>Vrste muzikoterapije</vt:lpstr>
      <vt:lpstr>Primjena muzikoterapije</vt:lpstr>
      <vt:lpstr>Muzikoterapija u psihijatriji</vt:lpstr>
      <vt:lpstr>Utjecaj muzikoterapije</vt:lpstr>
      <vt:lpstr>Muzikoterapija za djecu</vt:lpstr>
      <vt:lpstr>Različitost pristupa </vt:lpstr>
      <vt:lpstr>Glazba  emocionalni jezik</vt:lpstr>
      <vt:lpstr>Mizikoterapija u Hrvatskoj</vt:lpstr>
      <vt:lpstr>Glazbeni primjeri receptivne metode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Muziko terapija</dc:title>
  <dc:creator>Renata Ivoš-Krajina</dc:creator>
  <cp:lastModifiedBy>Učitelj</cp:lastModifiedBy>
  <cp:revision>4</cp:revision>
  <dcterms:created xsi:type="dcterms:W3CDTF">2023-02-22T10:10:44Z</dcterms:created>
  <dcterms:modified xsi:type="dcterms:W3CDTF">2023-03-01T07:20:21Z</dcterms:modified>
</cp:coreProperties>
</file>