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2" r:id="rId6"/>
    <p:sldId id="263" r:id="rId7"/>
    <p:sldId id="278" r:id="rId8"/>
    <p:sldId id="279" r:id="rId9"/>
    <p:sldId id="281" r:id="rId10"/>
    <p:sldId id="266" r:id="rId11"/>
    <p:sldId id="270" r:id="rId12"/>
    <p:sldId id="272" r:id="rId13"/>
    <p:sldId id="273" r:id="rId14"/>
    <p:sldId id="282" r:id="rId15"/>
    <p:sldId id="283" r:id="rId1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r-H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9AFFCCD-5730-4B57-86A6-57DAF981CDDC}" type="datetimeFigureOut">
              <a:rPr lang="hr-HR"/>
              <a:pPr/>
              <a:t>12.11.2017.</a:t>
            </a:fld>
            <a:endParaRPr lang="hr-H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r-H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427B0A1-3BFF-4906-94E1-1A36938374D9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DA469-49A7-4A94-AE32-E0165401829F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DFDEB-F357-4732-B476-FDB09CB9A26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34EDE-28E0-4572-B2CE-25C478A24BB0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DE12-CBE8-4F21-A63A-911D0CB01D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6E05C-7E08-4814-86D9-789874CD1E9A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E0635-F021-468F-B52B-AEEDEC94B43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2069F29-353C-476D-A6A3-960E57D5A77C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CA21A8-2B9F-46E7-8565-68BCEE8B8BD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0CC33-CBCF-4AC3-A0DB-A2F4AA975CDD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CDC1A-D1E4-4EE2-B781-0B654824AA9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8E609-5278-456B-838B-7E59DC799C7A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8C272-E6AA-4A41-B2C5-03D619BEAD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1DAE-095F-4A1B-AE52-CF3BFEDA19A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26435-07E1-4850-BAA0-418CCB9FE99A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24638-E230-4B74-8E05-5C9D1B554EBE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29EC-2C4B-42DC-9496-7874997670E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D21F9-EAED-402D-9CCD-A27349838E9E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74331-82FF-422C-B541-57D5705A41C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3F908C0-895F-4FC0-912F-CF42BF452537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A1B178-A476-4FEE-891E-CAD349DB04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A8FE1-2A04-4682-9C74-EFCCCA7D1792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874589-3FC7-4A70-AAA0-ED7501C594B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DFBC32-3046-4807-A26C-9D9592B517EE}" type="datetimeFigureOut">
              <a:rPr lang="sr-Latn-CS" smtClean="0"/>
              <a:pPr>
                <a:defRPr/>
              </a:pPr>
              <a:t>12.11.2017.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FF696B-00F2-49FF-979D-1CF52523210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630" y="980728"/>
            <a:ext cx="5863131" cy="54006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3959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5400" b="1" dirty="0" smtClean="0"/>
              <a:t>Kako uspješno učiti</a:t>
            </a:r>
            <a:br>
              <a:rPr lang="hr-HR" sz="5400" b="1" dirty="0" smtClean="0"/>
            </a:br>
            <a:r>
              <a:rPr lang="hr-HR" sz="5400" b="1" dirty="0" smtClean="0"/>
              <a:t>ili </a:t>
            </a:r>
            <a:br>
              <a:rPr lang="hr-HR" sz="5400" b="1" dirty="0" smtClean="0"/>
            </a:br>
            <a:r>
              <a:rPr lang="hr-HR" sz="5400" b="1" dirty="0" smtClean="0">
                <a:solidFill>
                  <a:srgbClr val="FFFF00"/>
                </a:solidFill>
              </a:rPr>
              <a:t>˝da učenje ne bude mučenje˝</a:t>
            </a:r>
            <a:br>
              <a:rPr lang="hr-HR" sz="5400" b="1" dirty="0" smtClean="0">
                <a:solidFill>
                  <a:srgbClr val="FFFF00"/>
                </a:solidFill>
              </a:rPr>
            </a:br>
            <a:endParaRPr lang="hr-H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285860"/>
            <a:ext cx="7924800" cy="3438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r-HR" dirty="0" smtClean="0"/>
              <a:t>INDIVIDUALNA PRERADA GRADIVA PRIKAZANA SIMBOLIMA. CRTEŽIMA, RIJEČIMA, FRAZAMA, BROJEVIMA.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hr-HR" dirty="0" smtClean="0"/>
              <a:t>U SREDIŠTU SE NACRTA GLAVNI POJAM, A ONDA GA SE RAZRAĐUJE ŠTO VIŠE SLIKOVITO.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/>
              <a:t>UMNE MAPE</a:t>
            </a:r>
            <a:endParaRPr lang="hr-HR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907232" cy="30853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7 01 2006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4638"/>
            <a:ext cx="8497887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umne mape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mne mape 1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7924800" cy="4525963"/>
          </a:xfrm>
          <a:prstGeom prst="rect">
            <a:avLst/>
          </a:prstGeom>
          <a:noFill/>
        </p:spPr>
        <p:txBody>
          <a:bodyPr/>
          <a:lstStyle/>
          <a:p>
            <a:r>
              <a:rPr lang="hr-HR" smtClean="0"/>
              <a:t>PRAVLJENJE BILJEŽAKA- naslovi,ključne riječi, bitni pojmovi, definicije</a:t>
            </a:r>
          </a:p>
          <a:p>
            <a:r>
              <a:rPr lang="hr-HR" smtClean="0"/>
              <a:t>SAŽETAK- prepričavanje, skratiti sadržaj što više, s tim da se zadrže bitne informacije i pojmovi</a:t>
            </a:r>
          </a:p>
          <a:p>
            <a:r>
              <a:rPr lang="hr-HR" smtClean="0"/>
              <a:t>POSTAVLJANJE PITANJA- izvući što više pitanja iz teksta koja se odnose na glavne pojmove i informacije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hr-HR" cap="none" smtClean="0"/>
              <a:t>JOŠ NEKI SAVJETI PRI RADU NA TEKSTU:</a:t>
            </a:r>
            <a:br>
              <a:rPr lang="hr-HR" cap="none" smtClean="0"/>
            </a:br>
            <a:endParaRPr lang="en-US" cap="none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357694"/>
            <a:ext cx="3088416" cy="219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idx="1"/>
          </p:nvPr>
        </p:nvSpPr>
        <p:spPr bwMode="auto">
          <a:xfrm>
            <a:off x="609600" y="1600200"/>
            <a:ext cx="7924800" cy="4525963"/>
          </a:xfrm>
          <a:prstGeom prst="rect">
            <a:avLst/>
          </a:prstGeom>
          <a:noFill/>
        </p:spPr>
        <p:txBody>
          <a:bodyPr/>
          <a:lstStyle/>
          <a:p>
            <a:endParaRPr lang="hr-HR" smtClean="0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409098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hr-HR" b="1" i="1" cap="none" smtClean="0">
                <a:latin typeface="Arial" charset="0"/>
              </a:rPr>
              <a:t>SRETNO NA USMENIM I PISMENIM PROVJERAMA!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2205038"/>
            <a:ext cx="7924800" cy="4176712"/>
          </a:xfrm>
        </p:spPr>
        <p:txBody>
          <a:bodyPr/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hr-HR" sz="1800" b="1" dirty="0" smtClean="0"/>
              <a:t>GLAVNI POTICAJ UČENJU: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hr-HR" sz="1800" b="1" dirty="0" smtClean="0"/>
              <a:t>POZITIVAN STAV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hr-HR" sz="1800" b="1" dirty="0" smtClean="0"/>
              <a:t>UGODNE MISLI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hr-HR" sz="1800" b="1" dirty="0" smtClean="0"/>
              <a:t>POZITIVNA OČEKIVANJA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hr-HR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hr-HR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hr-HR" sz="2000" b="1" dirty="0" smtClean="0"/>
              <a:t>GOTOVO 50% USPJEHA OVISI O TOME KOLIKO IMAMO POZITIVNO STAJALIŠTE.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hr-HR" b="1" dirty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hr-HR" sz="2400" b="1" dirty="0" smtClean="0"/>
              <a:t>VISOKA OČEKIVANJA, BOLJI USPJEH.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0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USPJEŠNO UČENJE JE KOMBINACIJA OSJEĆAJA, RAZMIŠLJANJA I ČINJENJA.</a:t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7538"/>
            <a:ext cx="3317875" cy="2178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 smtClean="0"/>
              <a:t>10</a:t>
            </a:r>
            <a:r>
              <a:rPr lang="hr-HR" sz="2000" b="1" dirty="0"/>
              <a:t>% ONOGA ŠTO PROČITAMO</a:t>
            </a: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/>
              <a:t>20% ONOGA ŠTO ČUJEMO</a:t>
            </a: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/>
              <a:t>30% ONOGA ŠTO VIDIMO</a:t>
            </a: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/>
              <a:t>50% ONOGA ŠTO VIDIMO I ČUJEMO</a:t>
            </a: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/>
              <a:t>80% ONOGA ŠTO IZGOVORIMO I NAPIŠEMO</a:t>
            </a:r>
          </a:p>
          <a:p>
            <a:pPr eaLnBrk="1" fontAlgn="auto" hangingPunct="1">
              <a:buFont typeface="Wingdings" pitchFamily="2" charset="2"/>
              <a:buChar char="v"/>
              <a:defRPr/>
            </a:pPr>
            <a:r>
              <a:rPr lang="hr-HR" sz="2000" b="1" dirty="0"/>
              <a:t>90% ONOGA ŠTO IZGOVORIMO I UČINIMO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Kako pamtimo</a:t>
            </a:r>
            <a:endParaRPr lang="hr-H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33375"/>
            <a:ext cx="3311525" cy="2344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25950"/>
            <a:ext cx="2952750" cy="2211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863" y="4448175"/>
            <a:ext cx="2879725" cy="2166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412875"/>
            <a:ext cx="4394200" cy="5329238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hr-HR" sz="2400" b="1" dirty="0" smtClean="0"/>
              <a:t>80% POTEŠKOĆA S UČENJEM JE POVEZANO SA STRESOM ILI STRAHOVIMA KOJE SMO DOŽIVJELI U ŠKOLI, PRI PISMENIM ILI USMENIM PROVJERAM, ZBOG STROGOSTI ILI NEGATIVNOG STAVA UČITELJA ILI JEDNOSTAVNO NEGATIVNOG ISKUSTVA.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hr-HR" sz="2400" b="1" dirty="0" smtClean="0"/>
              <a:t>STRAH ĆE UMANJITI ENERGIJU ZA UČENJE, TIME ĆEMO POSTIĆ ILOŠIJI USPJEH ŠTO ĆE JOŠ VIŠE POVEĆATI STRAH I TAKO U KRUG.</a:t>
            </a:r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hr-HR" sz="24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25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NAJČEŠĆA ZAPREKA UČENJU – STRAH (TREMA)</a:t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3030538" cy="271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2133600" cy="159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908050"/>
            <a:ext cx="7924800" cy="480695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buFont typeface="Wingdings" pitchFamily="2" charset="2"/>
              <a:buChar char="q"/>
              <a:defRPr/>
            </a:pPr>
            <a:r>
              <a:rPr lang="hr-HR" sz="2000" dirty="0" smtClean="0"/>
              <a:t>PRENAUČI GRADIVO- PONOVI JOŠ 2-3- PUTA</a:t>
            </a:r>
          </a:p>
          <a:p>
            <a:pPr eaLnBrk="1" fontAlgn="auto" hangingPunct="1">
              <a:buFont typeface="Wingdings" pitchFamily="2" charset="2"/>
              <a:buChar char="q"/>
              <a:defRPr/>
            </a:pPr>
            <a:r>
              <a:rPr lang="hr-HR" sz="2000" dirty="0" smtClean="0"/>
              <a:t>POSTAVLJA SI PITANJA KAKVA OČEKUJEŠ</a:t>
            </a:r>
          </a:p>
          <a:p>
            <a:pPr eaLnBrk="1" fontAlgn="auto" hangingPunct="1">
              <a:buFont typeface="Wingdings" pitchFamily="2" charset="2"/>
              <a:buChar char="q"/>
              <a:defRPr/>
            </a:pPr>
            <a:r>
              <a:rPr lang="hr-HR" sz="2000" dirty="0" smtClean="0"/>
              <a:t>UČENJE VEĆEG GRADIVA ISPLANIRAJ I ZAPOČNI NA VRIJEME</a:t>
            </a:r>
          </a:p>
          <a:p>
            <a:pPr eaLnBrk="1" fontAlgn="auto" hangingPunct="1">
              <a:buFont typeface="Wingdings" pitchFamily="2" charset="2"/>
              <a:buChar char="q"/>
              <a:defRPr/>
            </a:pPr>
            <a:r>
              <a:rPr lang="hr-HR" sz="2000" dirty="0" smtClean="0"/>
              <a:t>NEMOJ UĆITI KAMPANJSKI JER ZNANJE KOJE TAKO ZAPAMTIŠ NEĆE BITI DUGOTRAJNO I ZBOG UČENJA U PREMORENOM STANJU NA ISPITIVANJU ĆEŠ BITI NAPET I UMORAN </a:t>
            </a:r>
            <a:endParaRPr lang="hr-HR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850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dirty="0" smtClean="0"/>
              <a:t>SAVJETI PROTIV TREME</a:t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4105275" cy="3074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786" y="1214422"/>
            <a:ext cx="7924800" cy="540067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u="sng" dirty="0" smtClean="0"/>
              <a:t>Planiraj vrijeme rješavanja. </a:t>
            </a:r>
            <a:r>
              <a:rPr lang="hr-HR" b="1" dirty="0" smtClean="0"/>
              <a:t>Izračunaj koliko vremena imaš za svako pitanje. Npr. Ako se test rješava jedan školski sat - 45 minuta, a test ima 35 pitanja, prosječno vrijeme za jedno pitanje je 1,30 minuta ( oko 80 sekundi)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dirty="0" smtClean="0"/>
              <a:t>Zadaci koji traže </a:t>
            </a:r>
            <a:r>
              <a:rPr lang="hr-HR" b="1" u="sng" dirty="0" smtClean="0"/>
              <a:t>kratke odgovore </a:t>
            </a:r>
            <a:r>
              <a:rPr lang="hr-HR" b="1" dirty="0" smtClean="0"/>
              <a:t>brže se rješavaju od zadataka koji traže </a:t>
            </a:r>
            <a:r>
              <a:rPr lang="hr-HR" b="1" u="sng" dirty="0" smtClean="0"/>
              <a:t>duže pisanje</a:t>
            </a:r>
            <a:r>
              <a:rPr lang="hr-HR" b="1" dirty="0" smtClean="0"/>
              <a:t>, pa se uvijek usmjerite na ove kraće. Znači prvo zadaci prepoznavanja, pa zatim zadaci dopunjavanja ili dosjećanja.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u="sng" dirty="0" smtClean="0"/>
              <a:t>Zadaci prepoznavanje </a:t>
            </a:r>
            <a:r>
              <a:rPr lang="hr-HR" b="1" dirty="0" smtClean="0"/>
              <a:t>se brže rješavaju. Strategije: prvo pročitaj pitanje, pokušaj samostalno odgovoriti pa vidi je li među ponuđenim odgovorima i tvoj odgovor. Druga strategija je eliminiranje. Prvo isključi odgovor koji je najmanje vjerojatan i tako dalje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u="sng" dirty="0" smtClean="0"/>
              <a:t>Kod zadataka dopunjavanja </a:t>
            </a:r>
            <a:r>
              <a:rPr lang="hr-HR" b="1" dirty="0" smtClean="0"/>
              <a:t>uvodni dio pitanja pročitaj više puta. Može se dogoditi da ti se točan odgovor spontano sam nametne.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dirty="0" smtClean="0"/>
              <a:t>Najprije riješi sve zadatke koji su ti lakši i </a:t>
            </a:r>
            <a:r>
              <a:rPr lang="hr-HR" b="1" u="sng" dirty="0" smtClean="0"/>
              <a:t>za koje odmah znaš odgovor</a:t>
            </a:r>
            <a:r>
              <a:rPr lang="hr-HR" b="1" dirty="0" smtClean="0"/>
              <a:t>. Ona pitanja na koje odmah ne znaš odgovor označi i poslije se vrati na njih.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u="sng" dirty="0" smtClean="0"/>
              <a:t>Promijeni odgovor samo ukoliko si uvjeren/a da je odgovor pogrešan</a:t>
            </a:r>
            <a:r>
              <a:rPr lang="hr-HR" b="1" dirty="0" smtClean="0"/>
              <a:t>. Obično je prvi odgovor koji ti padne na pamet i najtočniji.</a:t>
            </a:r>
          </a:p>
          <a:p>
            <a:pPr eaLnBrk="1" fontAlgn="auto" hangingPunct="1">
              <a:buFont typeface="+mj-lt"/>
              <a:buAutoNum type="arabicPeriod"/>
              <a:defRPr/>
            </a:pPr>
            <a:r>
              <a:rPr lang="hr-HR" b="1" dirty="0" smtClean="0"/>
              <a:t>Ako su zadaci grupirani prema područjima</a:t>
            </a:r>
            <a:r>
              <a:rPr lang="hr-HR" b="1" u="sng" dirty="0" smtClean="0"/>
              <a:t>, kreni od onog područja koje bolje znaš</a:t>
            </a:r>
            <a:r>
              <a:rPr lang="hr-HR" b="1" dirty="0" smtClean="0"/>
              <a:t>.</a:t>
            </a:r>
          </a:p>
          <a:p>
            <a:pPr eaLnBrk="1" fontAlgn="auto" hangingPunct="1">
              <a:buFont typeface="+mj-lt"/>
              <a:buAutoNum type="arabicPeriod"/>
              <a:defRPr/>
            </a:pPr>
            <a:endParaRPr lang="hr-HR" b="1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b="1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b="1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 smtClean="0"/>
          </a:p>
          <a:p>
            <a:pPr eaLnBrk="1" fontAlgn="auto" hangingPunct="1">
              <a:buFont typeface="+mj-lt"/>
              <a:buAutoNum type="arabicPeriod"/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6334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200" b="1" dirty="0" smtClean="0"/>
              <a:t>STRATEGIJE PRI RJEŠAVANJU TESTOVA:</a:t>
            </a:r>
            <a:endParaRPr lang="hr-H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hr-HR" b="1" dirty="0" smtClean="0"/>
              <a:t>MJESEČNI PLAN</a:t>
            </a:r>
            <a:endParaRPr lang="hr-HR" dirty="0" smtClean="0"/>
          </a:p>
          <a:p>
            <a:pPr eaLnBrk="1" hangingPunct="1">
              <a:defRPr/>
            </a:pPr>
            <a:r>
              <a:rPr lang="hr-HR" dirty="0" smtClean="0"/>
              <a:t>Na papir je potrebno napisati sve važnije testove i druge obaveze za koje se trebaš pripremiti. Papir treba staviti na vidljivo mjesto tako da ti se ne može dogoditi da zaboraviš nešto i učiš u zadnji tren.</a:t>
            </a:r>
          </a:p>
          <a:p>
            <a:pPr eaLnBrk="1" hangingPunct="1">
              <a:defRPr/>
            </a:pPr>
            <a:r>
              <a:rPr lang="hr-HR" dirty="0" smtClean="0"/>
              <a:t>Primjer:</a:t>
            </a:r>
          </a:p>
          <a:p>
            <a:pPr eaLnBrk="1" hangingPunct="1">
              <a:defRPr/>
            </a:pPr>
            <a:r>
              <a:rPr lang="hr-HR" dirty="0" smtClean="0"/>
              <a:t>10.3.   – najavljen test iz povijesti</a:t>
            </a:r>
          </a:p>
          <a:p>
            <a:pPr eaLnBrk="1" hangingPunct="1">
              <a:defRPr/>
            </a:pPr>
            <a:r>
              <a:rPr lang="hr-HR" dirty="0" smtClean="0"/>
              <a:t>25. </a:t>
            </a:r>
            <a:r>
              <a:rPr lang="hr-HR" dirty="0"/>
              <a:t>3</a:t>
            </a:r>
            <a:r>
              <a:rPr lang="hr-HR" dirty="0" smtClean="0"/>
              <a:t>. – lektira</a:t>
            </a:r>
          </a:p>
          <a:p>
            <a:pPr eaLnBrk="1" hangingPunct="1">
              <a:defRPr/>
            </a:pPr>
            <a:r>
              <a:rPr lang="hr-HR" dirty="0" smtClean="0"/>
              <a:t>30. </a:t>
            </a:r>
            <a:r>
              <a:rPr lang="hr-HR" dirty="0"/>
              <a:t>4</a:t>
            </a:r>
            <a:r>
              <a:rPr lang="hr-HR" dirty="0" smtClean="0"/>
              <a:t>. – referat iz geografije</a:t>
            </a:r>
            <a:endParaRPr lang="en-US" dirty="0" smtClean="0"/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hr-HR" cap="none" smtClean="0"/>
              <a:t>PLANIRANJE UČENJA</a:t>
            </a:r>
            <a:endParaRPr lang="en-US" cap="none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86190"/>
            <a:ext cx="3096344" cy="25854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 bwMode="auto">
          <a:xfrm>
            <a:off x="179388" y="692150"/>
            <a:ext cx="8356600" cy="57943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smtClean="0"/>
              <a:t>Prvo napiši sve obaveze u učenju koje te čekaju za taj tjedan, a nakon toga napravi tablicu u kojoj ćeš za svaki dan napisati što ćeš raditi poslije škole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2400" smtClean="0"/>
              <a:t>       Na taj način se ne može dogoditi da nešto počneš učiti u zadnji tren i nemaš dovoljno vremena. Planove radi unaprijed vodeći računa da u tjedni i dnevni plan uvrstiš istaknute testove i obaveze iz mjesečnog plana.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smtClean="0"/>
              <a:t>Kad nešto s plana napraviš precrtaj to ili stavi kvačicu. Tako ćeš se sigurno osjećati bolje.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2400" smtClean="0"/>
              <a:t>       Svaki dan planiraj učenje tako da </a:t>
            </a:r>
            <a:r>
              <a:rPr lang="hr-HR" sz="2400" b="1" smtClean="0"/>
              <a:t>prvo učiš</a:t>
            </a:r>
            <a:r>
              <a:rPr lang="hr-HR" sz="2400" smtClean="0"/>
              <a:t> </a:t>
            </a:r>
            <a:r>
              <a:rPr lang="hr-HR" sz="2400" b="1" smtClean="0"/>
              <a:t>teže gradivo, a zatim lakše. </a:t>
            </a:r>
            <a:endParaRPr lang="hr-HR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smtClean="0"/>
              <a:t>Dobro je planirati vrijeme tako da učiš bez prestanka 40-50 minuta, a nakon toga uzmeš odmor od 10 minuta. Ako su odmori predugački trebat će ti i duže vrijeme da se ponovno zagriješ za učenje.</a:t>
            </a: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3460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r-HR" sz="2600" cap="none" smtClean="0"/>
              <a:t>TJEDNI I DNEVNI RASPORED</a:t>
            </a:r>
            <a:endParaRPr lang="en-US" sz="2600" cap="none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hr-HR" cap="none" smtClean="0">
                <a:latin typeface="Verdana" pitchFamily="34" charset="0"/>
              </a:rPr>
              <a:t>USPJEŠNE METODE I TEHNIKE UČENJA</a:t>
            </a:r>
            <a:endParaRPr lang="en-US" cap="none" smtClean="0">
              <a:latin typeface="Verdana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962" y="1589914"/>
            <a:ext cx="5796604" cy="51894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713</Words>
  <Application>Microsoft Office PowerPoint</Application>
  <PresentationFormat>Prikaz na zaslonu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Verdana</vt:lpstr>
      <vt:lpstr>Papir</vt:lpstr>
      <vt:lpstr>Kako uspješno učiti ili  ˝da učenje ne bude mučenje˝ </vt:lpstr>
      <vt:lpstr>USPJEŠNO UČENJE JE KOMBINACIJA OSJEĆAJA, RAZMIŠLJANJA I ČINJENJA. </vt:lpstr>
      <vt:lpstr>Kako pamtimo</vt:lpstr>
      <vt:lpstr>NAJČEŠĆA ZAPREKA UČENJU – STRAH (TREMA) </vt:lpstr>
      <vt:lpstr>SAVJETI PROTIV TREME </vt:lpstr>
      <vt:lpstr>STRATEGIJE PRI RJEŠAVANJU TESTOVA:</vt:lpstr>
      <vt:lpstr>PLANIRANJE UČENJA</vt:lpstr>
      <vt:lpstr>TJEDNI I DNEVNI RASPORED</vt:lpstr>
      <vt:lpstr>USPJEŠNE METODE I TEHNIKE UČENJA</vt:lpstr>
      <vt:lpstr>UMNE MAPE</vt:lpstr>
      <vt:lpstr>Slajd 11</vt:lpstr>
      <vt:lpstr>Slajd 12</vt:lpstr>
      <vt:lpstr>Slajd 13</vt:lpstr>
      <vt:lpstr>JOŠ NEKI SAVJETI PRI RADU NA TEKSTU: </vt:lpstr>
      <vt:lpstr>SRETNO NA USMENIM I PISMENIM PROVJERAMA!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uspješno učiti ili  ˝da učenje ne bude mučenje˝</dc:title>
  <dc:creator>leskovar</dc:creator>
  <cp:lastModifiedBy>NADA</cp:lastModifiedBy>
  <cp:revision>19</cp:revision>
  <dcterms:created xsi:type="dcterms:W3CDTF">2010-12-12T17:06:40Z</dcterms:created>
  <dcterms:modified xsi:type="dcterms:W3CDTF">2017-11-12T15:02:19Z</dcterms:modified>
</cp:coreProperties>
</file>