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9" r:id="rId14"/>
    <p:sldId id="270" r:id="rId15"/>
    <p:sldId id="271" r:id="rId16"/>
  </p:sldIdLst>
  <p:sldSz cx="9144000" cy="6858000" type="screen4x3"/>
  <p:notesSz cx="6858000" cy="9144000"/>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9A4B68E-5970-4A43-972F-FF4331261A00}" type="datetimeFigureOut">
              <a:rPr lang="hr-HR" smtClean="0"/>
              <a:pPr/>
              <a:t>1.6.2016.</a:t>
            </a:fld>
            <a:endParaRPr lang="hr-HR"/>
          </a:p>
        </p:txBody>
      </p:sp>
      <p:sp>
        <p:nvSpPr>
          <p:cNvPr id="17" name="Footer Placeholder 16"/>
          <p:cNvSpPr>
            <a:spLocks noGrp="1"/>
          </p:cNvSpPr>
          <p:nvPr>
            <p:ph type="ftr" sz="quarter" idx="11"/>
          </p:nvPr>
        </p:nvSpPr>
        <p:spPr/>
        <p:txBody>
          <a:bodyPr/>
          <a:lstStyle/>
          <a:p>
            <a:endParaRPr lang="hr-HR"/>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222F51D-B8A7-4C07-86A3-442F1D6EFC01}" type="slidenum">
              <a:rPr lang="hr-HR" smtClean="0"/>
              <a:pPr/>
              <a:t>‹#›</a:t>
            </a:fld>
            <a:endParaRPr lang="hr-HR"/>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A4B68E-5970-4A43-972F-FF4331261A00}" type="datetimeFigureOut">
              <a:rPr lang="hr-HR" smtClean="0"/>
              <a:pPr/>
              <a:t>1.6.2016.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3222F51D-B8A7-4C07-86A3-442F1D6EFC01}" type="slidenum">
              <a:rPr lang="hr-HR" smtClean="0"/>
              <a:pPr/>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3222F51D-B8A7-4C07-86A3-442F1D6EFC01}" type="slidenum">
              <a:rPr lang="hr-HR" smtClean="0"/>
              <a:pPr/>
              <a:t>‹#›</a:t>
            </a:fld>
            <a:endParaRPr lang="hr-HR"/>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A4B68E-5970-4A43-972F-FF4331261A00}" type="datetimeFigureOut">
              <a:rPr lang="hr-HR" smtClean="0"/>
              <a:pPr/>
              <a:t>1.6.2016.</a:t>
            </a:fld>
            <a:endParaRPr lang="hr-HR"/>
          </a:p>
        </p:txBody>
      </p:sp>
      <p:sp>
        <p:nvSpPr>
          <p:cNvPr id="5" name="Footer Placeholder 4"/>
          <p:cNvSpPr>
            <a:spLocks noGrp="1"/>
          </p:cNvSpPr>
          <p:nvPr>
            <p:ph type="ftr" sz="quarter" idx="11"/>
          </p:nvPr>
        </p:nvSpPr>
        <p:spPr/>
        <p:txBody>
          <a:bodyPr/>
          <a:lstStyle/>
          <a:p>
            <a:endParaRPr lang="hr-HR"/>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9A4B68E-5970-4A43-972F-FF4331261A00}" type="datetimeFigureOut">
              <a:rPr lang="hr-HR" smtClean="0"/>
              <a:pPr/>
              <a:t>1.6.2016.</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a:xfrm>
            <a:off x="4361688" y="1026372"/>
            <a:ext cx="457200" cy="441325"/>
          </a:xfrm>
        </p:spPr>
        <p:txBody>
          <a:bodyPr/>
          <a:lstStyle/>
          <a:p>
            <a:fld id="{3222F51D-B8A7-4C07-86A3-442F1D6EFC01}" type="slidenum">
              <a:rPr lang="hr-HR" smtClean="0"/>
              <a:pPr/>
              <a:t>‹#›</a:t>
            </a:fld>
            <a:endParaRPr lang="hr-HR"/>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hr-HR"/>
          </a:p>
        </p:txBody>
      </p:sp>
      <p:sp>
        <p:nvSpPr>
          <p:cNvPr id="4" name="Date Placeholder 3"/>
          <p:cNvSpPr>
            <a:spLocks noGrp="1"/>
          </p:cNvSpPr>
          <p:nvPr>
            <p:ph type="dt" sz="half" idx="10"/>
          </p:nvPr>
        </p:nvSpPr>
        <p:spPr/>
        <p:txBody>
          <a:bodyPr/>
          <a:lstStyle/>
          <a:p>
            <a:fld id="{A9A4B68E-5970-4A43-972F-FF4331261A00}" type="datetimeFigureOut">
              <a:rPr lang="hr-HR" smtClean="0"/>
              <a:pPr/>
              <a:t>1.6.2016.</a:t>
            </a:fld>
            <a:endParaRPr lang="hr-HR"/>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3222F51D-B8A7-4C07-86A3-442F1D6EFC01}" type="slidenum">
              <a:rPr lang="hr-HR" smtClean="0"/>
              <a:pPr/>
              <a:t>‹#›</a:t>
            </a:fld>
            <a:endParaRPr lang="hr-HR"/>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A9A4B68E-5970-4A43-972F-FF4331261A00}" type="datetimeFigureOut">
              <a:rPr lang="hr-HR" smtClean="0"/>
              <a:pPr/>
              <a:t>1.6.2016.</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3222F51D-B8A7-4C07-86A3-442F1D6EFC01}" type="slidenum">
              <a:rPr lang="hr-HR" smtClean="0"/>
              <a:pPr/>
              <a:t>‹#›</a:t>
            </a:fld>
            <a:endParaRPr lang="hr-HR"/>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9A4B68E-5970-4A43-972F-FF4331261A00}" type="datetimeFigureOut">
              <a:rPr lang="hr-HR" smtClean="0"/>
              <a:pPr/>
              <a:t>1.6.2016.</a:t>
            </a:fld>
            <a:endParaRPr lang="hr-HR"/>
          </a:p>
        </p:txBody>
      </p:sp>
      <p:sp>
        <p:nvSpPr>
          <p:cNvPr id="8" name="Footer Placeholder 7"/>
          <p:cNvSpPr>
            <a:spLocks noGrp="1"/>
          </p:cNvSpPr>
          <p:nvPr>
            <p:ph type="ftr" sz="quarter" idx="11"/>
          </p:nvPr>
        </p:nvSpPr>
        <p:spPr>
          <a:xfrm>
            <a:off x="304800" y="6409944"/>
            <a:ext cx="3581400" cy="365760"/>
          </a:xfrm>
        </p:spPr>
        <p:txBody>
          <a:bodyPr/>
          <a:lstStyle/>
          <a:p>
            <a:endParaRPr lang="hr-HR"/>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3222F51D-B8A7-4C07-86A3-442F1D6EFC01}" type="slidenum">
              <a:rPr lang="hr-HR" smtClean="0"/>
              <a:pPr/>
              <a:t>‹#›</a:t>
            </a:fld>
            <a:endParaRPr lang="hr-HR"/>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9A4B68E-5970-4A43-972F-FF4331261A00}" type="datetimeFigureOut">
              <a:rPr lang="hr-HR" smtClean="0"/>
              <a:pPr/>
              <a:t>1.6.2016.</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a:xfrm>
            <a:off x="4343400" y="1036020"/>
            <a:ext cx="457200" cy="441325"/>
          </a:xfrm>
        </p:spPr>
        <p:txBody>
          <a:bodyPr/>
          <a:lstStyle/>
          <a:p>
            <a:fld id="{3222F51D-B8A7-4C07-86A3-442F1D6EFC01}"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9A4B68E-5970-4A43-972F-FF4331261A00}" type="datetimeFigureOut">
              <a:rPr lang="hr-HR" smtClean="0"/>
              <a:pPr/>
              <a:t>1.6.2016.</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3222F51D-B8A7-4C07-86A3-442F1D6EFC01}" type="slidenum">
              <a:rPr lang="hr-HR" smtClean="0"/>
              <a:pPr/>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3222F51D-B8A7-4C07-86A3-442F1D6EFC01}" type="slidenum">
              <a:rPr lang="hr-HR" smtClean="0"/>
              <a:pPr/>
              <a:t>‹#›</a:t>
            </a:fld>
            <a:endParaRPr lang="hr-HR"/>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A9A4B68E-5970-4A43-972F-FF4331261A00}" type="datetimeFigureOut">
              <a:rPr lang="hr-HR" smtClean="0"/>
              <a:pPr/>
              <a:t>1.6.2016.</a:t>
            </a:fld>
            <a:endParaRPr lang="hr-HR"/>
          </a:p>
        </p:txBody>
      </p:sp>
      <p:sp>
        <p:nvSpPr>
          <p:cNvPr id="6" name="Footer Placeholder 5"/>
          <p:cNvSpPr>
            <a:spLocks noGrp="1"/>
          </p:cNvSpPr>
          <p:nvPr>
            <p:ph type="ftr" sz="quarter" idx="11"/>
          </p:nvPr>
        </p:nvSpPr>
        <p:spPr>
          <a:xfrm>
            <a:off x="301752" y="6410848"/>
            <a:ext cx="3383280" cy="365760"/>
          </a:xfrm>
        </p:spPr>
        <p:txBody>
          <a:bodyPr/>
          <a:lstStyle/>
          <a:p>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3222F51D-B8A7-4C07-86A3-442F1D6EFC01}" type="slidenum">
              <a:rPr lang="hr-HR" smtClean="0"/>
              <a:pPr/>
              <a:t>‹#›</a:t>
            </a:fld>
            <a:endParaRPr lang="hr-HR"/>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A9A4B68E-5970-4A43-972F-FF4331261A00}" type="datetimeFigureOut">
              <a:rPr lang="hr-HR" smtClean="0"/>
              <a:pPr/>
              <a:t>1.6.2016.</a:t>
            </a:fld>
            <a:endParaRPr lang="hr-HR"/>
          </a:p>
        </p:txBody>
      </p:sp>
      <p:sp>
        <p:nvSpPr>
          <p:cNvPr id="6" name="Footer Placeholder 5"/>
          <p:cNvSpPr>
            <a:spLocks noGrp="1"/>
          </p:cNvSpPr>
          <p:nvPr>
            <p:ph type="ftr" sz="quarter" idx="11"/>
          </p:nvPr>
        </p:nvSpPr>
        <p:spPr>
          <a:xfrm>
            <a:off x="301752" y="6410848"/>
            <a:ext cx="3584448" cy="365760"/>
          </a:xfrm>
        </p:spPr>
        <p:txBody>
          <a:bodyPr/>
          <a:lstStyle/>
          <a:p>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A9A4B68E-5970-4A43-972F-FF4331261A00}" type="datetimeFigureOut">
              <a:rPr lang="hr-HR" smtClean="0"/>
              <a:pPr/>
              <a:t>1.6.2016.</a:t>
            </a:fld>
            <a:endParaRPr lang="hr-HR"/>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hr-HR"/>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3222F51D-B8A7-4C07-86A3-442F1D6EFC01}" type="slidenum">
              <a:rPr lang="hr-HR" smtClean="0"/>
              <a:pPr/>
              <a:t>‹#›</a:t>
            </a:fld>
            <a:endParaRPr lang="hr-HR"/>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upisi.hr/"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upisi.h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upisi.h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helpdesk@skole.hr" TargetMode="External"/><Relationship Id="rId2" Type="http://schemas.openxmlformats.org/officeDocument/2006/relationships/hyperlink" Target="http://www.upisi.h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minpo.hr/"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upisi.hr/"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hr-HR" dirty="0" smtClean="0"/>
              <a:t>UPISI</a:t>
            </a:r>
            <a:endParaRPr lang="hr-HR" dirty="0"/>
          </a:p>
        </p:txBody>
      </p:sp>
      <p:sp>
        <p:nvSpPr>
          <p:cNvPr id="2" name="Title 1"/>
          <p:cNvSpPr>
            <a:spLocks noGrp="1"/>
          </p:cNvSpPr>
          <p:nvPr>
            <p:ph type="ctrTitle"/>
          </p:nvPr>
        </p:nvSpPr>
        <p:spPr/>
        <p:txBody>
          <a:bodyPr/>
          <a:lstStyle/>
          <a:p>
            <a:r>
              <a:rPr lang="hr-HR" dirty="0" smtClean="0"/>
              <a:t>IDEMO U SREDNJU</a:t>
            </a:r>
            <a:endParaRPr lang="hr-H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27784" y="3429000"/>
            <a:ext cx="3816424" cy="2664296"/>
          </a:xfrm>
          <a:prstGeom prst="rect">
            <a:avLst/>
          </a:prstGeom>
        </p:spPr>
      </p:pic>
    </p:spTree>
    <p:extLst>
      <p:ext uri="{BB962C8B-B14F-4D97-AF65-F5344CB8AC3E}">
        <p14:creationId xmlns:p14="http://schemas.microsoft.com/office/powerpoint/2010/main" val="38078190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VAŽNO!!!!</a:t>
            </a:r>
            <a:endParaRPr lang="hr-HR" dirty="0"/>
          </a:p>
        </p:txBody>
      </p:sp>
      <p:sp>
        <p:nvSpPr>
          <p:cNvPr id="3" name="Content Placeholder 2"/>
          <p:cNvSpPr>
            <a:spLocks noGrp="1"/>
          </p:cNvSpPr>
          <p:nvPr>
            <p:ph sz="quarter" idx="1"/>
          </p:nvPr>
        </p:nvSpPr>
        <p:spPr/>
        <p:txBody>
          <a:bodyPr>
            <a:normAutofit fontScale="92500"/>
          </a:bodyPr>
          <a:lstStyle/>
          <a:p>
            <a:r>
              <a:rPr lang="hr-HR" dirty="0" smtClean="0"/>
              <a:t>UČENICI KOJI NE DOSTAVE NAVEDENU DOKUMENTACIJU U PROPISANIM ROKOVIMA GUBE PRAVO UPISA OSTVARENOG U LJETNOM UPISNOM ROKU TE SE U JESENSKOM ROKU MOGU KANDIDIRATI ZA UPIS U PREOSTALA SLOBODNA UPISNA MJESTA</a:t>
            </a:r>
          </a:p>
          <a:p>
            <a:r>
              <a:rPr lang="hr-HR" smtClean="0"/>
              <a:t>UČENIK SVOJ UPIS POTVRĐUJE VLASTORUČNIM POTPISOM I POTPISOM RODITELJA NA OBRASCU/UPISNICI DOSTUPNOM NA MREŽNOJ STRANICI </a:t>
            </a:r>
            <a:r>
              <a:rPr lang="hr-HR" smtClean="0">
                <a:hlinkClick r:id="rId2"/>
              </a:rPr>
              <a:t>www.upisi.hr</a:t>
            </a:r>
            <a:r>
              <a:rPr lang="hr-HR" smtClean="0"/>
              <a:t> KOJU JE DUŽAN DOSTAVITI U SREDNJU ŠKOLU U NAVEDENIM ROKOVIMA</a:t>
            </a:r>
            <a:endParaRPr lang="hr-HR"/>
          </a:p>
        </p:txBody>
      </p:sp>
    </p:spTree>
    <p:extLst>
      <p:ext uri="{BB962C8B-B14F-4D97-AF65-F5344CB8AC3E}">
        <p14:creationId xmlns:p14="http://schemas.microsoft.com/office/powerpoint/2010/main" val="3343717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Prva prijava na </a:t>
            </a:r>
            <a:r>
              <a:rPr lang="hr-HR" dirty="0" smtClean="0">
                <a:hlinkClick r:id="rId2"/>
              </a:rPr>
              <a:t>www.upisi.hr</a:t>
            </a:r>
            <a:r>
              <a:rPr lang="hr-HR" dirty="0" smtClean="0"/>
              <a:t> </a:t>
            </a:r>
            <a:endParaRPr lang="hr-HR" dirty="0"/>
          </a:p>
        </p:txBody>
      </p:sp>
      <p:sp>
        <p:nvSpPr>
          <p:cNvPr id="3" name="Content Placeholder 2"/>
          <p:cNvSpPr>
            <a:spLocks noGrp="1"/>
          </p:cNvSpPr>
          <p:nvPr>
            <p:ph sz="quarter" idx="1"/>
          </p:nvPr>
        </p:nvSpPr>
        <p:spPr/>
        <p:txBody>
          <a:bodyPr>
            <a:normAutofit lnSpcReduction="10000"/>
          </a:bodyPr>
          <a:lstStyle/>
          <a:p>
            <a:r>
              <a:rPr lang="hr-HR" dirty="0" smtClean="0"/>
              <a:t>Elektronički identitet iz sustava AAI@EduHr dodjeljuje administrator imenika kao i lozinku</a:t>
            </a:r>
          </a:p>
          <a:p>
            <a:r>
              <a:rPr lang="hr-HR" dirty="0" smtClean="0"/>
              <a:t>Učenik koji se prvi puta prijavljuje na mrežnoj stranici </a:t>
            </a:r>
            <a:r>
              <a:rPr lang="hr-HR" dirty="0" smtClean="0">
                <a:hlinkClick r:id="rId2"/>
              </a:rPr>
              <a:t>www.upisi.hr</a:t>
            </a:r>
            <a:r>
              <a:rPr lang="hr-HR" dirty="0" smtClean="0"/>
              <a:t> sa svojim el.identitetom treba unijeti broj svog mobilnog telefona na koji želi SMS-om primiti PIN (osobni identifikacijski broj)</a:t>
            </a:r>
          </a:p>
          <a:p>
            <a:r>
              <a:rPr lang="hr-HR" dirty="0" smtClean="0"/>
              <a:t>Kandidati su dužni provjeriti osobne podatke, ocjene iz osnovne škole, i sve ostale upisane podatke koji se nalaze u sustavu u skladu s rokovima navedenim u kalendaru....u slučaju netočnosti podataka obavijestiti razrednika</a:t>
            </a:r>
            <a:endParaRPr lang="hr-HR" dirty="0"/>
          </a:p>
        </p:txBody>
      </p:sp>
    </p:spTree>
    <p:extLst>
      <p:ext uri="{BB962C8B-B14F-4D97-AF65-F5344CB8AC3E}">
        <p14:creationId xmlns:p14="http://schemas.microsoft.com/office/powerpoint/2010/main" val="2016055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Prijava obrazovnih programa</a:t>
            </a:r>
            <a:endParaRPr lang="hr-HR" dirty="0"/>
          </a:p>
        </p:txBody>
      </p:sp>
      <p:sp>
        <p:nvSpPr>
          <p:cNvPr id="3" name="Content Placeholder 2"/>
          <p:cNvSpPr>
            <a:spLocks noGrp="1"/>
          </p:cNvSpPr>
          <p:nvPr>
            <p:ph sz="quarter" idx="1"/>
          </p:nvPr>
        </p:nvSpPr>
        <p:spPr/>
        <p:txBody>
          <a:bodyPr>
            <a:normAutofit fontScale="70000" lnSpcReduction="20000"/>
          </a:bodyPr>
          <a:lstStyle/>
          <a:p>
            <a:r>
              <a:rPr lang="hr-HR" dirty="0" smtClean="0"/>
              <a:t>Obrazovne programe/srednje škole moguće je pretraživati prema zadanim kriterijima pretrage</a:t>
            </a:r>
          </a:p>
          <a:p>
            <a:r>
              <a:rPr lang="hr-HR" dirty="0" smtClean="0"/>
              <a:t>Za svaki obrazovni program moguće je pregledati detaljne informacije koje sadrže  opis programa, strukturu bodovanja, popis preduvijeta i ostale važne informacije</a:t>
            </a:r>
          </a:p>
          <a:p>
            <a:r>
              <a:rPr lang="hr-HR" dirty="0" smtClean="0"/>
              <a:t>Obrazovni programi koji se žele upisati dodaju se na LISTU PRIORITETA koja se može mijenjati do roka navedenog u kalendaru</a:t>
            </a:r>
          </a:p>
          <a:p>
            <a:r>
              <a:rPr lang="hr-HR" dirty="0" smtClean="0"/>
              <a:t>LISTU PRIORITETA treba pažljivo pripremiti tako da se na vrh liste postavi obrazovni program koji se najviše želi upisati, a zatim i ostali, željenim redoslijedom</a:t>
            </a:r>
          </a:p>
          <a:p>
            <a:r>
              <a:rPr lang="hr-HR" dirty="0" smtClean="0"/>
              <a:t>Važno je da kandidati provjere  jesu li im svi obrazovni programi na listi prioriteta poredani prema njihovim željama i mogućnostima jer nakon zaključavanja odabira programa/škola nikakve izmjene nisu moguće</a:t>
            </a:r>
          </a:p>
          <a:p>
            <a:r>
              <a:rPr lang="hr-HR" dirty="0" smtClean="0"/>
              <a:t>Prilikom prijave pojedinog obrazovnog programa potrebno je odabrati prvi i drugi strani jezik i izborne predmete između ponuđenih koji se u srednjoj školi predaju</a:t>
            </a:r>
            <a:endParaRPr lang="hr-HR" dirty="0"/>
          </a:p>
        </p:txBody>
      </p:sp>
    </p:spTree>
    <p:extLst>
      <p:ext uri="{BB962C8B-B14F-4D97-AF65-F5344CB8AC3E}">
        <p14:creationId xmlns:p14="http://schemas.microsoft.com/office/powerpoint/2010/main" val="678799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Praćenje i ljestvice</a:t>
            </a:r>
            <a:endParaRPr lang="hr-HR" dirty="0"/>
          </a:p>
        </p:txBody>
      </p:sp>
      <p:sp>
        <p:nvSpPr>
          <p:cNvPr id="3" name="Content Placeholder 2"/>
          <p:cNvSpPr>
            <a:spLocks noGrp="1"/>
          </p:cNvSpPr>
          <p:nvPr>
            <p:ph sz="quarter" idx="1"/>
          </p:nvPr>
        </p:nvSpPr>
        <p:spPr/>
        <p:txBody>
          <a:bodyPr>
            <a:normAutofit lnSpcReduction="10000"/>
          </a:bodyPr>
          <a:lstStyle/>
          <a:p>
            <a:r>
              <a:rPr lang="hr-HR" dirty="0" smtClean="0"/>
              <a:t>Od samog početka prijave obrazovnih programa bit će moguće pratiti bodovno stanje za svaki prijavljeni obrazovni program</a:t>
            </a:r>
          </a:p>
          <a:p>
            <a:r>
              <a:rPr lang="hr-HR" dirty="0" smtClean="0"/>
              <a:t>Ako kandidat nije zadovoljio potrebne preduvijete za upis nekog od prijavljenih programa, navedeno će biti vidljivo na detaljnome prikazu bodovanja za prijavljeni program u svakome trenutku, takve programe kandidat može obrisati sa svoje liste</a:t>
            </a:r>
          </a:p>
          <a:p>
            <a:r>
              <a:rPr lang="hr-HR" dirty="0" smtClean="0"/>
              <a:t>Ogledne ljestvice poretka su odraz trenutačnog bodovnog stanja i obnavljaju se svakih sat vremena</a:t>
            </a:r>
          </a:p>
          <a:p>
            <a:r>
              <a:rPr lang="hr-HR" dirty="0" smtClean="0"/>
              <a:t>Konačne ljestvice se više ne mijenjaju</a:t>
            </a:r>
            <a:endParaRPr lang="hr-HR" dirty="0"/>
          </a:p>
        </p:txBody>
      </p:sp>
    </p:spTree>
    <p:extLst>
      <p:ext uri="{BB962C8B-B14F-4D97-AF65-F5344CB8AC3E}">
        <p14:creationId xmlns:p14="http://schemas.microsoft.com/office/powerpoint/2010/main" val="17883393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Potpisivanje prijavnica</a:t>
            </a:r>
            <a:endParaRPr lang="hr-HR" dirty="0"/>
          </a:p>
        </p:txBody>
      </p:sp>
      <p:sp>
        <p:nvSpPr>
          <p:cNvPr id="3" name="Content Placeholder 2"/>
          <p:cNvSpPr>
            <a:spLocks noGrp="1"/>
          </p:cNvSpPr>
          <p:nvPr>
            <p:ph sz="quarter" idx="1"/>
          </p:nvPr>
        </p:nvSpPr>
        <p:spPr/>
        <p:txBody>
          <a:bodyPr>
            <a:normAutofit fontScale="70000" lnSpcReduction="20000"/>
          </a:bodyPr>
          <a:lstStyle/>
          <a:p>
            <a:r>
              <a:rPr lang="hr-HR" dirty="0" smtClean="0"/>
              <a:t>Prijavnicu s konačnom listom prioriteta iz sustava ispisuje razrednik, učenik i roditelj/skrbnik zatim potpisuju prijavnicu čime potvrđuju listu prioriteta</a:t>
            </a:r>
          </a:p>
          <a:p>
            <a:r>
              <a:rPr lang="hr-HR" dirty="0" smtClean="0"/>
              <a:t>Potpisivanje prijavnice s listom prioriteta ne jamči da će se kandidat i upisati na onaj izbor na kojemu je stekao pravo upisa u trenutku zaključavanja odabira odnosno ispisivanja prijavnice već predstavlja njegovu konačnu odluku o poretku prijavljenih programa</a:t>
            </a:r>
          </a:p>
          <a:p>
            <a:r>
              <a:rPr lang="hr-HR" dirty="0" smtClean="0"/>
              <a:t>Trenutkom objave konačnih ljestvica poretka kandidati stjeću pravo upisa u obrazovni program najvišeg prioriteta u kojemu se nalaze u sklopu upisne kvote</a:t>
            </a:r>
          </a:p>
          <a:p>
            <a:r>
              <a:rPr lang="hr-HR" dirty="0" smtClean="0"/>
              <a:t>Učenik svoj upis potvrđuje vlastoručnim potpisom i potpisom roditelja/skrbnika na obrascu/upisnici dostupnom na mrežnoj stranici </a:t>
            </a:r>
            <a:r>
              <a:rPr lang="hr-HR" dirty="0" smtClean="0">
                <a:hlinkClick r:id="rId2"/>
              </a:rPr>
              <a:t>www.upisi.hr</a:t>
            </a:r>
            <a:r>
              <a:rPr lang="hr-HR" dirty="0" smtClean="0"/>
              <a:t> koji je dužan dostaviti u srednju školu do roka navedenog u kalendaru</a:t>
            </a:r>
          </a:p>
          <a:p>
            <a:r>
              <a:rPr lang="hr-HR" dirty="0" smtClean="0"/>
              <a:t>KANDIDATI KOJI U ŠKOLU NE DOSTAVE UPISNICU, AKO JE TO POTREBNO POTVRDU LIJEČNIKA ŠKOLSKE MEDICINE, SVJEDODŽBU MEDICINE RADA I/ILI UGOVOR O NAUKOVANJU GUBE PRAVO NA UPIS I UPUĆUJU SE NA SLJEDEĆI UPISNI ROK</a:t>
            </a:r>
            <a:endParaRPr lang="hr-HR" dirty="0"/>
          </a:p>
        </p:txBody>
      </p:sp>
    </p:spTree>
    <p:extLst>
      <p:ext uri="{BB962C8B-B14F-4D97-AF65-F5344CB8AC3E}">
        <p14:creationId xmlns:p14="http://schemas.microsoft.com/office/powerpoint/2010/main" val="3280057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KONTAKTI</a:t>
            </a:r>
            <a:endParaRPr lang="hr-HR" dirty="0"/>
          </a:p>
        </p:txBody>
      </p:sp>
      <p:sp>
        <p:nvSpPr>
          <p:cNvPr id="3" name="Content Placeholder 2"/>
          <p:cNvSpPr>
            <a:spLocks noGrp="1"/>
          </p:cNvSpPr>
          <p:nvPr>
            <p:ph sz="quarter" idx="1"/>
          </p:nvPr>
        </p:nvSpPr>
        <p:spPr/>
        <p:txBody>
          <a:bodyPr>
            <a:normAutofit fontScale="70000" lnSpcReduction="20000"/>
          </a:bodyPr>
          <a:lstStyle/>
          <a:p>
            <a:r>
              <a:rPr lang="hr-HR" sz="5400" u="sng" dirty="0" smtClean="0">
                <a:hlinkClick r:id="rId2"/>
              </a:rPr>
              <a:t>www.upisi.hr</a:t>
            </a:r>
            <a:endParaRPr lang="hr-HR" sz="5400" dirty="0" smtClean="0"/>
          </a:p>
          <a:p>
            <a:pPr fontAlgn="base"/>
            <a:r>
              <a:rPr lang="hr-HR" b="1" dirty="0" smtClean="0"/>
              <a:t>Pomoć i podrška</a:t>
            </a:r>
          </a:p>
          <a:p>
            <a:pPr fontAlgn="base"/>
            <a:r>
              <a:rPr lang="hr-HR" dirty="0" smtClean="0"/>
              <a:t>Ako imaš dvojbi, pitanja ili problema vezanih uz rad sa sustavom, možeš kontaktirati </a:t>
            </a:r>
            <a:r>
              <a:rPr lang="hr-HR" dirty="0" err="1" smtClean="0"/>
              <a:t>CARNetovu</a:t>
            </a:r>
            <a:r>
              <a:rPr lang="hr-HR" dirty="0" smtClean="0"/>
              <a:t> Podršku obrazovnom sustavu (svaki radni dan od 8:00 do 20:00).</a:t>
            </a:r>
            <a:br>
              <a:rPr lang="hr-HR" dirty="0" smtClean="0"/>
            </a:br>
            <a:r>
              <a:rPr lang="hr-HR" dirty="0" smtClean="0"/>
              <a:t/>
            </a:r>
            <a:br>
              <a:rPr lang="hr-HR" dirty="0" smtClean="0"/>
            </a:br>
            <a:r>
              <a:rPr lang="hr-HR" dirty="0" smtClean="0"/>
              <a:t>Molimo te da kod svakog upita *OBAVEZNO* navedeš sljedeće podatke:</a:t>
            </a:r>
            <a:br>
              <a:rPr lang="hr-HR" dirty="0" smtClean="0"/>
            </a:br>
            <a:r>
              <a:rPr lang="hr-HR" dirty="0" smtClean="0"/>
              <a:t>- Ime i prezime</a:t>
            </a:r>
            <a:br>
              <a:rPr lang="hr-HR" dirty="0" smtClean="0"/>
            </a:br>
            <a:r>
              <a:rPr lang="hr-HR" dirty="0" smtClean="0"/>
              <a:t>- Korisničku oznaku</a:t>
            </a:r>
            <a:br>
              <a:rPr lang="hr-HR" dirty="0" smtClean="0"/>
            </a:br>
            <a:r>
              <a:rPr lang="hr-HR" dirty="0" smtClean="0"/>
              <a:t>- Kontakt telefon/mobitel</a:t>
            </a:r>
            <a:br>
              <a:rPr lang="hr-HR" dirty="0" smtClean="0"/>
            </a:br>
            <a:r>
              <a:rPr lang="hr-HR" dirty="0" smtClean="0"/>
              <a:t>- Detaljan opis problema uz sve informacije za koje smatraš da bi mogle pridonijeti bržem rješavanju tvog upita</a:t>
            </a:r>
          </a:p>
          <a:p>
            <a:pPr fontAlgn="base"/>
            <a:r>
              <a:rPr lang="hr-HR" dirty="0" smtClean="0"/>
              <a:t> </a:t>
            </a:r>
          </a:p>
          <a:p>
            <a:pPr fontAlgn="base"/>
            <a:r>
              <a:rPr lang="hr-HR" sz="4600" b="1" dirty="0" smtClean="0"/>
              <a:t>E-pošta: </a:t>
            </a:r>
            <a:r>
              <a:rPr lang="hr-HR" sz="4600" u="sng" dirty="0" err="1" smtClean="0">
                <a:hlinkClick r:id="rId3"/>
              </a:rPr>
              <a:t>helpdesk</a:t>
            </a:r>
            <a:r>
              <a:rPr lang="hr-HR" sz="4600" u="sng" dirty="0" smtClean="0">
                <a:hlinkClick r:id="rId3"/>
              </a:rPr>
              <a:t>@</a:t>
            </a:r>
            <a:r>
              <a:rPr lang="hr-HR" sz="4600" u="sng" dirty="0" err="1" smtClean="0">
                <a:hlinkClick r:id="rId3"/>
              </a:rPr>
              <a:t>skole.hr</a:t>
            </a:r>
            <a:endParaRPr lang="hr-HR" sz="4600" dirty="0" smtClean="0"/>
          </a:p>
          <a:p>
            <a:pPr fontAlgn="base"/>
            <a:r>
              <a:rPr lang="hr-HR" sz="4600" b="1" dirty="0" smtClean="0"/>
              <a:t>Telefon: 01 6661 500</a:t>
            </a:r>
            <a:endParaRPr lang="hr-HR" sz="4600" dirty="0" smtClean="0"/>
          </a:p>
          <a:p>
            <a:endParaRPr lang="hr-HR" dirty="0" smtClean="0"/>
          </a:p>
        </p:txBody>
      </p:sp>
    </p:spTree>
    <p:extLst>
      <p:ext uri="{BB962C8B-B14F-4D97-AF65-F5344CB8AC3E}">
        <p14:creationId xmlns:p14="http://schemas.microsoft.com/office/powerpoint/2010/main" val="2155488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ELEMENTI I KRITERIJI ZA UPIS</a:t>
            </a:r>
            <a:endParaRPr lang="hr-HR" dirty="0"/>
          </a:p>
        </p:txBody>
      </p:sp>
      <p:sp>
        <p:nvSpPr>
          <p:cNvPr id="3" name="Content Placeholder 2"/>
          <p:cNvSpPr>
            <a:spLocks noGrp="1"/>
          </p:cNvSpPr>
          <p:nvPr>
            <p:ph sz="quarter" idx="1"/>
          </p:nvPr>
        </p:nvSpPr>
        <p:spPr/>
        <p:txBody>
          <a:bodyPr>
            <a:normAutofit/>
          </a:bodyPr>
          <a:lstStyle/>
          <a:p>
            <a:r>
              <a:rPr lang="hr-HR" sz="2400" dirty="0" smtClean="0"/>
              <a:t>Kandidat može prijaviti najviše 6 programa obrazovanja</a:t>
            </a:r>
          </a:p>
          <a:p>
            <a:r>
              <a:rPr lang="hr-HR" sz="2400" dirty="0" smtClean="0"/>
              <a:t>Zajednički element čine prosjeci zaključnih ocjena (na dvije decimale) u posljednja 4 razreda – max broj bodova 20</a:t>
            </a:r>
          </a:p>
          <a:p>
            <a:r>
              <a:rPr lang="hr-HR" sz="2400" dirty="0" smtClean="0"/>
              <a:t>Strukovne škole (3 god.) – 20 bodova + zaključne ocjene 7. i 8.raz. iz HJ, MAT, EJ – max broj bodova 50</a:t>
            </a:r>
            <a:endParaRPr lang="hr-HR" dirty="0" smtClean="0"/>
          </a:p>
          <a:p>
            <a:r>
              <a:rPr lang="hr-HR" sz="2400" dirty="0" smtClean="0"/>
              <a:t>4.godišnje strukovne i gimnazije – 20 bodova + 7. i 8.raz. HJ, MAT, EJ + 3 predmeta važnih za nastavak obrazovanja ( POV, GEO, KEM, BIO, FIZ, TEH) – max broj bodova 80</a:t>
            </a:r>
          </a:p>
        </p:txBody>
      </p:sp>
    </p:spTree>
    <p:extLst>
      <p:ext uri="{BB962C8B-B14F-4D97-AF65-F5344CB8AC3E}">
        <p14:creationId xmlns:p14="http://schemas.microsoft.com/office/powerpoint/2010/main" val="31341182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POSEBAN ELEMENT VREDNOVANJA</a:t>
            </a:r>
            <a:endParaRPr lang="hr-HR" dirty="0"/>
          </a:p>
        </p:txBody>
      </p:sp>
      <p:sp>
        <p:nvSpPr>
          <p:cNvPr id="3" name="Content Placeholder 2"/>
          <p:cNvSpPr>
            <a:spLocks noGrp="1"/>
          </p:cNvSpPr>
          <p:nvPr>
            <p:ph sz="quarter" idx="1"/>
          </p:nvPr>
        </p:nvSpPr>
        <p:spPr/>
        <p:txBody>
          <a:bodyPr>
            <a:normAutofit/>
          </a:bodyPr>
          <a:lstStyle/>
          <a:p>
            <a:r>
              <a:rPr lang="hr-HR" dirty="0" smtClean="0"/>
              <a:t>Kandidati sa zdravstvenim teškoćama + 1 bod (obavezno priložiti stručno mišljenje Službe za profesionalno usmjeravanje HZZ-a, medicinska dokumentacija – školski liječnik)</a:t>
            </a:r>
          </a:p>
          <a:p>
            <a:r>
              <a:rPr lang="hr-HR" dirty="0" smtClean="0"/>
              <a:t>Kandidati koji žive u otežanim uvjetima obrazovanja uzrokovanim nepovoljnim ekonomskim, socijalnim te odgojnim čimbenicima + 1 bod  (dugotrajna nezaposlenost, priložiti potvrdu nadležnog područnog ureda HZZ-a o dugotrajnoj nezaposlenosti roditelja)</a:t>
            </a:r>
            <a:endParaRPr lang="hr-HR" dirty="0"/>
          </a:p>
        </p:txBody>
      </p:sp>
    </p:spTree>
    <p:extLst>
      <p:ext uri="{BB962C8B-B14F-4D97-AF65-F5344CB8AC3E}">
        <p14:creationId xmlns:p14="http://schemas.microsoft.com/office/powerpoint/2010/main" val="13698185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VREDNOVANJE USPJEHA KANDIDATA S TEŠKOĆAMA U RAZVOJU</a:t>
            </a:r>
            <a:endParaRPr lang="hr-HR" dirty="0"/>
          </a:p>
        </p:txBody>
      </p:sp>
      <p:sp>
        <p:nvSpPr>
          <p:cNvPr id="3" name="Content Placeholder 2"/>
          <p:cNvSpPr>
            <a:spLocks noGrp="1"/>
          </p:cNvSpPr>
          <p:nvPr>
            <p:ph sz="quarter" idx="1"/>
          </p:nvPr>
        </p:nvSpPr>
        <p:spPr/>
        <p:txBody>
          <a:bodyPr/>
          <a:lstStyle/>
          <a:p>
            <a:r>
              <a:rPr lang="hr-HR" dirty="0" smtClean="0"/>
              <a:t>Završio školu prema rješenju ureda državne uprave o primjerenom programu obrazovanja</a:t>
            </a:r>
          </a:p>
          <a:p>
            <a:r>
              <a:rPr lang="hr-HR" dirty="0" smtClean="0"/>
              <a:t>Priložiti : rješenje Ureda i stručno mišljenje Službe za profesionalno usmjeravanje HZZ-a o sposobnostima i motivaciji učenika za 3 do 5 primjerena programa obrazovanja</a:t>
            </a:r>
          </a:p>
        </p:txBody>
      </p:sp>
    </p:spTree>
    <p:extLst>
      <p:ext uri="{BB962C8B-B14F-4D97-AF65-F5344CB8AC3E}">
        <p14:creationId xmlns:p14="http://schemas.microsoft.com/office/powerpoint/2010/main" val="28193677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ZDRAVSTVENA SPOSOBNOST</a:t>
            </a:r>
            <a:endParaRPr lang="hr-HR" dirty="0"/>
          </a:p>
        </p:txBody>
      </p:sp>
      <p:sp>
        <p:nvSpPr>
          <p:cNvPr id="3" name="Content Placeholder 2"/>
          <p:cNvSpPr>
            <a:spLocks noGrp="1"/>
          </p:cNvSpPr>
          <p:nvPr>
            <p:ph sz="quarter" idx="1"/>
          </p:nvPr>
        </p:nvSpPr>
        <p:spPr/>
        <p:txBody>
          <a:bodyPr/>
          <a:lstStyle/>
          <a:p>
            <a:r>
              <a:rPr lang="hr-HR" dirty="0" smtClean="0"/>
              <a:t>Potvrda nadležnog školskog liječnika o zdravstvenoj sposobnosti kandidata za propisani program ili liječnička svjedodžba medicine rada</a:t>
            </a:r>
            <a:endParaRPr lang="hr-HR" dirty="0"/>
          </a:p>
        </p:txBody>
      </p:sp>
    </p:spTree>
    <p:extLst>
      <p:ext uri="{BB962C8B-B14F-4D97-AF65-F5344CB8AC3E}">
        <p14:creationId xmlns:p14="http://schemas.microsoft.com/office/powerpoint/2010/main" val="42301042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hr-HR" dirty="0" smtClean="0"/>
              <a:t>STRUKOVNE KVALIFIKACIJE U TRAJANJU OD 3 GODINE</a:t>
            </a:r>
            <a:endParaRPr lang="hr-HR" dirty="0"/>
          </a:p>
        </p:txBody>
      </p:sp>
      <p:sp>
        <p:nvSpPr>
          <p:cNvPr id="3" name="Content Placeholder 2"/>
          <p:cNvSpPr>
            <a:spLocks noGrp="1"/>
          </p:cNvSpPr>
          <p:nvPr>
            <p:ph sz="quarter" idx="1"/>
          </p:nvPr>
        </p:nvSpPr>
        <p:spPr/>
        <p:txBody>
          <a:bodyPr>
            <a:normAutofit fontScale="85000" lnSpcReduction="10000"/>
          </a:bodyPr>
          <a:lstStyle/>
          <a:p>
            <a:r>
              <a:rPr lang="hr-HR" dirty="0" smtClean="0"/>
              <a:t>Zajednički i dodatni element vrednovanja</a:t>
            </a:r>
          </a:p>
          <a:p>
            <a:r>
              <a:rPr lang="hr-HR" dirty="0" smtClean="0"/>
              <a:t>Zdravstvena sposobnost kandidata</a:t>
            </a:r>
          </a:p>
          <a:p>
            <a:r>
              <a:rPr lang="hr-HR" dirty="0" smtClean="0"/>
              <a:t>Pri upisu nakon utvrđene ljestvice poretka kandidat je dužan dostaviti liječničku svjedodžbu medicine rada i sklopljen ugovor o naukovanju</a:t>
            </a:r>
          </a:p>
          <a:p>
            <a:r>
              <a:rPr lang="hr-HR" dirty="0" smtClean="0">
                <a:hlinkClick r:id="rId2"/>
              </a:rPr>
              <a:t>www.minpo.hr</a:t>
            </a:r>
            <a:r>
              <a:rPr lang="hr-HR" dirty="0" smtClean="0"/>
              <a:t> popis licenciranih obrtnika ili pravnih osoba s brojem slobodnih mjesta za izvođenje praktične nastave i vježbi naukovanja po zanimanju, županiji i gradu</a:t>
            </a:r>
          </a:p>
          <a:p>
            <a:r>
              <a:rPr lang="hr-HR" dirty="0" smtClean="0"/>
              <a:t>Ugovor o naukovanju sklapaju licencirani obrtnik i kandidat (roditelj ili skrbnik kandidata) a na uvid se donosi ovjerena preslika svjedodžbe završnoga razreda osnovnog obrazovanja i liječnička svjedodžba medicine rada ( u 4 primjerka)</a:t>
            </a:r>
            <a:endParaRPr lang="hr-HR" dirty="0"/>
          </a:p>
        </p:txBody>
      </p:sp>
    </p:spTree>
    <p:extLst>
      <p:ext uri="{BB962C8B-B14F-4D97-AF65-F5344CB8AC3E}">
        <p14:creationId xmlns:p14="http://schemas.microsoft.com/office/powerpoint/2010/main" val="36742063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PRIJAVE - KALENDAR</a:t>
            </a:r>
            <a:endParaRPr lang="hr-HR" dirty="0"/>
          </a:p>
        </p:txBody>
      </p:sp>
      <p:sp>
        <p:nvSpPr>
          <p:cNvPr id="3" name="Content Placeholder 2"/>
          <p:cNvSpPr>
            <a:spLocks noGrp="1"/>
          </p:cNvSpPr>
          <p:nvPr>
            <p:ph sz="quarter" idx="1"/>
          </p:nvPr>
        </p:nvSpPr>
        <p:spPr/>
        <p:txBody>
          <a:bodyPr>
            <a:normAutofit fontScale="62500" lnSpcReduction="20000"/>
          </a:bodyPr>
          <a:lstStyle/>
          <a:p>
            <a:r>
              <a:rPr lang="hr-HR" dirty="0" smtClean="0">
                <a:hlinkClick r:id="rId2"/>
              </a:rPr>
              <a:t>www.upisi.hr</a:t>
            </a:r>
            <a:endParaRPr lang="hr-HR" dirty="0" smtClean="0"/>
          </a:p>
          <a:p>
            <a:r>
              <a:rPr lang="hr-HR" dirty="0" smtClean="0"/>
              <a:t>Početak prijave kandidata </a:t>
            </a:r>
            <a:r>
              <a:rPr lang="hr-HR" dirty="0" smtClean="0"/>
              <a:t>2.6.</a:t>
            </a:r>
            <a:endParaRPr lang="hr-HR" dirty="0" smtClean="0"/>
          </a:p>
          <a:p>
            <a:r>
              <a:rPr lang="hr-HR" dirty="0" smtClean="0"/>
              <a:t>Početak prijave obrazovnih programa </a:t>
            </a:r>
            <a:r>
              <a:rPr lang="hr-HR" dirty="0" smtClean="0"/>
              <a:t>27.6</a:t>
            </a:r>
            <a:endParaRPr lang="hr-HR" dirty="0" smtClean="0"/>
          </a:p>
          <a:p>
            <a:r>
              <a:rPr lang="hr-HR" dirty="0" smtClean="0"/>
              <a:t>Završetak prijave obrazovnih programa koji zahtjevaju dodatne provjere </a:t>
            </a:r>
            <a:r>
              <a:rPr lang="hr-HR" dirty="0" smtClean="0"/>
              <a:t>28.</a:t>
            </a:r>
            <a:r>
              <a:rPr lang="hr-HR" dirty="0" smtClean="0"/>
              <a:t>.6</a:t>
            </a:r>
            <a:endParaRPr lang="hr-HR" dirty="0" smtClean="0"/>
          </a:p>
          <a:p>
            <a:r>
              <a:rPr lang="hr-HR" dirty="0" smtClean="0"/>
              <a:t>Provođenje dodatnih ispta i provjera te unos rezultata </a:t>
            </a:r>
            <a:r>
              <a:rPr lang="hr-HR" dirty="0" smtClean="0"/>
              <a:t>29.6.-5.7.</a:t>
            </a:r>
            <a:endParaRPr lang="hr-HR" dirty="0" smtClean="0"/>
          </a:p>
          <a:p>
            <a:r>
              <a:rPr lang="hr-HR" dirty="0" smtClean="0"/>
              <a:t>Rok za dostavu dokumentacije redovitih učenika (stručno mišljenje i ostali dokumenti) </a:t>
            </a:r>
            <a:r>
              <a:rPr lang="hr-HR" dirty="0" smtClean="0"/>
              <a:t>27.6.</a:t>
            </a:r>
            <a:endParaRPr lang="hr-HR" dirty="0" smtClean="0"/>
          </a:p>
          <a:p>
            <a:r>
              <a:rPr lang="hr-HR" dirty="0" smtClean="0"/>
              <a:t>Završetak prigovora na unesene podatke </a:t>
            </a:r>
            <a:r>
              <a:rPr lang="hr-HR" dirty="0" smtClean="0"/>
              <a:t>5.7.</a:t>
            </a:r>
            <a:endParaRPr lang="hr-HR" dirty="0" smtClean="0"/>
          </a:p>
          <a:p>
            <a:r>
              <a:rPr lang="hr-HR" dirty="0" smtClean="0"/>
              <a:t>Brisanje s lista kandidata koji nisi zadovoljili preduvjete </a:t>
            </a:r>
            <a:r>
              <a:rPr lang="hr-HR" dirty="0" smtClean="0"/>
              <a:t>6.7.</a:t>
            </a:r>
            <a:endParaRPr lang="hr-HR" dirty="0" smtClean="0"/>
          </a:p>
          <a:p>
            <a:r>
              <a:rPr lang="hr-HR" dirty="0" smtClean="0"/>
              <a:t>Zaključavanje odabira obrazovnih programa, početak ispisa prijavnica </a:t>
            </a:r>
            <a:r>
              <a:rPr lang="hr-HR" dirty="0" smtClean="0"/>
              <a:t>6.7.</a:t>
            </a:r>
            <a:endParaRPr lang="hr-HR" dirty="0" smtClean="0"/>
          </a:p>
          <a:p>
            <a:r>
              <a:rPr lang="hr-HR" dirty="0" smtClean="0"/>
              <a:t>Krajnji rok za zaprimanje potpisanih prijavnica </a:t>
            </a:r>
            <a:r>
              <a:rPr lang="hr-HR" dirty="0" smtClean="0"/>
              <a:t>8.7.</a:t>
            </a:r>
            <a:endParaRPr lang="hr-HR" dirty="0" smtClean="0"/>
          </a:p>
          <a:p>
            <a:r>
              <a:rPr lang="hr-HR" dirty="0" smtClean="0"/>
              <a:t>Objava konačnih ljestvica poretka 11.7.</a:t>
            </a:r>
          </a:p>
          <a:p>
            <a:r>
              <a:rPr lang="hr-HR" dirty="0" smtClean="0"/>
              <a:t>Dostava dokumenata koju su uvijet za upis, dostava potpisanog obrasca o upisu u I.razred srednje škole (upisnice) u srednju školu u koju se učenik upisao </a:t>
            </a:r>
            <a:r>
              <a:rPr lang="hr-HR" dirty="0" smtClean="0"/>
              <a:t>11. </a:t>
            </a:r>
            <a:r>
              <a:rPr lang="hr-HR" dirty="0" smtClean="0"/>
              <a:t>– </a:t>
            </a:r>
            <a:r>
              <a:rPr lang="hr-HR" dirty="0" smtClean="0"/>
              <a:t>15.7</a:t>
            </a:r>
            <a:r>
              <a:rPr lang="hr-HR" dirty="0" smtClean="0"/>
              <a:t>.</a:t>
            </a:r>
          </a:p>
          <a:p>
            <a:r>
              <a:rPr lang="hr-HR" dirty="0" smtClean="0"/>
              <a:t>Objava slobodnih mjesta za jesenski rok </a:t>
            </a:r>
            <a:r>
              <a:rPr lang="hr-HR" dirty="0" smtClean="0"/>
              <a:t>18</a:t>
            </a:r>
            <a:r>
              <a:rPr lang="hr-HR" dirty="0" smtClean="0"/>
              <a:t>.7</a:t>
            </a:r>
            <a:r>
              <a:rPr lang="hr-HR" dirty="0" smtClean="0"/>
              <a:t>.</a:t>
            </a:r>
          </a:p>
        </p:txBody>
      </p:sp>
    </p:spTree>
    <p:extLst>
      <p:ext uri="{BB962C8B-B14F-4D97-AF65-F5344CB8AC3E}">
        <p14:creationId xmlns:p14="http://schemas.microsoft.com/office/powerpoint/2010/main" val="25549997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smtClean="0"/>
              <a:t>Kandidati s teškoćama u razvoju</a:t>
            </a:r>
            <a:endParaRPr lang="hr-HR" dirty="0"/>
          </a:p>
        </p:txBody>
      </p:sp>
      <p:sp>
        <p:nvSpPr>
          <p:cNvPr id="3" name="Content Placeholder 2"/>
          <p:cNvSpPr>
            <a:spLocks noGrp="1"/>
          </p:cNvSpPr>
          <p:nvPr>
            <p:ph sz="quarter" idx="1"/>
          </p:nvPr>
        </p:nvSpPr>
        <p:spPr/>
        <p:txBody>
          <a:bodyPr>
            <a:normAutofit/>
          </a:bodyPr>
          <a:lstStyle/>
          <a:p>
            <a:r>
              <a:rPr lang="hr-HR" dirty="0" smtClean="0"/>
              <a:t>Prijava u uredima državne uprave 28.5. – 12.6.</a:t>
            </a:r>
          </a:p>
          <a:p>
            <a:r>
              <a:rPr lang="hr-HR" dirty="0" smtClean="0"/>
              <a:t>Upisna povjerenstva unose navedene odabire u sustav 28.5. – 17.6</a:t>
            </a:r>
          </a:p>
          <a:p>
            <a:r>
              <a:rPr lang="hr-HR" dirty="0" smtClean="0"/>
              <a:t>Provođenje dodatnih provjera za učenike s teškoćama u razvoju i unos rezultata u sustav 18. – 19.6.</a:t>
            </a:r>
          </a:p>
          <a:p>
            <a:r>
              <a:rPr lang="hr-HR" dirty="0" smtClean="0"/>
              <a:t>Zatvaranje mogućnosti unosa odabira kadidata 17.6.</a:t>
            </a:r>
          </a:p>
          <a:p>
            <a:r>
              <a:rPr lang="hr-HR" dirty="0" smtClean="0"/>
              <a:t>Rangiranje kandidata 20.-25.6</a:t>
            </a:r>
          </a:p>
          <a:p>
            <a:r>
              <a:rPr lang="hr-HR" dirty="0" smtClean="0"/>
              <a:t>Smanjenje upisnih kvota 25.6.</a:t>
            </a:r>
            <a:endParaRPr lang="hr-HR" dirty="0"/>
          </a:p>
        </p:txBody>
      </p:sp>
    </p:spTree>
    <p:extLst>
      <p:ext uri="{BB962C8B-B14F-4D97-AF65-F5344CB8AC3E}">
        <p14:creationId xmlns:p14="http://schemas.microsoft.com/office/powerpoint/2010/main" val="19240392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Natječaj za upis učenika</a:t>
            </a:r>
            <a:endParaRPr lang="hr-HR" dirty="0"/>
          </a:p>
        </p:txBody>
      </p:sp>
      <p:sp>
        <p:nvSpPr>
          <p:cNvPr id="3" name="Content Placeholder 2"/>
          <p:cNvSpPr>
            <a:spLocks noGrp="1"/>
          </p:cNvSpPr>
          <p:nvPr>
            <p:ph sz="quarter" idx="1"/>
          </p:nvPr>
        </p:nvSpPr>
        <p:spPr/>
        <p:txBody>
          <a:bodyPr>
            <a:normAutofit lnSpcReduction="10000"/>
          </a:bodyPr>
          <a:lstStyle/>
          <a:p>
            <a:r>
              <a:rPr lang="hr-HR" dirty="0" smtClean="0"/>
              <a:t>Objavljuje se najkasnije do 10.6. na mrežnim stranicama i oglasnim pločama srednje škole, kao i sve uvijete koje srednja škola propisuje </a:t>
            </a:r>
          </a:p>
          <a:p>
            <a:r>
              <a:rPr lang="hr-HR" dirty="0" smtClean="0"/>
              <a:t>Sadrži: popis programa obrazovanja i broj upisnih mjesta, rokove za upis, predmet posebno važan za upis, natjecanje iz znanja koje se vrednuje pri upisu, popis zdravstvenih zahtjeva za programe obrazovanja, popis potrebnih dokumenata, datume provođenja dodatnih ispita i provjera, popis stranih jezika koji se izvode u školi kao obvezni, ostale kriterije i uvijete upisa </a:t>
            </a:r>
            <a:endParaRPr lang="hr-HR" dirty="0"/>
          </a:p>
        </p:txBody>
      </p:sp>
    </p:spTree>
    <p:extLst>
      <p:ext uri="{BB962C8B-B14F-4D97-AF65-F5344CB8AC3E}">
        <p14:creationId xmlns:p14="http://schemas.microsoft.com/office/powerpoint/2010/main" val="123141090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96</TotalTime>
  <Words>1137</Words>
  <Application>Microsoft Office PowerPoint</Application>
  <PresentationFormat>Prikaz na zaslonu (4:3)</PresentationFormat>
  <Paragraphs>77</Paragraphs>
  <Slides>15</Slides>
  <Notes>0</Notes>
  <HiddenSlides>0</HiddenSlides>
  <MMClips>0</MMClips>
  <ScaleCrop>false</ScaleCrop>
  <HeadingPairs>
    <vt:vector size="4" baseType="variant">
      <vt:variant>
        <vt:lpstr>Tema</vt:lpstr>
      </vt:variant>
      <vt:variant>
        <vt:i4>1</vt:i4>
      </vt:variant>
      <vt:variant>
        <vt:lpstr>Naslovi slajdova</vt:lpstr>
      </vt:variant>
      <vt:variant>
        <vt:i4>15</vt:i4>
      </vt:variant>
    </vt:vector>
  </HeadingPairs>
  <TitlesOfParts>
    <vt:vector size="16" baseType="lpstr">
      <vt:lpstr>Civic</vt:lpstr>
      <vt:lpstr>IDEMO U SREDNJU</vt:lpstr>
      <vt:lpstr>ELEMENTI I KRITERIJI ZA UPIS</vt:lpstr>
      <vt:lpstr>POSEBAN ELEMENT VREDNOVANJA</vt:lpstr>
      <vt:lpstr>VREDNOVANJE USPJEHA KANDIDATA S TEŠKOĆAMA U RAZVOJU</vt:lpstr>
      <vt:lpstr>ZDRAVSTVENA SPOSOBNOST</vt:lpstr>
      <vt:lpstr>STRUKOVNE KVALIFIKACIJE U TRAJANJU OD 3 GODINE</vt:lpstr>
      <vt:lpstr>PRIJAVE - KALENDAR</vt:lpstr>
      <vt:lpstr>Kandidati s teškoćama u razvoju</vt:lpstr>
      <vt:lpstr>Natječaj za upis učenika</vt:lpstr>
      <vt:lpstr>VAŽNO!!!!</vt:lpstr>
      <vt:lpstr>Prva prijava na www.upisi.hr </vt:lpstr>
      <vt:lpstr>Prijava obrazovnih programa</vt:lpstr>
      <vt:lpstr>Praćenje i ljestvice</vt:lpstr>
      <vt:lpstr>Potpisivanje prijavnica</vt:lpstr>
      <vt:lpstr>KONTAKTI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IDEMO U SREDNJU</dc:title>
  <dc:creator>Sanja</dc:creator>
  <cp:lastModifiedBy>Ivana Majnarić</cp:lastModifiedBy>
  <cp:revision>12</cp:revision>
  <dcterms:created xsi:type="dcterms:W3CDTF">2015-05-14T12:55:20Z</dcterms:created>
  <dcterms:modified xsi:type="dcterms:W3CDTF">2016-06-01T10:41:57Z</dcterms:modified>
</cp:coreProperties>
</file>