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5" r:id="rId3"/>
    <p:sldId id="402" r:id="rId4"/>
    <p:sldId id="271" r:id="rId5"/>
    <p:sldId id="278" r:id="rId6"/>
    <p:sldId id="279" r:id="rId7"/>
    <p:sldId id="276" r:id="rId8"/>
    <p:sldId id="259" r:id="rId9"/>
    <p:sldId id="362" r:id="rId10"/>
    <p:sldId id="363" r:id="rId11"/>
    <p:sldId id="364" r:id="rId12"/>
    <p:sldId id="365" r:id="rId13"/>
    <p:sldId id="388" r:id="rId14"/>
    <p:sldId id="389" r:id="rId15"/>
    <p:sldId id="390" r:id="rId16"/>
    <p:sldId id="270" r:id="rId17"/>
    <p:sldId id="285" r:id="rId18"/>
    <p:sldId id="282" r:id="rId19"/>
    <p:sldId id="394" r:id="rId20"/>
    <p:sldId id="396" r:id="rId21"/>
    <p:sldId id="269" r:id="rId22"/>
    <p:sldId id="371" r:id="rId23"/>
    <p:sldId id="397" r:id="rId24"/>
    <p:sldId id="391" r:id="rId25"/>
    <p:sldId id="392" r:id="rId26"/>
    <p:sldId id="393" r:id="rId27"/>
    <p:sldId id="398" r:id="rId28"/>
    <p:sldId id="399" r:id="rId29"/>
    <p:sldId id="400" r:id="rId30"/>
    <p:sldId id="268" r:id="rId31"/>
    <p:sldId id="325" r:id="rId32"/>
    <p:sldId id="326" r:id="rId33"/>
    <p:sldId id="327" r:id="rId34"/>
    <p:sldId id="272" r:id="rId35"/>
    <p:sldId id="372" r:id="rId36"/>
    <p:sldId id="267" r:id="rId37"/>
    <p:sldId id="373" r:id="rId38"/>
    <p:sldId id="273" r:id="rId39"/>
    <p:sldId id="303" r:id="rId40"/>
    <p:sldId id="305" r:id="rId41"/>
    <p:sldId id="308" r:id="rId42"/>
    <p:sldId id="266" r:id="rId43"/>
    <p:sldId id="311" r:id="rId44"/>
    <p:sldId id="314" r:id="rId45"/>
    <p:sldId id="321" r:id="rId46"/>
    <p:sldId id="265" r:id="rId47"/>
    <p:sldId id="295" r:id="rId48"/>
    <p:sldId id="301" r:id="rId49"/>
    <p:sldId id="322" r:id="rId50"/>
    <p:sldId id="323" r:id="rId51"/>
    <p:sldId id="260" r:id="rId52"/>
    <p:sldId id="366" r:id="rId53"/>
    <p:sldId id="367" r:id="rId54"/>
    <p:sldId id="383" r:id="rId55"/>
    <p:sldId id="384" r:id="rId56"/>
    <p:sldId id="386" r:id="rId57"/>
    <p:sldId id="387" r:id="rId58"/>
    <p:sldId id="361" r:id="rId59"/>
    <p:sldId id="375" r:id="rId60"/>
    <p:sldId id="376" r:id="rId61"/>
    <p:sldId id="377" r:id="rId62"/>
    <p:sldId id="380" r:id="rId63"/>
    <p:sldId id="378" r:id="rId64"/>
    <p:sldId id="379" r:id="rId65"/>
    <p:sldId id="401" r:id="rId66"/>
    <p:sldId id="403" r:id="rId6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C289-1FEF-4256-AFC2-8F584E23CA64}" type="datetimeFigureOut">
              <a:rPr lang="hr-HR" smtClean="0"/>
              <a:pPr/>
              <a:t>12.5.2014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F4F09-B8CD-4CF9-90E9-60A23C909CC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1560" y="2780928"/>
            <a:ext cx="7772400" cy="1470025"/>
          </a:xfrm>
        </p:spPr>
        <p:txBody>
          <a:bodyPr/>
          <a:lstStyle/>
          <a:p>
            <a:r>
              <a:rPr lang="hr-HR" b="1" dirty="0" smtClean="0"/>
              <a:t>RAŠKI RUDAR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59632" y="3861048"/>
            <a:ext cx="6400800" cy="1752600"/>
          </a:xfrm>
        </p:spPr>
        <p:txBody>
          <a:bodyPr>
            <a:normAutofit fontScale="85000" lnSpcReduction="20000"/>
          </a:bodyPr>
          <a:lstStyle/>
          <a:p>
            <a:endParaRPr lang="hr-HR" dirty="0" smtClean="0">
              <a:solidFill>
                <a:schemeClr val="tx1"/>
              </a:solidFill>
            </a:endParaRPr>
          </a:p>
          <a:p>
            <a:r>
              <a:rPr lang="hr-HR" b="1" dirty="0" smtClean="0">
                <a:solidFill>
                  <a:schemeClr val="tx1"/>
                </a:solidFill>
              </a:rPr>
              <a:t>Projekt OŠ Ivana Batelića Raša</a:t>
            </a:r>
          </a:p>
          <a:p>
            <a:endParaRPr lang="hr-HR" dirty="0" smtClean="0">
              <a:solidFill>
                <a:schemeClr val="tx1"/>
              </a:solidFill>
            </a:endParaRPr>
          </a:p>
          <a:p>
            <a:r>
              <a:rPr lang="hr-HR" b="1" dirty="0" err="1" smtClean="0">
                <a:solidFill>
                  <a:schemeClr val="tx1"/>
                </a:solidFill>
              </a:rPr>
              <a:t>Šk</a:t>
            </a:r>
            <a:r>
              <a:rPr lang="hr-HR" b="1" dirty="0" smtClean="0">
                <a:solidFill>
                  <a:schemeClr val="tx1"/>
                </a:solidFill>
              </a:rPr>
              <a:t>. god. 2012./2013.</a:t>
            </a:r>
          </a:p>
        </p:txBody>
      </p:sp>
      <p:pic>
        <p:nvPicPr>
          <p:cNvPr id="4" name="Slika 3" descr="Logoskol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548681"/>
            <a:ext cx="1800200" cy="2546128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 descr="P225056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7" name="Rezervirano mjesto sadržaja 6" descr="P22505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Gosti pjesnici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        Josip </a:t>
            </a:r>
            <a:r>
              <a:rPr lang="hr-HR" dirty="0" err="1" smtClean="0"/>
              <a:t>Pino</a:t>
            </a:r>
            <a:r>
              <a:rPr lang="hr-HR" dirty="0" smtClean="0"/>
              <a:t> </a:t>
            </a:r>
            <a:r>
              <a:rPr lang="hr-HR" dirty="0" err="1" smtClean="0"/>
              <a:t>Knapić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err="1" smtClean="0"/>
              <a:t>Rina</a:t>
            </a:r>
            <a:r>
              <a:rPr lang="hr-HR" dirty="0" smtClean="0"/>
              <a:t> Miletić</a:t>
            </a:r>
            <a:endParaRPr lang="hr-HR" dirty="0"/>
          </a:p>
        </p:txBody>
      </p:sp>
      <p:pic>
        <p:nvPicPr>
          <p:cNvPr id="7" name="Rezervirano mjesto sadržaja 6" descr="kod knapić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220524"/>
            <a:ext cx="2170162" cy="3439707"/>
          </a:xfrm>
        </p:spPr>
      </p:pic>
      <p:pic>
        <p:nvPicPr>
          <p:cNvPr id="12" name="Rezervirano mjesto sadržaja 11" descr="Rina Miletić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975697" y="2132857"/>
            <a:ext cx="4711104" cy="3533328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hr-HR" dirty="0" smtClean="0"/>
              <a:t>                            Suzana </a:t>
            </a:r>
            <a:r>
              <a:rPr lang="hr-HR" dirty="0" err="1" smtClean="0"/>
              <a:t>Mušković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Rezervirano mjesto sadržaja 6" descr="PB130962sazet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339752" y="2348880"/>
            <a:ext cx="4032448" cy="3016271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Tlocrt rudnika </a:t>
            </a:r>
            <a:r>
              <a:rPr lang="hr-HR" b="1" dirty="0" err="1" smtClean="0"/>
              <a:t>Krapan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dodatne nastave matematike</a:t>
            </a:r>
          </a:p>
          <a:p>
            <a:r>
              <a:rPr lang="hr-HR" dirty="0" smtClean="0"/>
              <a:t>Mentor: </a:t>
            </a:r>
            <a:r>
              <a:rPr lang="hr-HR" dirty="0" err="1" smtClean="0"/>
              <a:t>Luana</a:t>
            </a:r>
            <a:r>
              <a:rPr lang="hr-HR" dirty="0" smtClean="0"/>
              <a:t> </a:t>
            </a:r>
            <a:r>
              <a:rPr lang="hr-HR" dirty="0" err="1" smtClean="0"/>
              <a:t>Pavinčić</a:t>
            </a:r>
            <a:r>
              <a:rPr lang="hr-HR" dirty="0" smtClean="0"/>
              <a:t> </a:t>
            </a:r>
            <a:r>
              <a:rPr lang="hr-HR" dirty="0" err="1" smtClean="0"/>
              <a:t>Vlačić</a:t>
            </a:r>
            <a:r>
              <a:rPr lang="hr-HR" dirty="0" smtClean="0"/>
              <a:t>, </a:t>
            </a:r>
            <a:r>
              <a:rPr lang="hr-HR" dirty="0" err="1" smtClean="0"/>
              <a:t>prof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Predmet: </a:t>
            </a:r>
            <a:r>
              <a:rPr lang="hr-HR" b="1" dirty="0" smtClean="0"/>
              <a:t>Matematika/Dodatna</a:t>
            </a:r>
          </a:p>
          <a:p>
            <a:r>
              <a:rPr lang="hr-HR" dirty="0" smtClean="0"/>
              <a:t>Datum realizacije projekta: travanj - lipanj, 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4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23" t="14951" r="7043" b="8681"/>
          <a:stretch>
            <a:fillRect/>
          </a:stretch>
        </p:blipFill>
        <p:spPr>
          <a:xfrm>
            <a:off x="220017" y="476672"/>
            <a:ext cx="8514945" cy="5923441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4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546" t="14319" r="5750" b="7722"/>
          <a:stretch>
            <a:fillRect/>
          </a:stretch>
        </p:blipFill>
        <p:spPr>
          <a:xfrm>
            <a:off x="251520" y="332656"/>
            <a:ext cx="8651247" cy="6055873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Slikovni rječnik rudarenja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988840"/>
            <a:ext cx="8291264" cy="4137323"/>
          </a:xfrm>
        </p:spPr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dodatne nastave njemačkog jezika</a:t>
            </a:r>
          </a:p>
          <a:p>
            <a:r>
              <a:rPr lang="hr-HR" dirty="0" smtClean="0"/>
              <a:t>Mentor: </a:t>
            </a:r>
            <a:r>
              <a:rPr lang="hr-HR" dirty="0" err="1" smtClean="0"/>
              <a:t>Nadija</a:t>
            </a:r>
            <a:r>
              <a:rPr lang="hr-HR" dirty="0" smtClean="0"/>
              <a:t> </a:t>
            </a:r>
            <a:r>
              <a:rPr lang="hr-HR" dirty="0" err="1" smtClean="0"/>
              <a:t>Alavanja</a:t>
            </a:r>
            <a:endParaRPr lang="hr-HR" dirty="0" smtClean="0"/>
          </a:p>
          <a:p>
            <a:r>
              <a:rPr lang="hr-HR" dirty="0" smtClean="0"/>
              <a:t>Predmet: </a:t>
            </a:r>
            <a:r>
              <a:rPr lang="hr-HR" b="1" dirty="0" smtClean="0"/>
              <a:t>Njemački/ Dodatna nastava</a:t>
            </a:r>
          </a:p>
          <a:p>
            <a:r>
              <a:rPr lang="hr-HR" dirty="0" smtClean="0"/>
              <a:t>Datum realizacije projekta: travanj, 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5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 descr="IMG_35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4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23" t="8587" r="7043" b="7090"/>
          <a:stretch>
            <a:fillRect/>
          </a:stretch>
        </p:blipFill>
        <p:spPr>
          <a:xfrm>
            <a:off x="539552" y="260648"/>
            <a:ext cx="7995605" cy="6141552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Naslov: </a:t>
            </a:r>
            <a:r>
              <a:rPr lang="hr-HR" b="1" dirty="0" smtClean="0"/>
              <a:t>Upoznajmo rudnike u Australiji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2132856"/>
            <a:ext cx="8363272" cy="3993307"/>
          </a:xfrm>
        </p:spPr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od 5. do 8. razreda</a:t>
            </a:r>
          </a:p>
          <a:p>
            <a:r>
              <a:rPr lang="hr-HR" dirty="0" smtClean="0"/>
              <a:t>Mentor: Sandra </a:t>
            </a:r>
            <a:r>
              <a:rPr lang="hr-HR" dirty="0" err="1" smtClean="0"/>
              <a:t>Zloić</a:t>
            </a:r>
            <a:r>
              <a:rPr lang="hr-HR" dirty="0" smtClean="0"/>
              <a:t>, </a:t>
            </a:r>
            <a:r>
              <a:rPr lang="hr-HR" dirty="0" err="1" smtClean="0"/>
              <a:t>prof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Predmet: </a:t>
            </a:r>
            <a:r>
              <a:rPr lang="hr-HR" b="1" dirty="0" smtClean="0"/>
              <a:t>Engleski jezik</a:t>
            </a:r>
          </a:p>
          <a:p>
            <a:r>
              <a:rPr lang="hr-HR" dirty="0" smtClean="0"/>
              <a:t>Datum realizacije projekta: </a:t>
            </a:r>
            <a:r>
              <a:rPr lang="hr-HR" dirty="0" err="1" smtClean="0"/>
              <a:t>šk</a:t>
            </a:r>
            <a:r>
              <a:rPr lang="hr-HR" dirty="0" smtClean="0"/>
              <a:t>. godina 2012./ 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21744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hr-HR" b="1" dirty="0" smtClean="0"/>
              <a:t>Vrijeme realizacije</a:t>
            </a:r>
            <a:r>
              <a:rPr lang="hr-HR" dirty="0" smtClean="0"/>
              <a:t>: </a:t>
            </a:r>
            <a:r>
              <a:rPr lang="hr-HR" sz="1800" dirty="0" err="1" smtClean="0"/>
              <a:t>šk</a:t>
            </a:r>
            <a:r>
              <a:rPr lang="hr-HR" sz="1800" dirty="0" smtClean="0"/>
              <a:t>. godina 2012./2013.</a:t>
            </a:r>
          </a:p>
          <a:p>
            <a:pPr marL="514350" indent="-514350">
              <a:buNone/>
            </a:pPr>
            <a:r>
              <a:rPr lang="hr-HR" b="1" dirty="0" smtClean="0"/>
              <a:t>Nositelji aktivnosti: </a:t>
            </a:r>
            <a:r>
              <a:rPr lang="hr-HR" sz="1800" dirty="0" smtClean="0"/>
              <a:t>učenici i učitelji OŠ Ivana Batelića</a:t>
            </a:r>
          </a:p>
          <a:p>
            <a:pPr>
              <a:buNone/>
            </a:pPr>
            <a:r>
              <a:rPr lang="hr-HR" b="1" dirty="0" smtClean="0"/>
              <a:t>Cilj projekta: </a:t>
            </a:r>
          </a:p>
          <a:p>
            <a:pPr marL="514350" indent="-514350">
              <a:buAutoNum type="arabicPeriod"/>
            </a:pPr>
            <a:r>
              <a:rPr lang="hr-HR" sz="1800" dirty="0" smtClean="0"/>
              <a:t>Poticanje učenika na istraživanje i učenje o rudniku, rudarstvu i rudarima</a:t>
            </a:r>
          </a:p>
          <a:p>
            <a:pPr marL="514350" indent="-514350">
              <a:buAutoNum type="arabicPeriod"/>
            </a:pPr>
            <a:r>
              <a:rPr lang="hr-HR" sz="1800" dirty="0" smtClean="0"/>
              <a:t>Očuvanje kulturne  baštine </a:t>
            </a:r>
          </a:p>
          <a:p>
            <a:pPr marL="514350" indent="-514350">
              <a:buAutoNum type="arabicPeriod"/>
            </a:pPr>
            <a:r>
              <a:rPr lang="hr-HR" sz="1800" dirty="0" smtClean="0"/>
              <a:t>Povezivanje s lokalnom zajednicom </a:t>
            </a:r>
          </a:p>
          <a:p>
            <a:pPr marL="514350" indent="-514350">
              <a:buAutoNum type="arabicPeriod"/>
            </a:pPr>
            <a:r>
              <a:rPr lang="hr-HR" sz="1800" dirty="0" smtClean="0"/>
              <a:t>Poticanje suradnje </a:t>
            </a:r>
          </a:p>
          <a:p>
            <a:pPr marL="514350" indent="-514350">
              <a:buNone/>
            </a:pPr>
            <a:r>
              <a:rPr lang="hr-HR" b="1" dirty="0" smtClean="0"/>
              <a:t>Namjena:</a:t>
            </a:r>
          </a:p>
          <a:p>
            <a:pPr marL="514350" indent="-514350">
              <a:buAutoNum type="arabicPeriod"/>
            </a:pPr>
            <a:r>
              <a:rPr lang="hr-HR" sz="1800" dirty="0" smtClean="0"/>
              <a:t>Istaknuti važnost rudnika za općinu Raša </a:t>
            </a:r>
          </a:p>
          <a:p>
            <a:pPr marL="514350" indent="-514350">
              <a:buAutoNum type="arabicPeriod"/>
            </a:pPr>
            <a:r>
              <a:rPr lang="hr-HR" sz="1800" dirty="0" smtClean="0"/>
              <a:t>Odati počast hrabrim rudarima važnima za oblikovanje zajednice</a:t>
            </a:r>
          </a:p>
          <a:p>
            <a:pPr marL="514350" indent="-514350">
              <a:buAutoNum type="arabicPeriod"/>
            </a:pPr>
            <a:endParaRPr lang="hr-HR" sz="1800" dirty="0" smtClean="0"/>
          </a:p>
          <a:p>
            <a:pPr marL="514350" indent="-514350">
              <a:buNone/>
            </a:pPr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Projekt upoznajmo AUSTRALIU.engl.jez.lik.i glazb.kult (6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348880"/>
            <a:ext cx="3334984" cy="2501239"/>
          </a:xfrm>
        </p:spPr>
      </p:pic>
      <p:pic>
        <p:nvPicPr>
          <p:cNvPr id="6" name="Rezervirano mjesto sadržaja 5" descr="Projekt upoznajmo AUSTRALIU.engl.jez.lik.i glazb.kult (1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04864"/>
            <a:ext cx="3430994" cy="2573246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“</a:t>
            </a:r>
            <a:r>
              <a:rPr lang="hr-HR" b="1" dirty="0" err="1" smtClean="0"/>
              <a:t>Kovari</a:t>
            </a:r>
            <a:r>
              <a:rPr lang="hr-HR" b="1" dirty="0" smtClean="0"/>
              <a:t>” – A. </a:t>
            </a:r>
            <a:r>
              <a:rPr lang="hr-HR" b="1" dirty="0" err="1" smtClean="0"/>
              <a:t>Šćulac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</a:t>
            </a:r>
            <a:r>
              <a:rPr lang="hr-HR" b="1" dirty="0" err="1" smtClean="0"/>
              <a:t>šk</a:t>
            </a:r>
            <a:r>
              <a:rPr lang="hr-HR" b="1" dirty="0" smtClean="0"/>
              <a:t>. zbora</a:t>
            </a:r>
          </a:p>
          <a:p>
            <a:r>
              <a:rPr lang="hr-HR" dirty="0" smtClean="0"/>
              <a:t>Mentor: Marino Matošić, </a:t>
            </a:r>
            <a:r>
              <a:rPr lang="hr-HR" dirty="0" err="1" smtClean="0"/>
              <a:t>prof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Predmet/izvannastavna aktivnost: </a:t>
            </a:r>
            <a:r>
              <a:rPr lang="hr-HR" b="1" dirty="0" smtClean="0"/>
              <a:t>Školski zbor</a:t>
            </a:r>
          </a:p>
          <a:p>
            <a:r>
              <a:rPr lang="hr-HR" dirty="0" smtClean="0"/>
              <a:t>Datum realizacije projekta: travanj – svibanj, 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P5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0182" y="548680"/>
            <a:ext cx="8064896" cy="5472608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Naslov: </a:t>
            </a:r>
            <a:r>
              <a:rPr lang="hr-HR" b="1" dirty="0" smtClean="0"/>
              <a:t>Rudarstvo u </a:t>
            </a:r>
            <a:r>
              <a:rPr lang="hr-HR" b="1" dirty="0" err="1" smtClean="0"/>
              <a:t>MovieMaker</a:t>
            </a:r>
            <a:r>
              <a:rPr lang="hr-HR" b="1" dirty="0" smtClean="0"/>
              <a:t>-u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844824"/>
            <a:ext cx="8219256" cy="4281339"/>
          </a:xfrm>
        </p:spPr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6. razreda</a:t>
            </a:r>
          </a:p>
          <a:p>
            <a:r>
              <a:rPr lang="hr-HR" dirty="0" smtClean="0"/>
              <a:t>Mentor: Nina </a:t>
            </a:r>
            <a:r>
              <a:rPr lang="hr-HR" dirty="0" err="1" smtClean="0"/>
              <a:t>Strmotić</a:t>
            </a:r>
            <a:r>
              <a:rPr lang="hr-HR" dirty="0" smtClean="0"/>
              <a:t> Vučetić, </a:t>
            </a:r>
            <a:r>
              <a:rPr lang="hr-HR" dirty="0" err="1" smtClean="0"/>
              <a:t>dipl</a:t>
            </a:r>
            <a:r>
              <a:rPr lang="hr-HR" dirty="0" smtClean="0"/>
              <a:t>. </a:t>
            </a:r>
            <a:r>
              <a:rPr lang="hr-HR" dirty="0" err="1" smtClean="0"/>
              <a:t>uč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Predmet: </a:t>
            </a:r>
            <a:r>
              <a:rPr lang="hr-HR" b="1" dirty="0" smtClean="0"/>
              <a:t>informatika</a:t>
            </a:r>
          </a:p>
          <a:p>
            <a:r>
              <a:rPr lang="hr-HR" dirty="0" smtClean="0"/>
              <a:t>Datum realizacije projekta: travanj, 2013.</a:t>
            </a:r>
          </a:p>
          <a:p>
            <a:endParaRPr lang="hr-HR" dirty="0"/>
          </a:p>
        </p:txBody>
      </p:sp>
      <p:pic>
        <p:nvPicPr>
          <p:cNvPr id="4" name="Rezervirano mjesto slike 4" descr="movie.bmp"/>
          <p:cNvPicPr>
            <a:picLocks noChangeAspect="1"/>
          </p:cNvPicPr>
          <p:nvPr/>
        </p:nvPicPr>
        <p:blipFill>
          <a:blip r:embed="rId2" cstate="print"/>
          <a:srcRect t="12500" b="12500"/>
          <a:stretch>
            <a:fillRect/>
          </a:stretch>
        </p:blipFill>
        <p:spPr>
          <a:xfrm>
            <a:off x="3275856" y="4581128"/>
            <a:ext cx="2059632" cy="1544724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Naziv: </a:t>
            </a:r>
            <a:r>
              <a:rPr lang="hr-HR" b="1" dirty="0" smtClean="0"/>
              <a:t>Rudari i rudarenje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od 2. do 8. razreda </a:t>
            </a:r>
            <a:r>
              <a:rPr lang="hr-HR" dirty="0" smtClean="0"/>
              <a:t>(redovna i izborna nastava)</a:t>
            </a:r>
          </a:p>
          <a:p>
            <a:r>
              <a:rPr lang="hr-HR" dirty="0" smtClean="0"/>
              <a:t>Mentor: Sonja </a:t>
            </a:r>
            <a:r>
              <a:rPr lang="hr-HR" dirty="0" err="1" smtClean="0"/>
              <a:t>Škalamera</a:t>
            </a:r>
            <a:r>
              <a:rPr lang="hr-HR" dirty="0" smtClean="0"/>
              <a:t> Novak, </a:t>
            </a:r>
            <a:r>
              <a:rPr lang="hr-HR" dirty="0" err="1" smtClean="0"/>
              <a:t>prof</a:t>
            </a:r>
            <a:r>
              <a:rPr lang="hr-HR" dirty="0" smtClean="0"/>
              <a:t>. </a:t>
            </a:r>
          </a:p>
          <a:p>
            <a:r>
              <a:rPr lang="hr-HR" dirty="0" smtClean="0"/>
              <a:t>Predmet/izvannastavna aktivnost: </a:t>
            </a:r>
            <a:r>
              <a:rPr lang="hr-HR" b="1" dirty="0" smtClean="0"/>
              <a:t>likovna kultura/ likovna grupa</a:t>
            </a:r>
          </a:p>
          <a:p>
            <a:r>
              <a:rPr lang="hr-HR" dirty="0" smtClean="0"/>
              <a:t>Datum realizacije projekta: tijekom </a:t>
            </a:r>
            <a:r>
              <a:rPr lang="hr-HR" dirty="0" err="1" smtClean="0"/>
              <a:t>šk</a:t>
            </a:r>
            <a:r>
              <a:rPr lang="hr-HR" dirty="0" smtClean="0"/>
              <a:t>. god. 2012./2013.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 descr="180420134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7" name="Rezervirano mjesto teksta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Rezervirano mjesto sadržaja 9" descr="1804201347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 descr="1804201348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635448"/>
            <a:ext cx="4040188" cy="3030141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 descr="1804201348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44008" y="2636912"/>
            <a:ext cx="4041775" cy="3031331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Rudnik </a:t>
            </a:r>
            <a:r>
              <a:rPr lang="hr-HR" b="1" dirty="0" err="1" smtClean="0"/>
              <a:t>Idrija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od 2. do 8. razreda (redovna i izborna nastava)</a:t>
            </a:r>
          </a:p>
          <a:p>
            <a:r>
              <a:rPr lang="hr-HR" dirty="0" smtClean="0"/>
              <a:t>Mentor: Sonja </a:t>
            </a:r>
            <a:r>
              <a:rPr lang="hr-HR" dirty="0" err="1" smtClean="0"/>
              <a:t>Škalamera</a:t>
            </a:r>
            <a:r>
              <a:rPr lang="hr-HR" dirty="0" smtClean="0"/>
              <a:t> Novak, </a:t>
            </a:r>
            <a:r>
              <a:rPr lang="hr-HR" dirty="0" err="1" smtClean="0"/>
              <a:t>prof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Predmet/izvannastavna aktivnost: </a:t>
            </a:r>
            <a:r>
              <a:rPr lang="hr-HR" b="1" dirty="0" smtClean="0"/>
              <a:t>Likovna kultura</a:t>
            </a:r>
          </a:p>
          <a:p>
            <a:r>
              <a:rPr lang="hr-HR" dirty="0" smtClean="0"/>
              <a:t>Datum realizacije projekta: tijekom </a:t>
            </a:r>
            <a:r>
              <a:rPr lang="hr-HR" dirty="0" err="1" smtClean="0"/>
              <a:t>šk</a:t>
            </a:r>
            <a:r>
              <a:rPr lang="hr-HR" dirty="0" smtClean="0"/>
              <a:t>. god. 2012./2013.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 descr="P508539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 descr="P50854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 descr="P50854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 descr="P50854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hr-HR" sz="4800" dirty="0" smtClean="0"/>
          </a:p>
          <a:p>
            <a:pPr algn="ctr">
              <a:buNone/>
            </a:pPr>
            <a:r>
              <a:rPr lang="hr-HR" sz="4800" b="1" dirty="0" smtClean="0"/>
              <a:t>NAŠE AKTIVNOSTI TIJEKOM ŠKOLSKE GODINE:</a:t>
            </a:r>
          </a:p>
          <a:p>
            <a:pPr algn="ctr">
              <a:buNone/>
            </a:pPr>
            <a:r>
              <a:rPr lang="hr-HR" sz="4800" b="1" dirty="0" smtClean="0"/>
              <a:t>SRETNO!</a:t>
            </a:r>
            <a:endParaRPr lang="hr-HR" sz="4800" b="1" dirty="0"/>
          </a:p>
        </p:txBody>
      </p:sp>
    </p:spTree>
  </p:cSld>
  <p:clrMapOvr>
    <a:masterClrMapping/>
  </p:clrMapOvr>
  <p:transition spd="med" advClick="0" advTm="4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Rudarski vagonet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IV. razreda</a:t>
            </a:r>
          </a:p>
          <a:p>
            <a:r>
              <a:rPr lang="hr-HR" dirty="0" smtClean="0"/>
              <a:t>Mentor: Korina </a:t>
            </a:r>
            <a:r>
              <a:rPr lang="hr-HR" dirty="0" err="1" smtClean="0"/>
              <a:t>Lukašić</a:t>
            </a:r>
            <a:r>
              <a:rPr lang="hr-HR" dirty="0" smtClean="0"/>
              <a:t>, </a:t>
            </a:r>
            <a:r>
              <a:rPr lang="hr-HR" dirty="0" err="1" smtClean="0"/>
              <a:t>dipl</a:t>
            </a:r>
            <a:r>
              <a:rPr lang="hr-HR" dirty="0" smtClean="0"/>
              <a:t>. </a:t>
            </a:r>
            <a:r>
              <a:rPr lang="hr-HR" dirty="0" err="1" smtClean="0"/>
              <a:t>uč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Predmet/izvannastavna aktivnost: </a:t>
            </a:r>
            <a:r>
              <a:rPr lang="hr-HR" b="1" dirty="0" smtClean="0"/>
              <a:t>Likovna kultura</a:t>
            </a:r>
          </a:p>
          <a:p>
            <a:r>
              <a:rPr lang="hr-HR" dirty="0" smtClean="0"/>
              <a:t>Datum realizacije projekta: travanj - svibanj, 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xperia 0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Rezervirano mjesto sadržaja 4" descr="xperia 0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 descr="xperia 07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Rezervirano mjesto sadržaja 5" descr="xperia 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348880"/>
            <a:ext cx="4038600" cy="3028950"/>
          </a:xfrm>
          <a:prstGeom prst="rect">
            <a:avLst/>
          </a:prstGeom>
        </p:spPr>
      </p:pic>
      <p:sp>
        <p:nvSpPr>
          <p:cNvPr id="8" name="Rezervirano mjesto sadržaja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xperia 0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 descr="xperia 0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Naslov: </a:t>
            </a:r>
            <a:r>
              <a:rPr lang="hr-HR" b="1" dirty="0" smtClean="0"/>
              <a:t>Kazivanje poezije o rudarima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IV. razreda</a:t>
            </a:r>
          </a:p>
          <a:p>
            <a:r>
              <a:rPr lang="hr-HR" dirty="0" smtClean="0"/>
              <a:t>Mentor: Korina </a:t>
            </a:r>
            <a:r>
              <a:rPr lang="hr-HR" dirty="0" err="1" smtClean="0"/>
              <a:t>Lukašić</a:t>
            </a:r>
            <a:r>
              <a:rPr lang="hr-HR" dirty="0" smtClean="0"/>
              <a:t>, </a:t>
            </a:r>
            <a:r>
              <a:rPr lang="hr-HR" dirty="0" err="1" smtClean="0"/>
              <a:t>dipl</a:t>
            </a:r>
            <a:r>
              <a:rPr lang="hr-HR" dirty="0" smtClean="0"/>
              <a:t>. </a:t>
            </a:r>
            <a:r>
              <a:rPr lang="hr-HR" dirty="0" err="1" smtClean="0"/>
              <a:t>uč</a:t>
            </a:r>
            <a:r>
              <a:rPr lang="hr-HR" dirty="0" smtClean="0"/>
              <a:t>.</a:t>
            </a:r>
          </a:p>
          <a:p>
            <a:r>
              <a:rPr lang="hr-HR" dirty="0" smtClean="0"/>
              <a:t>Izvannastavna aktivnost: </a:t>
            </a:r>
            <a:r>
              <a:rPr lang="hr-HR" b="1" dirty="0" smtClean="0"/>
              <a:t>Dramsko -  recitatorska grupa</a:t>
            </a:r>
          </a:p>
          <a:p>
            <a:r>
              <a:rPr lang="hr-HR" dirty="0" smtClean="0"/>
              <a:t>Datum realizacije projekta: travanj – svibanj, 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 descr="Dan škole 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260648"/>
            <a:ext cx="4718124" cy="6290832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Naslov: </a:t>
            </a:r>
            <a:r>
              <a:rPr lang="hr-HR" b="1" dirty="0" smtClean="0"/>
              <a:t>Lenta vremena dolaska predaka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2060848"/>
            <a:ext cx="8229600" cy="4525963"/>
          </a:xfrm>
        </p:spPr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3. razreda</a:t>
            </a:r>
          </a:p>
          <a:p>
            <a:r>
              <a:rPr lang="hr-HR" dirty="0" smtClean="0"/>
              <a:t>Mentor: Mirjana </a:t>
            </a:r>
            <a:r>
              <a:rPr lang="hr-HR" dirty="0" err="1" smtClean="0"/>
              <a:t>Kožljan</a:t>
            </a:r>
            <a:endParaRPr lang="hr-HR" dirty="0" smtClean="0"/>
          </a:p>
          <a:p>
            <a:r>
              <a:rPr lang="hr-HR" dirty="0" smtClean="0"/>
              <a:t>Predmet:  </a:t>
            </a:r>
            <a:r>
              <a:rPr lang="hr-HR" b="1" dirty="0" smtClean="0"/>
              <a:t>Priroda i društvo</a:t>
            </a:r>
          </a:p>
          <a:p>
            <a:r>
              <a:rPr lang="hr-HR" dirty="0" smtClean="0"/>
              <a:t>Datum realizacije projekta: veljača- travanj, 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6140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332656"/>
            <a:ext cx="7872875" cy="5904656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Naslov: </a:t>
            </a:r>
            <a:r>
              <a:rPr lang="hr-HR" b="1" dirty="0" smtClean="0"/>
              <a:t>Slikanje rudarske lampe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3. razreda</a:t>
            </a:r>
          </a:p>
          <a:p>
            <a:r>
              <a:rPr lang="hr-HR" dirty="0" smtClean="0"/>
              <a:t>Mentor: Mirjana </a:t>
            </a:r>
            <a:r>
              <a:rPr lang="hr-HR" dirty="0" err="1" smtClean="0"/>
              <a:t>Kožljan</a:t>
            </a:r>
            <a:endParaRPr lang="hr-HR" dirty="0" smtClean="0"/>
          </a:p>
          <a:p>
            <a:r>
              <a:rPr lang="hr-HR" dirty="0" smtClean="0"/>
              <a:t>Predmet: </a:t>
            </a:r>
            <a:r>
              <a:rPr lang="hr-HR" b="1" dirty="0" smtClean="0"/>
              <a:t>Likovna kultura</a:t>
            </a:r>
          </a:p>
          <a:p>
            <a:r>
              <a:rPr lang="hr-HR" dirty="0" smtClean="0"/>
              <a:t>Datum realizacije projekta: veljača – travanj, 2013.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4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698" t="9509" r="7284" b="7284"/>
          <a:stretch>
            <a:fillRect/>
          </a:stretch>
        </p:blipFill>
        <p:spPr>
          <a:xfrm>
            <a:off x="827584" y="2564904"/>
            <a:ext cx="3312368" cy="2520280"/>
          </a:xfrm>
        </p:spPr>
      </p:pic>
      <p:pic>
        <p:nvPicPr>
          <p:cNvPr id="6" name="Rezervirano mjesto sadržaja 4" descr="IMG_34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850" t="9509" r="3566" b="9662"/>
          <a:stretch>
            <a:fillRect/>
          </a:stretch>
        </p:blipFill>
        <p:spPr>
          <a:xfrm rot="16200000">
            <a:off x="5442945" y="2134391"/>
            <a:ext cx="2449110" cy="3457581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Naslov: </a:t>
            </a:r>
            <a:r>
              <a:rPr lang="hr-HR" b="1" dirty="0" smtClean="0"/>
              <a:t>Od početka organizirane eksploatacije ugljena do zatvaranja zadnjeg ugljenokopa u Hrvatskoj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1560" y="2564904"/>
            <a:ext cx="8003232" cy="3600400"/>
          </a:xfrm>
        </p:spPr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Dodatne grupe</a:t>
            </a:r>
          </a:p>
          <a:p>
            <a:r>
              <a:rPr lang="hr-HR" dirty="0" smtClean="0"/>
              <a:t>Mentor: Smiljana </a:t>
            </a:r>
            <a:r>
              <a:rPr lang="hr-HR" dirty="0" err="1" smtClean="0"/>
              <a:t>Skopljak</a:t>
            </a:r>
            <a:r>
              <a:rPr lang="hr-HR" dirty="0" smtClean="0"/>
              <a:t> </a:t>
            </a:r>
          </a:p>
          <a:p>
            <a:r>
              <a:rPr lang="hr-HR" dirty="0" smtClean="0"/>
              <a:t>Predmet: </a:t>
            </a:r>
            <a:r>
              <a:rPr lang="hr-HR" b="1" dirty="0" smtClean="0"/>
              <a:t>Geografija/Dodatna nastava</a:t>
            </a:r>
          </a:p>
          <a:p>
            <a:r>
              <a:rPr lang="hr-HR" dirty="0" smtClean="0"/>
              <a:t>Datum realizacije projekta: tijekom </a:t>
            </a:r>
            <a:r>
              <a:rPr lang="hr-HR" dirty="0" err="1" smtClean="0"/>
              <a:t>šk</a:t>
            </a:r>
            <a:r>
              <a:rPr lang="hr-HR" dirty="0" smtClean="0"/>
              <a:t>. god. 2012./2013.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4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044" t="9825" r="8938" b="6968"/>
          <a:stretch>
            <a:fillRect/>
          </a:stretch>
        </p:blipFill>
        <p:spPr>
          <a:xfrm rot="16200000">
            <a:off x="863589" y="2600907"/>
            <a:ext cx="3312369" cy="2520280"/>
          </a:xfrm>
        </p:spPr>
      </p:pic>
      <p:pic>
        <p:nvPicPr>
          <p:cNvPr id="6" name="Rezervirano mjesto sadržaja 4" descr="IMG_34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4393" t="7448" r="3589" b="6968"/>
          <a:stretch>
            <a:fillRect/>
          </a:stretch>
        </p:blipFill>
        <p:spPr>
          <a:xfrm rot="16200000">
            <a:off x="5370907" y="2206424"/>
            <a:ext cx="2593186" cy="3313515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4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737" t="9515" r="5245" b="4901"/>
          <a:stretch>
            <a:fillRect/>
          </a:stretch>
        </p:blipFill>
        <p:spPr>
          <a:xfrm>
            <a:off x="971600" y="2636912"/>
            <a:ext cx="3312368" cy="2592288"/>
          </a:xfrm>
        </p:spPr>
      </p:pic>
      <p:pic>
        <p:nvPicPr>
          <p:cNvPr id="6" name="Rezervirano mjesto sadržaja 4" descr="IMG_34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4393" t="7448" r="3589" b="6968"/>
          <a:stretch>
            <a:fillRect/>
          </a:stretch>
        </p:blipFill>
        <p:spPr>
          <a:xfrm rot="16200000">
            <a:off x="5370907" y="2206424"/>
            <a:ext cx="2593186" cy="3313515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Rudarska lampa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988840"/>
            <a:ext cx="8291264" cy="4137323"/>
          </a:xfrm>
        </p:spPr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1. razreda</a:t>
            </a:r>
          </a:p>
          <a:p>
            <a:r>
              <a:rPr lang="hr-HR" dirty="0" smtClean="0"/>
              <a:t>Mentor: Mladenka </a:t>
            </a:r>
            <a:r>
              <a:rPr lang="hr-HR" dirty="0" err="1" smtClean="0"/>
              <a:t>Lovrečić</a:t>
            </a:r>
            <a:endParaRPr lang="hr-HR" dirty="0" smtClean="0"/>
          </a:p>
          <a:p>
            <a:r>
              <a:rPr lang="hr-HR" dirty="0" smtClean="0"/>
              <a:t>Predmet</a:t>
            </a:r>
            <a:r>
              <a:rPr lang="hr-HR" b="1" dirty="0" smtClean="0"/>
              <a:t>: Likovna kultura</a:t>
            </a:r>
          </a:p>
          <a:p>
            <a:r>
              <a:rPr lang="hr-HR" dirty="0" smtClean="0"/>
              <a:t>Datum realizacije projekta: travanj, 2013.</a:t>
            </a:r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3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3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3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Rudarski vagonet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2. razreda</a:t>
            </a:r>
          </a:p>
          <a:p>
            <a:r>
              <a:rPr lang="hr-HR" dirty="0" smtClean="0"/>
              <a:t>Mentor: Slavica </a:t>
            </a:r>
            <a:r>
              <a:rPr lang="hr-HR" dirty="0" err="1" smtClean="0"/>
              <a:t>Aličajić</a:t>
            </a:r>
            <a:endParaRPr lang="hr-HR" dirty="0" smtClean="0"/>
          </a:p>
          <a:p>
            <a:r>
              <a:rPr lang="hr-HR" dirty="0" smtClean="0"/>
              <a:t>Predmet/izvannastavna aktivnost: </a:t>
            </a:r>
            <a:r>
              <a:rPr lang="hr-HR" b="1" dirty="0" smtClean="0"/>
              <a:t>PID, IA, LK</a:t>
            </a:r>
          </a:p>
          <a:p>
            <a:r>
              <a:rPr lang="hr-HR" dirty="0" smtClean="0"/>
              <a:t>Datum realizacije projekta: studeni, veljača, travanj, 2012./2013.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7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Rezervirano mjesto sadržaja 7" descr="IMG_36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811" t="21402" r="9171" b="2524"/>
          <a:stretch>
            <a:fillRect/>
          </a:stretch>
        </p:blipFill>
        <p:spPr>
          <a:xfrm>
            <a:off x="4427984" y="1556792"/>
            <a:ext cx="3394800" cy="2361600"/>
          </a:xfrm>
        </p:spPr>
      </p:pic>
      <p:sp>
        <p:nvSpPr>
          <p:cNvPr id="6" name="TekstniOkvir 5"/>
          <p:cNvSpPr txBox="1"/>
          <p:nvPr/>
        </p:nvSpPr>
        <p:spPr>
          <a:xfrm>
            <a:off x="6300192" y="4077072"/>
            <a:ext cx="157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Elin</a:t>
            </a:r>
            <a:r>
              <a:rPr lang="hr-HR" dirty="0" smtClean="0"/>
              <a:t> </a:t>
            </a:r>
            <a:r>
              <a:rPr lang="hr-HR" dirty="0" err="1" smtClean="0"/>
              <a:t>Zenzerović</a:t>
            </a:r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 descr="IMG_37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Rezervirano mjesto sadržaja 9" descr="IMG_36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6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666" t="10178" r="5238"/>
          <a:stretch>
            <a:fillRect/>
          </a:stretch>
        </p:blipFill>
        <p:spPr>
          <a:xfrm>
            <a:off x="971600" y="1844824"/>
            <a:ext cx="3024336" cy="4065315"/>
          </a:xfrm>
        </p:spPr>
      </p:pic>
      <p:pic>
        <p:nvPicPr>
          <p:cNvPr id="6" name="Rezervirano mjesto sadržaja 5" descr="IMG_36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806" b="2213"/>
          <a:stretch>
            <a:fillRect/>
          </a:stretch>
        </p:blipFill>
        <p:spPr>
          <a:xfrm rot="5400000">
            <a:off x="4718199" y="2418704"/>
            <a:ext cx="3965649" cy="2961904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Rezervirano mjesto sadržaja 6" descr="IMG_359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 descr="IMG_359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6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4520" t="16647" r="5245" b="16788"/>
          <a:stretch>
            <a:fillRect/>
          </a:stretch>
        </p:blipFill>
        <p:spPr>
          <a:xfrm>
            <a:off x="1043608" y="2852936"/>
            <a:ext cx="3240360" cy="2016224"/>
          </a:xfrm>
        </p:spPr>
      </p:pic>
      <p:pic>
        <p:nvPicPr>
          <p:cNvPr id="6" name="Rezervirano mjesto sadržaja 5" descr="IMG_36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5845" t="11769" r="9909" b="8681"/>
          <a:stretch>
            <a:fillRect/>
          </a:stretch>
        </p:blipFill>
        <p:spPr>
          <a:xfrm>
            <a:off x="5148064" y="1988840"/>
            <a:ext cx="2520280" cy="360040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Suradnja s udrugom IUR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525963"/>
          </a:xfrm>
        </p:spPr>
        <p:txBody>
          <a:bodyPr/>
          <a:lstStyle/>
          <a:p>
            <a:r>
              <a:rPr lang="hr-HR" dirty="0" smtClean="0"/>
              <a:t>Nositelji: </a:t>
            </a:r>
            <a:r>
              <a:rPr lang="hr-HR" b="1" dirty="0" smtClean="0"/>
              <a:t>učenici od 1.- 8. razreda</a:t>
            </a:r>
          </a:p>
          <a:p>
            <a:r>
              <a:rPr lang="hr-HR" dirty="0" smtClean="0"/>
              <a:t>Vanjski suradnik: </a:t>
            </a:r>
            <a:r>
              <a:rPr lang="hr-HR" b="1" dirty="0" smtClean="0"/>
              <a:t>predsjednik Udruge Mladen </a:t>
            </a:r>
            <a:r>
              <a:rPr lang="hr-HR" b="1" dirty="0" err="1" smtClean="0"/>
              <a:t>Bajramović</a:t>
            </a:r>
            <a:endParaRPr lang="hr-HR" b="1" dirty="0" smtClean="0"/>
          </a:p>
          <a:p>
            <a:r>
              <a:rPr lang="hr-HR" dirty="0" smtClean="0"/>
              <a:t>Datum realizacije projekta: tijekom </a:t>
            </a:r>
            <a:r>
              <a:rPr lang="hr-HR" dirty="0" err="1" smtClean="0"/>
              <a:t>šk</a:t>
            </a:r>
            <a:r>
              <a:rPr lang="hr-HR" dirty="0" smtClean="0"/>
              <a:t>. god. 2012./2013.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 descr="bajramović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7" y="476672"/>
            <a:ext cx="7451171" cy="5588378"/>
          </a:xfrm>
        </p:spPr>
      </p:pic>
      <p:sp>
        <p:nvSpPr>
          <p:cNvPr id="8" name="TekstniOkvir 7"/>
          <p:cNvSpPr txBox="1"/>
          <p:nvPr/>
        </p:nvSpPr>
        <p:spPr>
          <a:xfrm>
            <a:off x="899592" y="5949280"/>
            <a:ext cx="7646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/>
              <a:t>Predavanja, gledanje dokumentarnih filmova</a:t>
            </a:r>
            <a:endParaRPr lang="hr-HR" sz="3200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 descr="bajramović (2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872875" cy="5904656"/>
          </a:xfrm>
        </p:spPr>
      </p:pic>
      <p:sp>
        <p:nvSpPr>
          <p:cNvPr id="8" name="TekstniOkvir 7"/>
          <p:cNvSpPr txBox="1"/>
          <p:nvPr/>
        </p:nvSpPr>
        <p:spPr>
          <a:xfrm>
            <a:off x="1475656" y="580526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Terenska nastava u </a:t>
            </a:r>
            <a:r>
              <a:rPr lang="hr-HR" sz="2800" dirty="0" err="1" smtClean="0"/>
              <a:t>Krapan</a:t>
            </a:r>
            <a:endParaRPr lang="hr-HR" sz="2800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Naslov: </a:t>
            </a:r>
            <a:r>
              <a:rPr lang="hr-HR" b="1" dirty="0" smtClean="0"/>
              <a:t>Mala</a:t>
            </a:r>
            <a:r>
              <a:rPr lang="hr-HR" dirty="0" smtClean="0"/>
              <a:t> </a:t>
            </a:r>
            <a:r>
              <a:rPr lang="hr-HR" b="1" dirty="0" smtClean="0"/>
              <a:t>avantura učitelja u rudnik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2348880"/>
            <a:ext cx="8301608" cy="4165923"/>
          </a:xfrm>
        </p:spPr>
        <p:txBody>
          <a:bodyPr/>
          <a:lstStyle/>
          <a:p>
            <a:r>
              <a:rPr lang="hr-HR" dirty="0" smtClean="0"/>
              <a:t>Aktivnost: </a:t>
            </a:r>
            <a:r>
              <a:rPr lang="hr-HR" b="1" dirty="0" smtClean="0"/>
              <a:t>Istraživanje i fotografiranje rudnika, prezentacija učenicima</a:t>
            </a:r>
          </a:p>
          <a:p>
            <a:r>
              <a:rPr lang="hr-HR" dirty="0" smtClean="0"/>
              <a:t>Nositelji aktivnosti: </a:t>
            </a:r>
            <a:r>
              <a:rPr lang="hr-HR" b="1" dirty="0" smtClean="0"/>
              <a:t>učitelji OŠ Ivana Batelića</a:t>
            </a:r>
          </a:p>
          <a:p>
            <a:r>
              <a:rPr lang="hr-HR" dirty="0" smtClean="0"/>
              <a:t>Voditelj: </a:t>
            </a:r>
            <a:r>
              <a:rPr lang="hr-HR" b="1" dirty="0" smtClean="0"/>
              <a:t>Mladen </a:t>
            </a:r>
            <a:r>
              <a:rPr lang="hr-HR" b="1" dirty="0" err="1" smtClean="0"/>
              <a:t>Bajramović</a:t>
            </a:r>
            <a:r>
              <a:rPr lang="hr-HR" b="1" dirty="0" smtClean="0"/>
              <a:t>, predsjednik IUR</a:t>
            </a:r>
          </a:p>
          <a:p>
            <a:r>
              <a:rPr lang="hr-HR" dirty="0" smtClean="0"/>
              <a:t>Datum realizacije: rujan, 2012.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 descr="posjet rudniku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 descr="posjet rudniku 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 descr="u rudniku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Rezervirano mjesto sadržaja 6" descr="u rudniku 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U rudniku 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Rezervirano mjesto sadržaja 5" descr="u rudniku 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Završni dar </a:t>
            </a:r>
            <a:r>
              <a:rPr lang="hr-HR" b="1" dirty="0" err="1" smtClean="0"/>
              <a:t>osmaša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8. razreda</a:t>
            </a:r>
          </a:p>
          <a:p>
            <a:r>
              <a:rPr lang="hr-HR" dirty="0" smtClean="0"/>
              <a:t>Mentor: </a:t>
            </a:r>
            <a:r>
              <a:rPr lang="hr-HR" dirty="0" err="1" smtClean="0"/>
              <a:t>Luana</a:t>
            </a:r>
            <a:r>
              <a:rPr lang="hr-HR" dirty="0" smtClean="0"/>
              <a:t> </a:t>
            </a:r>
            <a:r>
              <a:rPr lang="hr-HR" dirty="0" err="1" smtClean="0"/>
              <a:t>Pavinčić</a:t>
            </a:r>
            <a:r>
              <a:rPr lang="hr-HR" dirty="0" smtClean="0"/>
              <a:t> </a:t>
            </a:r>
            <a:r>
              <a:rPr lang="hr-HR" dirty="0" err="1" smtClean="0"/>
              <a:t>Vlačić</a:t>
            </a:r>
            <a:r>
              <a:rPr lang="hr-HR" dirty="0" smtClean="0"/>
              <a:t>, </a:t>
            </a:r>
            <a:r>
              <a:rPr lang="hr-HR" dirty="0" err="1" smtClean="0"/>
              <a:t>prof</a:t>
            </a:r>
            <a:r>
              <a:rPr lang="hr-HR" dirty="0" smtClean="0"/>
              <a:t>. i Sonja </a:t>
            </a:r>
            <a:r>
              <a:rPr lang="hr-HR" dirty="0" err="1" smtClean="0"/>
              <a:t>Škalamera</a:t>
            </a:r>
            <a:r>
              <a:rPr lang="hr-HR" dirty="0" smtClean="0"/>
              <a:t> Novak, </a:t>
            </a:r>
            <a:r>
              <a:rPr lang="hr-HR" dirty="0" err="1" smtClean="0"/>
              <a:t>prof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Predmet: </a:t>
            </a:r>
            <a:r>
              <a:rPr lang="hr-HR" b="1" dirty="0" smtClean="0"/>
              <a:t>SRO i LK</a:t>
            </a:r>
          </a:p>
          <a:p>
            <a:r>
              <a:rPr lang="hr-HR" dirty="0" smtClean="0"/>
              <a:t>Datum realizacije projekta: tijekom </a:t>
            </a:r>
            <a:r>
              <a:rPr lang="hr-HR" dirty="0" err="1" smtClean="0"/>
              <a:t>šk</a:t>
            </a:r>
            <a:r>
              <a:rPr lang="hr-HR" dirty="0" smtClean="0"/>
              <a:t>. god. 2012./2013.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P22705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5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Rezervirano mjesto sadržaja 5" descr="IMG_359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err="1" smtClean="0"/>
              <a:t>Cetrti</a:t>
            </a:r>
            <a:r>
              <a:rPr lang="hr-HR" b="1" dirty="0" smtClean="0"/>
              <a:t> obrok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2060848"/>
            <a:ext cx="8147248" cy="4065315"/>
          </a:xfrm>
        </p:spPr>
        <p:txBody>
          <a:bodyPr/>
          <a:lstStyle/>
          <a:p>
            <a:r>
              <a:rPr lang="hr-HR" dirty="0" smtClean="0"/>
              <a:t>Aktivnost: </a:t>
            </a:r>
            <a:r>
              <a:rPr lang="hr-HR" b="1" dirty="0" smtClean="0"/>
              <a:t>Obilježavanje Dana kruha i plodova Zemlje</a:t>
            </a:r>
          </a:p>
          <a:p>
            <a:r>
              <a:rPr lang="hr-HR" dirty="0" smtClean="0"/>
              <a:t>Nositelji : </a:t>
            </a:r>
            <a:r>
              <a:rPr lang="hr-HR" b="1" dirty="0" smtClean="0"/>
              <a:t>učenici od 1. do 8. razreda</a:t>
            </a:r>
          </a:p>
          <a:p>
            <a:r>
              <a:rPr lang="hr-HR" dirty="0" smtClean="0"/>
              <a:t>Datum realizacije: listopad, 2012.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ani kruha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32911"/>
            <a:ext cx="8343558" cy="4693252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ani kruha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4740" y="1052736"/>
            <a:ext cx="7491675" cy="5618758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Dan rudara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2348880"/>
            <a:ext cx="8219256" cy="3777283"/>
          </a:xfrm>
        </p:spPr>
        <p:txBody>
          <a:bodyPr/>
          <a:lstStyle/>
          <a:p>
            <a:r>
              <a:rPr lang="hr-HR" dirty="0" smtClean="0"/>
              <a:t>Aktivnost: </a:t>
            </a:r>
            <a:r>
              <a:rPr lang="hr-HR" b="1" dirty="0" smtClean="0"/>
              <a:t>Obilježavanje Dana rudara – izložba u knjižnici</a:t>
            </a:r>
          </a:p>
          <a:p>
            <a:r>
              <a:rPr lang="hr-HR" dirty="0" smtClean="0"/>
              <a:t>Nositelji: učenici od 4. do 8. razreda</a:t>
            </a:r>
            <a:endParaRPr lang="hr-HR" b="1" dirty="0" smtClean="0"/>
          </a:p>
          <a:p>
            <a:r>
              <a:rPr lang="hr-HR" dirty="0" smtClean="0"/>
              <a:t>Datum realizacije: ožujak, 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ANO DAN RUDARAP313001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886852"/>
            <a:ext cx="3929484" cy="5239312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Hvala svima koji su se uključili u projekt i tako pomogli da spasimo nasljeđe prošlosti od zaborava!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4" descr="IMG_36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666" t="10178" r="5238"/>
          <a:stretch>
            <a:fillRect/>
          </a:stretch>
        </p:blipFill>
        <p:spPr>
          <a:xfrm>
            <a:off x="3203848" y="332656"/>
            <a:ext cx="3024336" cy="4065315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HVALA NA POZORNOSTI!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4" descr="IMG_36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666" t="10178" r="5238"/>
          <a:stretch>
            <a:fillRect/>
          </a:stretch>
        </p:blipFill>
        <p:spPr>
          <a:xfrm>
            <a:off x="3203848" y="332656"/>
            <a:ext cx="3024336" cy="4065315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 descr="IMG_4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93" t="12728" r="2154" b="6131"/>
          <a:stretch>
            <a:fillRect/>
          </a:stretch>
        </p:blipFill>
        <p:spPr>
          <a:xfrm>
            <a:off x="755576" y="548680"/>
            <a:ext cx="8005595" cy="5400600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Naslov: </a:t>
            </a:r>
            <a:r>
              <a:rPr lang="hr-HR" b="1" dirty="0" smtClean="0"/>
              <a:t>Rudar u pjesmi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Nositelji projekta: </a:t>
            </a:r>
            <a:r>
              <a:rPr lang="hr-HR" b="1" dirty="0" smtClean="0"/>
              <a:t>učenici  viših razreda</a:t>
            </a:r>
          </a:p>
          <a:p>
            <a:r>
              <a:rPr lang="hr-HR" dirty="0" smtClean="0"/>
              <a:t>Mentor: Romina Miletić i </a:t>
            </a:r>
            <a:r>
              <a:rPr lang="hr-HR" dirty="0" err="1" smtClean="0"/>
              <a:t>Hasnija</a:t>
            </a:r>
            <a:r>
              <a:rPr lang="hr-HR" dirty="0" smtClean="0"/>
              <a:t> Karlović</a:t>
            </a:r>
          </a:p>
          <a:p>
            <a:r>
              <a:rPr lang="hr-HR" dirty="0" smtClean="0"/>
              <a:t>Predmet/Izvannastavna aktivnost: </a:t>
            </a:r>
            <a:r>
              <a:rPr lang="hr-HR" b="1" dirty="0" smtClean="0"/>
              <a:t>Novinarska grupa i Hrvatski jezik </a:t>
            </a:r>
            <a:r>
              <a:rPr lang="hr-HR" dirty="0" smtClean="0"/>
              <a:t>(na satovima i gosti u školi)</a:t>
            </a:r>
          </a:p>
          <a:p>
            <a:r>
              <a:rPr lang="hr-HR" dirty="0" smtClean="0"/>
              <a:t>Datum realizacije projekta: tijekom </a:t>
            </a:r>
            <a:r>
              <a:rPr lang="hr-HR" dirty="0" err="1" smtClean="0"/>
              <a:t>šk</a:t>
            </a:r>
            <a:r>
              <a:rPr lang="hr-HR" dirty="0" smtClean="0"/>
              <a:t>. god. 2012./2013.</a:t>
            </a:r>
          </a:p>
          <a:p>
            <a:endParaRPr lang="hr-HR" dirty="0"/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Literarni radovi 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" name="Rezervirano mjesto sadržaja 11" descr="P225056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204865"/>
            <a:ext cx="4041775" cy="3461320"/>
          </a:xfrm>
        </p:spPr>
      </p:pic>
      <p:pic>
        <p:nvPicPr>
          <p:cNvPr id="11" name="Rezervirano mjesto sadržaja 10" descr="pisanje o rudarim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830</Words>
  <Application>Microsoft Office PowerPoint</Application>
  <PresentationFormat>Prikaz na zaslonu (4:3)</PresentationFormat>
  <Paragraphs>125</Paragraphs>
  <Slides>66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66</vt:i4>
      </vt:variant>
    </vt:vector>
  </HeadingPairs>
  <TitlesOfParts>
    <vt:vector size="67" baseType="lpstr">
      <vt:lpstr>Office tema</vt:lpstr>
      <vt:lpstr>RAŠKI RUDAR</vt:lpstr>
      <vt:lpstr>Slajd 2</vt:lpstr>
      <vt:lpstr>Slajd 3</vt:lpstr>
      <vt:lpstr>  Naslov: Od početka organizirane eksploatacije ugljena do zatvaranja zadnjeg ugljenokopa u Hrvatskoj</vt:lpstr>
      <vt:lpstr>Slajd 5</vt:lpstr>
      <vt:lpstr>Slajd 6</vt:lpstr>
      <vt:lpstr>Slajd 7</vt:lpstr>
      <vt:lpstr>Naslov: Rudar u pjesmi</vt:lpstr>
      <vt:lpstr>Slajd 9</vt:lpstr>
      <vt:lpstr>Slajd 10</vt:lpstr>
      <vt:lpstr>Gosti pjesnici</vt:lpstr>
      <vt:lpstr>Slajd 12</vt:lpstr>
      <vt:lpstr>Naslov: Tlocrt rudnika Krapan</vt:lpstr>
      <vt:lpstr>Slajd 14</vt:lpstr>
      <vt:lpstr>Slajd 15</vt:lpstr>
      <vt:lpstr>Naslov: Slikovni rječnik rudarenja</vt:lpstr>
      <vt:lpstr>Slajd 17</vt:lpstr>
      <vt:lpstr>Slajd 18</vt:lpstr>
      <vt:lpstr> Naslov: Upoznajmo rudnike u Australiji</vt:lpstr>
      <vt:lpstr>Slajd 20</vt:lpstr>
      <vt:lpstr>Naslov: “Kovari” – A. Šćulac</vt:lpstr>
      <vt:lpstr>Slajd 22</vt:lpstr>
      <vt:lpstr>Naslov: Rudarstvo u MovieMaker-u</vt:lpstr>
      <vt:lpstr>Naziv: Rudari i rudarenje</vt:lpstr>
      <vt:lpstr>Slajd 25</vt:lpstr>
      <vt:lpstr>Slajd 26</vt:lpstr>
      <vt:lpstr>Naslov: Rudnik Idrija</vt:lpstr>
      <vt:lpstr>Slajd 28</vt:lpstr>
      <vt:lpstr>Slajd 29</vt:lpstr>
      <vt:lpstr>Naslov: Rudarski vagonet</vt:lpstr>
      <vt:lpstr>Slajd 31</vt:lpstr>
      <vt:lpstr>Slajd 32</vt:lpstr>
      <vt:lpstr>Slajd 33</vt:lpstr>
      <vt:lpstr>Naslov: Kazivanje poezije o rudarima</vt:lpstr>
      <vt:lpstr>Slajd 35</vt:lpstr>
      <vt:lpstr> Naslov: Lenta vremena dolaska predaka</vt:lpstr>
      <vt:lpstr>Slajd 37</vt:lpstr>
      <vt:lpstr>Naslov: Slikanje rudarske lampe</vt:lpstr>
      <vt:lpstr>Slajd 39</vt:lpstr>
      <vt:lpstr>Slajd 40</vt:lpstr>
      <vt:lpstr>Slajd 41</vt:lpstr>
      <vt:lpstr>Naslov: Rudarska lampa</vt:lpstr>
      <vt:lpstr>Slajd 43</vt:lpstr>
      <vt:lpstr>Slajd 44</vt:lpstr>
      <vt:lpstr>Slajd 45</vt:lpstr>
      <vt:lpstr>Naslov: Rudarski vagonet</vt:lpstr>
      <vt:lpstr>Slajd 47</vt:lpstr>
      <vt:lpstr>Slajd 48</vt:lpstr>
      <vt:lpstr>Slajd 49</vt:lpstr>
      <vt:lpstr>Slajd 50</vt:lpstr>
      <vt:lpstr>Naslov: Suradnja s udrugom IUR</vt:lpstr>
      <vt:lpstr>Slajd 52</vt:lpstr>
      <vt:lpstr>Slajd 53</vt:lpstr>
      <vt:lpstr> Naslov: Mala avantura učitelja u rudnik</vt:lpstr>
      <vt:lpstr>Slajd 55</vt:lpstr>
      <vt:lpstr>Slajd 56</vt:lpstr>
      <vt:lpstr>Slajd 57</vt:lpstr>
      <vt:lpstr>Naslov: Završni dar osmaša</vt:lpstr>
      <vt:lpstr>Slajd 59</vt:lpstr>
      <vt:lpstr>Naslov: Cetrti obrok</vt:lpstr>
      <vt:lpstr>Slajd 61</vt:lpstr>
      <vt:lpstr>Slajd 62</vt:lpstr>
      <vt:lpstr>Naslov: Dan rudara</vt:lpstr>
      <vt:lpstr>Slajd 64</vt:lpstr>
      <vt:lpstr>Hvala svima koji su se uključili u projekt i tako pomogli da spasimo nasljeđe prošlosti od zaborava! </vt:lpstr>
      <vt:lpstr>HVALA NA POZORNOSTI!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Školski projekt</dc:title>
  <dc:creator>Korisnik</dc:creator>
  <cp:lastModifiedBy>Korisnik</cp:lastModifiedBy>
  <cp:revision>98</cp:revision>
  <dcterms:created xsi:type="dcterms:W3CDTF">2013-05-07T10:26:03Z</dcterms:created>
  <dcterms:modified xsi:type="dcterms:W3CDTF">2014-05-12T12:06:01Z</dcterms:modified>
</cp:coreProperties>
</file>