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57" r:id="rId6"/>
    <p:sldId id="258" r:id="rId7"/>
    <p:sldId id="262" r:id="rId8"/>
    <p:sldId id="263" r:id="rId9"/>
    <p:sldId id="265" r:id="rId10"/>
    <p:sldId id="267" r:id="rId11"/>
    <p:sldId id="268" r:id="rId12"/>
    <p:sldId id="269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 Periša" initials="MP" lastIdx="2" clrIdx="0">
    <p:extLst>
      <p:ext uri="{19B8F6BF-5375-455C-9EA6-DF929625EA0E}">
        <p15:presenceInfo xmlns:p15="http://schemas.microsoft.com/office/powerpoint/2012/main" userId="Marina Periš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C5E9E3-5AA9-4176-A745-41A018A76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D6C4346-F65B-4ADF-A7D1-D5AD1E1E8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A122045-EF48-4C37-B14E-BA07A5135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C992-8197-400A-9081-C88C11A90988}" type="datetimeFigureOut">
              <a:rPr lang="hr-HR" smtClean="0"/>
              <a:t>15.4.2020.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23F821D-9E9F-4EAC-B9A1-D1FF23BFF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909EE08-97DD-4303-9F5D-170D99A1D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38EF-2BF3-4B77-AC8C-32C5FA2198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8370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0FF927-EE1A-4336-8DD8-167CC9EC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80FDBA8-9380-4349-916F-8014FE264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01EBBD4-5DB9-4BAF-AC88-8F267AEC0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C992-8197-400A-9081-C88C11A90988}" type="datetimeFigureOut">
              <a:rPr lang="hr-HR" smtClean="0"/>
              <a:t>15.4.2020.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FE5DC8A-3DE5-421D-90BE-83145702A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86BB957-206C-4D07-B972-2EF5501C0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38EF-2BF3-4B77-AC8C-32C5FA2198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8775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09834D63-EED3-44FD-91A8-3FB3D2BBF2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FB4550DA-6A3A-45F7-8D8A-0F0AC0916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F4E6A16-79A5-478A-A07D-448359AA8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C992-8197-400A-9081-C88C11A90988}" type="datetimeFigureOut">
              <a:rPr lang="hr-HR" smtClean="0"/>
              <a:t>15.4.2020.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F19117A-C98D-4774-8C62-6FE4B3C8D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57B0995-FDCD-418A-8383-EF7DC664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38EF-2BF3-4B77-AC8C-32C5FA2198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3480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77BF9E-D655-410C-A57B-04774E611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2C551E0-17BC-4177-BB01-11728290D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DE70753-D4B4-43F6-8639-3923646FC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C992-8197-400A-9081-C88C11A90988}" type="datetimeFigureOut">
              <a:rPr lang="hr-HR" smtClean="0"/>
              <a:t>15.4.2020.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4CF819D-EE3C-43FB-9907-2A4C398A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6AA151D-851D-4FDB-8909-08B38DE7D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38EF-2BF3-4B77-AC8C-32C5FA2198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041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00D48D-4C0B-4C86-9AFF-B72ABCDA4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B9131E3-E3DF-49AF-A7C1-782FF3142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94B3137-C211-4429-A50F-828308BA5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C992-8197-400A-9081-C88C11A90988}" type="datetimeFigureOut">
              <a:rPr lang="hr-HR" smtClean="0"/>
              <a:t>15.4.2020.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96AB81D-1188-48F8-A0F1-981815167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763153F-6B13-42F3-81B0-D29BCC78F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38EF-2BF3-4B77-AC8C-32C5FA2198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1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4A809D-6C94-4739-A182-A56D7428B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45411D1-F4D4-41D7-A9D8-43C8A3685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629348C-6846-4A33-9BE9-2F1304306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473A2F8-B1C1-4F20-94DD-9FA384C7F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C992-8197-400A-9081-C88C11A90988}" type="datetimeFigureOut">
              <a:rPr lang="hr-HR" smtClean="0"/>
              <a:t>15.4.2020.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7B3E131-4984-43F4-BB59-763D45AAD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9089EFA-747C-4A05-ACA8-F3DCB9F95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38EF-2BF3-4B77-AC8C-32C5FA2198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586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0DF8A4-F3AA-4D2E-BF35-16A922D8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86ACA42-38C8-40E9-916C-8BB30019B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CA92A2E-860F-43F0-959A-02009FA5C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8988212-031D-432A-84B9-5CACB8E16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8D39B0A-31CF-4B52-8594-8EFCBE12CB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D40920EB-D9ED-4AA6-93D3-4CFC42036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C992-8197-400A-9081-C88C11A90988}" type="datetimeFigureOut">
              <a:rPr lang="hr-HR" smtClean="0"/>
              <a:t>15.4.2020.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4FC84E8B-7AEC-4A76-BE5E-36462E484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1319B4A2-0B07-47D1-9607-A87CFEECE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38EF-2BF3-4B77-AC8C-32C5FA2198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929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75CE20-47EF-4CA7-A365-E3F2965C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34F2757-A467-458A-809C-FDA6CCFC6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C992-8197-400A-9081-C88C11A90988}" type="datetimeFigureOut">
              <a:rPr lang="hr-HR" smtClean="0"/>
              <a:t>15.4.2020.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6B3D887C-64B8-4909-96A5-528C5EC08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C36520B-0D6C-46AA-9A34-47BC823D4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38EF-2BF3-4B77-AC8C-32C5FA2198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9451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AAAD29B9-1B92-4382-8E0D-E89AEC5A8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C992-8197-400A-9081-C88C11A90988}" type="datetimeFigureOut">
              <a:rPr lang="hr-HR" smtClean="0"/>
              <a:t>15.4.2020.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80CB15E6-9A71-4F46-B07B-E834F802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C6808A2-7E9B-458C-9A6A-AA60E0306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38EF-2BF3-4B77-AC8C-32C5FA2198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391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C4B438-ED6E-444B-A385-C78901C0D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9A80BB4-DD21-4A17-AB16-266594ECA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0FBE37C-AC80-49DF-9220-EC89A9923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01BB0A0-18EF-4E8D-9987-5A86CB3F5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C992-8197-400A-9081-C88C11A90988}" type="datetimeFigureOut">
              <a:rPr lang="hr-HR" smtClean="0"/>
              <a:t>15.4.2020.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D8C0C13-5DCB-4A32-BF18-F1A26AE71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8482DB7-5DC1-4C45-90A6-2C1968807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38EF-2BF3-4B77-AC8C-32C5FA2198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0926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ECFC65-5B99-4454-8C9D-232170EA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03B2EBE1-0256-4DED-AF13-FBBD3CFB71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89ECA95-7995-4E17-924D-DE7465633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8363E08-2F23-4FE1-8EC9-FABBB100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C992-8197-400A-9081-C88C11A90988}" type="datetimeFigureOut">
              <a:rPr lang="hr-HR" smtClean="0"/>
              <a:t>15.4.2020.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935B23D-A5BB-40DF-8375-89308D3A3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3466FC7-AF4F-493E-9E3F-D9FB93AD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38EF-2BF3-4B77-AC8C-32C5FA2198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4812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53AB0BE1-011E-4DCE-BE73-A529EEF2C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5236374-8F9F-4DCF-BEE0-6E26BBBC1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D5A06B3-0E3B-4013-AF28-ED8319EA0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AC992-8197-400A-9081-C88C11A90988}" type="datetimeFigureOut">
              <a:rPr lang="hr-HR" smtClean="0"/>
              <a:t>15.4.2020.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B188687-EDB7-4D86-AF00-1812FF329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841883A-7BE1-4B64-99CA-F38AF964E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738EF-2BF3-4B77-AC8C-32C5FA21984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267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9D72F0-8E06-4105-AFBD-A28645624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VODE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732171B-FA92-485F-8E32-87B9EF651A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7291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00A88E-A690-4589-B58B-0FA159F0D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97E7180-2E08-4D28-83AB-16E745E46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32E0140-C029-46CE-81B8-864D5562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976" y="550545"/>
            <a:ext cx="9973875" cy="594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82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ADCD347-C08B-48C6-A996-26C059E62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20" y="368964"/>
            <a:ext cx="11442405" cy="4351338"/>
          </a:xfrm>
        </p:spPr>
        <p:txBody>
          <a:bodyPr/>
          <a:lstStyle/>
          <a:p>
            <a:r>
              <a:rPr lang="hr-HR" dirty="0"/>
              <a:t>Kada dođe do svojeg ušća, rijeka se može ulijevati u drugu rijeku, jezero, more ili ocean.</a:t>
            </a:r>
          </a:p>
          <a:p>
            <a:r>
              <a:rPr lang="hr-HR" dirty="0"/>
              <a:t>pogledaj u udžbeniku crteže koji prikazuju riječna ušća – delta i estuarij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C9126CB-2C16-4640-8A9B-9F4E614D8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61854" y="2975478"/>
            <a:ext cx="4448496" cy="257862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005E1CCA-96B9-4274-A0BC-EF3BE913FCD0}"/>
              </a:ext>
            </a:extLst>
          </p:cNvPr>
          <p:cNvSpPr txBox="1"/>
          <p:nvPr/>
        </p:nvSpPr>
        <p:spPr>
          <a:xfrm>
            <a:off x="397682" y="2567950"/>
            <a:ext cx="35578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DELTA</a:t>
            </a:r>
            <a:r>
              <a:rPr lang="hr-HR" sz="2000" dirty="0"/>
              <a:t> je vrlo  plitko i </a:t>
            </a:r>
            <a:r>
              <a:rPr lang="hr-HR" sz="2000" dirty="0" err="1"/>
              <a:t>razgranto</a:t>
            </a:r>
            <a:r>
              <a:rPr lang="hr-HR" sz="2000" dirty="0"/>
              <a:t> ušće. Izgleda kao trokut.</a:t>
            </a:r>
          </a:p>
          <a:p>
            <a:endParaRPr lang="hr-HR" sz="2000" dirty="0"/>
          </a:p>
          <a:p>
            <a:r>
              <a:rPr lang="hr-HR" sz="2000" dirty="0"/>
              <a:t>U grčkom pismu trokut je bio oznaka za slovo delta i tako je nastao naziv za ovakvo ušće.</a:t>
            </a:r>
          </a:p>
        </p:txBody>
      </p:sp>
      <p:sp>
        <p:nvSpPr>
          <p:cNvPr id="6" name="Jednakokračni trokut 5">
            <a:extLst>
              <a:ext uri="{FF2B5EF4-FFF2-40B4-BE49-F238E27FC236}">
                <a16:creationId xmlns:a16="http://schemas.microsoft.com/office/drawing/2014/main" id="{D27B5B85-66EC-476C-B8C8-0A6EB9F707D5}"/>
              </a:ext>
            </a:extLst>
          </p:cNvPr>
          <p:cNvSpPr/>
          <p:nvPr/>
        </p:nvSpPr>
        <p:spPr>
          <a:xfrm rot="10800000">
            <a:off x="4433103" y="2673752"/>
            <a:ext cx="1192193" cy="1226916"/>
          </a:xfrm>
          <a:prstGeom prst="triangl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0681AD0-09E9-4C76-B586-A1804E136FA3}"/>
              </a:ext>
            </a:extLst>
          </p:cNvPr>
          <p:cNvSpPr txBox="1"/>
          <p:nvPr/>
        </p:nvSpPr>
        <p:spPr>
          <a:xfrm>
            <a:off x="7474688" y="2040540"/>
            <a:ext cx="318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Rijeka Nil u Africi ima ušće deltu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A207F81-5F51-4744-8378-264B7A2C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688" y="2408547"/>
            <a:ext cx="3625924" cy="4079164"/>
          </a:xfrm>
          <a:prstGeom prst="rect">
            <a:avLst/>
          </a:prstGeom>
        </p:spPr>
      </p:pic>
      <p:sp>
        <p:nvSpPr>
          <p:cNvPr id="9" name="Jednakokračni trokut 8">
            <a:extLst>
              <a:ext uri="{FF2B5EF4-FFF2-40B4-BE49-F238E27FC236}">
                <a16:creationId xmlns:a16="http://schemas.microsoft.com/office/drawing/2014/main" id="{684A7183-05AE-4C6F-9821-75FDD0518225}"/>
              </a:ext>
            </a:extLst>
          </p:cNvPr>
          <p:cNvSpPr/>
          <p:nvPr/>
        </p:nvSpPr>
        <p:spPr>
          <a:xfrm rot="10800000">
            <a:off x="8471751" y="2567950"/>
            <a:ext cx="1149332" cy="861050"/>
          </a:xfrm>
          <a:prstGeom prst="triangl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18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CBA1A11E-E835-4CDC-B106-BD36B5B07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557" y="4513312"/>
            <a:ext cx="2028886" cy="2028886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06241AC-9F2E-4D82-A8FB-A4FA6E5C4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5802"/>
            <a:ext cx="10515600" cy="4351338"/>
          </a:xfrm>
        </p:spPr>
        <p:txBody>
          <a:bodyPr/>
          <a:lstStyle/>
          <a:p>
            <a:r>
              <a:rPr lang="hr-HR" dirty="0"/>
              <a:t>Druga vrsta ušća se naziva ESTUARIJ ili LJEVKASTO UŠĆE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733216D-E350-44C0-9E41-A8D8A0EB9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031" y="1001052"/>
            <a:ext cx="4127411" cy="2687271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DBE24304-76A2-4331-8411-BD3CE4E6E616}"/>
              </a:ext>
            </a:extLst>
          </p:cNvPr>
          <p:cNvSpPr txBox="1"/>
          <p:nvPr/>
        </p:nvSpPr>
        <p:spPr>
          <a:xfrm>
            <a:off x="995744" y="3900762"/>
            <a:ext cx="398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Estuarij </a:t>
            </a:r>
            <a:r>
              <a:rPr lang="hr-HR" sz="2000" dirty="0"/>
              <a:t>je široko i vrlo duboko ušće.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BE3D03AB-7CA0-417D-BEE5-9E52FCF19D25}"/>
              </a:ext>
            </a:extLst>
          </p:cNvPr>
          <p:cNvSpPr txBox="1"/>
          <p:nvPr/>
        </p:nvSpPr>
        <p:spPr>
          <a:xfrm>
            <a:off x="537272" y="4752600"/>
            <a:ext cx="4913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/>
              <a:t>Svojim izgledom ovo ušće podsjeća na lijevak </a:t>
            </a:r>
          </a:p>
          <a:p>
            <a:r>
              <a:rPr lang="hr-HR" sz="2000" dirty="0"/>
              <a:t>stoga se još naziva i </a:t>
            </a:r>
            <a:r>
              <a:rPr lang="hr-HR" sz="2000" b="1" dirty="0"/>
              <a:t>ljevkasto ušće</a:t>
            </a:r>
            <a:r>
              <a:rPr lang="hr-HR" sz="2000" dirty="0"/>
              <a:t>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5FA89331-4A26-4287-A131-4B4613EEBFED}"/>
              </a:ext>
            </a:extLst>
          </p:cNvPr>
          <p:cNvSpPr txBox="1"/>
          <p:nvPr/>
        </p:nvSpPr>
        <p:spPr>
          <a:xfrm>
            <a:off x="7542220" y="1458410"/>
            <a:ext cx="4252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Ušće </a:t>
            </a:r>
            <a:r>
              <a:rPr lang="hr-HR" sz="2000" b="1" dirty="0"/>
              <a:t>estuarij</a:t>
            </a:r>
            <a:r>
              <a:rPr lang="hr-HR" sz="2000" dirty="0"/>
              <a:t> većinom imaju rijeke koje se ulijevaju u ocean.</a:t>
            </a:r>
          </a:p>
          <a:p>
            <a:r>
              <a:rPr lang="hr-HR" sz="2000" dirty="0"/>
              <a:t>Na slici je ušće estuarij rijeke </a:t>
            </a:r>
            <a:r>
              <a:rPr lang="hr-HR" sz="2000" b="1" dirty="0" err="1"/>
              <a:t>Temze</a:t>
            </a:r>
            <a:r>
              <a:rPr lang="hr-HR" sz="2000" dirty="0"/>
              <a:t> (Engleska)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A256142-ADFC-41AF-924A-447AF14F48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497"/>
          <a:stretch/>
        </p:blipFill>
        <p:spPr>
          <a:xfrm>
            <a:off x="7604705" y="2867241"/>
            <a:ext cx="4127411" cy="329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0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331C18-24C7-455E-822C-A338A7E9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9827"/>
          </a:xfrm>
        </p:spPr>
        <p:txBody>
          <a:bodyPr>
            <a:normAutofit fontScale="90000"/>
          </a:bodyPr>
          <a:lstStyle/>
          <a:p>
            <a:r>
              <a:rPr lang="hr-HR" dirty="0"/>
              <a:t>Bilješke za bilježnicu: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F32BDF0-A3B8-4D0D-A32E-E86710577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395" y="148995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                                                     </a:t>
            </a:r>
            <a:r>
              <a:rPr lang="hr-HR" sz="4400" u="sng" dirty="0"/>
              <a:t>VODE</a:t>
            </a:r>
            <a:endParaRPr lang="hr-HR" u="sng" dirty="0"/>
          </a:p>
          <a:p>
            <a:pPr>
              <a:buFontTx/>
              <a:buChar char="-"/>
            </a:pPr>
            <a:r>
              <a:rPr lang="hr-HR" dirty="0"/>
              <a:t>voda se u prirodi javlja u tri agregatna stanja: tekuće, plinovito i kruto</a:t>
            </a:r>
          </a:p>
          <a:p>
            <a:pPr>
              <a:buFontTx/>
              <a:buChar char="-"/>
            </a:pPr>
            <a:r>
              <a:rPr lang="hr-HR" dirty="0"/>
              <a:t>raspodjela vode na Zemlji: oko 97% slana voda</a:t>
            </a:r>
          </a:p>
          <a:p>
            <a:pPr marL="0" indent="0">
              <a:buNone/>
            </a:pPr>
            <a:r>
              <a:rPr lang="hr-HR" dirty="0"/>
              <a:t>                                                   oko 3% slatka voda</a:t>
            </a:r>
          </a:p>
          <a:p>
            <a:pPr>
              <a:buFontTx/>
              <a:buChar char="-"/>
            </a:pPr>
            <a:r>
              <a:rPr lang="hr-HR" dirty="0"/>
              <a:t>prve civilizacije su nastale uz rijeke Afrike i Azije</a:t>
            </a:r>
          </a:p>
        </p:txBody>
      </p:sp>
      <p:pic>
        <p:nvPicPr>
          <p:cNvPr id="5" name="Grafika 4" descr="Olovka">
            <a:extLst>
              <a:ext uri="{FF2B5EF4-FFF2-40B4-BE49-F238E27FC236}">
                <a16:creationId xmlns:a16="http://schemas.microsoft.com/office/drawing/2014/main" id="{B042056C-200C-4E73-9F35-219BAECEA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6938" y="12478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68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BE07FD8-9A77-4C9F-9DCF-33BD4A903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149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Dijelovi tekućice:</a:t>
            </a:r>
          </a:p>
          <a:p>
            <a:r>
              <a:rPr lang="hr-HR" dirty="0"/>
              <a:t>izvor</a:t>
            </a:r>
          </a:p>
          <a:p>
            <a:r>
              <a:rPr lang="hr-HR" dirty="0"/>
              <a:t>pritoci (lijevi i desni)</a:t>
            </a:r>
          </a:p>
          <a:p>
            <a:r>
              <a:rPr lang="hr-HR" dirty="0"/>
              <a:t>porječje – rijeka sa svim svojim pritocima</a:t>
            </a:r>
          </a:p>
          <a:p>
            <a:r>
              <a:rPr lang="hr-HR" dirty="0"/>
              <a:t>korito</a:t>
            </a:r>
          </a:p>
          <a:p>
            <a:r>
              <a:rPr lang="hr-HR" dirty="0"/>
              <a:t>ušće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80E173C-04C4-4024-85D4-FD66E39B8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97436" y="2575975"/>
            <a:ext cx="2358364" cy="406441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D5BA3B8-8B77-453E-B671-975604046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312" y="3509577"/>
            <a:ext cx="3526319" cy="2297056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48E2F3BF-CE70-4BFC-9B54-E90B09BE4989}"/>
              </a:ext>
            </a:extLst>
          </p:cNvPr>
          <p:cNvSpPr txBox="1"/>
          <p:nvPr/>
        </p:nvSpPr>
        <p:spPr>
          <a:xfrm>
            <a:off x="8246471" y="3059668"/>
            <a:ext cx="3230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Nacrtaj crteže delte i estuarija </a:t>
            </a:r>
            <a:r>
              <a:rPr lang="hr-HR" dirty="0">
                <a:sym typeface="Wingdings" panose="05000000000000000000" pitchFamily="2" charset="2"/>
              </a:rPr>
              <a:t></a:t>
            </a: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524905D-2023-494A-B37B-01F8ADC63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0878" y="411495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86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85B44C-2FBC-4B5A-A773-4C5D6213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EDDAF29-6CE7-4295-9499-EB2C253B6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1374521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radna bilježnica:</a:t>
            </a:r>
          </a:p>
          <a:p>
            <a:pPr marL="0" indent="0">
              <a:buNone/>
            </a:pPr>
            <a:r>
              <a:rPr lang="hr-HR" dirty="0"/>
              <a:t>   zadaci na 48. i 49. stranici; 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b="1" dirty="0">
                <a:solidFill>
                  <a:schemeClr val="accent1"/>
                </a:solidFill>
              </a:rPr>
              <a:t>TEAMS – u chat (čavrljanje):</a:t>
            </a:r>
          </a:p>
          <a:p>
            <a:pPr marL="514350" indent="-514350">
              <a:buAutoNum type="arabicPeriod"/>
            </a:pPr>
            <a:r>
              <a:rPr lang="hr-HR" dirty="0">
                <a:solidFill>
                  <a:schemeClr val="accent1"/>
                </a:solidFill>
              </a:rPr>
              <a:t>poslati sliku crteža delte i estuarija</a:t>
            </a:r>
          </a:p>
          <a:p>
            <a:pPr marL="514350" indent="-514350">
              <a:buAutoNum type="arabicPeriod"/>
            </a:pPr>
            <a:r>
              <a:rPr lang="hr-HR" dirty="0">
                <a:solidFill>
                  <a:schemeClr val="accent1"/>
                </a:solidFill>
              </a:rPr>
              <a:t>poslati /napisati odgovore za sljedeća pitanja: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/>
                </a:solidFill>
              </a:rPr>
              <a:t>        a) Navedi tri rijeke uz koje su nastale civilizacije u Africi i Aziji.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/>
                </a:solidFill>
              </a:rPr>
              <a:t>        b) Što je pritoka?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/>
                </a:solidFill>
              </a:rPr>
              <a:t>        c) Što je porječje?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/>
                </a:solidFill>
              </a:rPr>
              <a:t>        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Zadaću napraviti i poslati do utorka, </a:t>
            </a:r>
            <a:r>
              <a:rPr lang="hr-HR" b="1" dirty="0"/>
              <a:t>21.4.2020.      </a:t>
            </a:r>
            <a:r>
              <a:rPr lang="hr-HR" dirty="0">
                <a:sym typeface="Wingdings" panose="05000000000000000000" pitchFamily="2" charset="2"/>
              </a:rPr>
              <a:t>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17166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0AAF30-93F1-4BA4-891B-71C41A5A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45F8B2-1F86-4836-A407-B4B2C4D65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888" y="1027905"/>
            <a:ext cx="11000232" cy="5464969"/>
          </a:xfrm>
        </p:spPr>
        <p:txBody>
          <a:bodyPr>
            <a:normAutofit/>
          </a:bodyPr>
          <a:lstStyle/>
          <a:p>
            <a:r>
              <a:rPr lang="hr-HR" sz="2400" dirty="0"/>
              <a:t>Danas započinjemo s novom temom i u bilježnici preko cijele stranice velikim slovima napišite naziv nove teme: </a:t>
            </a:r>
            <a:r>
              <a:rPr lang="hr-HR" sz="4300" dirty="0">
                <a:solidFill>
                  <a:schemeClr val="accent1"/>
                </a:solidFill>
              </a:rPr>
              <a:t>VODE</a:t>
            </a:r>
            <a:r>
              <a:rPr lang="hr-HR" sz="2400" dirty="0"/>
              <a:t> </a:t>
            </a:r>
            <a:r>
              <a:rPr lang="hr-HR" sz="2400" dirty="0">
                <a:sym typeface="Wingdings" panose="05000000000000000000" pitchFamily="2" charset="2"/>
              </a:rPr>
              <a:t></a:t>
            </a:r>
            <a:endParaRPr lang="hr-HR" sz="2400" dirty="0"/>
          </a:p>
          <a:p>
            <a:endParaRPr lang="hr-HR" sz="2400" dirty="0"/>
          </a:p>
          <a:p>
            <a:r>
              <a:rPr lang="hr-HR" sz="2400" dirty="0"/>
              <a:t>U današnjoj lekciji ćete naučiti koliko ima slane i </a:t>
            </a:r>
            <a:r>
              <a:rPr lang="hr-HR" sz="2400" dirty="0" err="1"/>
              <a:t>kolikko</a:t>
            </a:r>
            <a:r>
              <a:rPr lang="hr-HR" sz="2400" dirty="0"/>
              <a:t> ima slatke vode na Zemlji; to su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</a:rPr>
              <a:t>pritoke</a:t>
            </a:r>
            <a:r>
              <a:rPr lang="hr-HR" sz="2400" dirty="0"/>
              <a:t> i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</a:rPr>
              <a:t>porječje i</a:t>
            </a:r>
            <a:r>
              <a:rPr lang="hr-HR" sz="2400" dirty="0"/>
              <a:t> kakvo može biti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</a:rPr>
              <a:t>riječno ušće.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endParaRPr lang="hr-HR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r-HR" sz="2400" dirty="0"/>
              <a:t>Pripremite </a:t>
            </a:r>
            <a:r>
              <a:rPr lang="hr-HR" sz="2400" b="1" dirty="0">
                <a:solidFill>
                  <a:schemeClr val="accent1"/>
                </a:solidFill>
              </a:rPr>
              <a:t>udžbenik</a:t>
            </a:r>
            <a:r>
              <a:rPr lang="hr-HR" sz="2400" dirty="0"/>
              <a:t> – od 92. do 96. stranice (do odlomka o delti i estuariju) i također pripremite </a:t>
            </a:r>
            <a:r>
              <a:rPr lang="hr-HR" sz="2400" b="1" dirty="0">
                <a:solidFill>
                  <a:schemeClr val="accent1"/>
                </a:solidFill>
              </a:rPr>
              <a:t>atlas</a:t>
            </a:r>
            <a:r>
              <a:rPr lang="hr-HR" sz="2400" dirty="0"/>
              <a:t>.</a:t>
            </a:r>
          </a:p>
          <a:p>
            <a:endParaRPr lang="hr-HR" sz="2400" dirty="0"/>
          </a:p>
          <a:p>
            <a:r>
              <a:rPr lang="hr-HR" sz="2400" dirty="0"/>
              <a:t>Pogledajte slajdove</a:t>
            </a:r>
            <a:r>
              <a:rPr lang="hr-HR" sz="2400" b="1" dirty="0"/>
              <a:t>, </a:t>
            </a:r>
            <a:r>
              <a:rPr lang="hr-HR" sz="2400" b="1" dirty="0">
                <a:solidFill>
                  <a:schemeClr val="accent1"/>
                </a:solidFill>
              </a:rPr>
              <a:t>bilješke za bilježnicu </a:t>
            </a:r>
            <a:r>
              <a:rPr lang="hr-HR" sz="2400" dirty="0"/>
              <a:t>se nalaze </a:t>
            </a:r>
          </a:p>
          <a:p>
            <a:pPr marL="0" indent="0">
              <a:buNone/>
            </a:pPr>
            <a:r>
              <a:rPr lang="hr-HR" sz="2400" dirty="0"/>
              <a:t>    </a:t>
            </a:r>
            <a:r>
              <a:rPr lang="hr-HR" sz="2400" u="sng" dirty="0"/>
              <a:t>na kraju prezentacije</a:t>
            </a:r>
            <a:r>
              <a:rPr lang="hr-HR" sz="2400" dirty="0"/>
              <a:t>. </a:t>
            </a:r>
            <a:r>
              <a:rPr lang="hr-HR" sz="2400" dirty="0">
                <a:sym typeface="Wingdings" panose="05000000000000000000" pitchFamily="2" charset="2"/>
              </a:rPr>
              <a:t></a:t>
            </a:r>
            <a:endParaRPr lang="hr-HR" sz="2400" dirty="0"/>
          </a:p>
        </p:txBody>
      </p:sp>
      <p:pic>
        <p:nvPicPr>
          <p:cNvPr id="5" name="Grafika 4" descr="Olovka">
            <a:extLst>
              <a:ext uri="{FF2B5EF4-FFF2-40B4-BE49-F238E27FC236}">
                <a16:creationId xmlns:a16="http://schemas.microsoft.com/office/drawing/2014/main" id="{C9A8BBAB-A15F-4DCD-BECA-A9E27ED29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1676" y="52410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24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95439FC-18F5-4D0C-BC30-F177716A6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266" y="4590661"/>
            <a:ext cx="10180696" cy="542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koja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oblika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agregatna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stanja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se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pojavljuje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voda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EDC6206-BA3F-4E61-B47A-7531CB522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3"/>
          <a:stretch/>
        </p:blipFill>
        <p:spPr>
          <a:xfrm>
            <a:off x="1069847" y="484632"/>
            <a:ext cx="10637520" cy="355675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9ECEC9A-1BF1-42A6-8661-FC88C4AB4D27}"/>
              </a:ext>
            </a:extLst>
          </p:cNvPr>
          <p:cNvSpPr txBox="1"/>
          <p:nvPr/>
        </p:nvSpPr>
        <p:spPr>
          <a:xfrm>
            <a:off x="2997843" y="2162871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kruto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64689A9-17B6-43BA-A705-BAC43F8A5021}"/>
              </a:ext>
            </a:extLst>
          </p:cNvPr>
          <p:cNvSpPr txBox="1"/>
          <p:nvPr/>
        </p:nvSpPr>
        <p:spPr>
          <a:xfrm>
            <a:off x="6890604" y="3408381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tekuće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DF93BE27-427A-44FF-B96D-105C9ED5E1BA}"/>
              </a:ext>
            </a:extLst>
          </p:cNvPr>
          <p:cNvSpPr txBox="1"/>
          <p:nvPr/>
        </p:nvSpPr>
        <p:spPr>
          <a:xfrm>
            <a:off x="9671707" y="517338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plinovito</a:t>
            </a:r>
          </a:p>
        </p:txBody>
      </p:sp>
    </p:spTree>
    <p:extLst>
      <p:ext uri="{BB962C8B-B14F-4D97-AF65-F5344CB8AC3E}">
        <p14:creationId xmlns:p14="http://schemas.microsoft.com/office/powerpoint/2010/main" val="60555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311EEF-0C46-4B58-9443-CEC39631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68" y="758952"/>
            <a:ext cx="2443710" cy="3255264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br>
              <a:rPr lang="hr-HR" sz="40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40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40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40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40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Pogledaj u udžbeniku na 31. stranici sliku koja prikazuje udjele kopna i mora. </a:t>
            </a:r>
            <a:br>
              <a:rPr lang="hr-HR" sz="20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Koliko ima mora na Zemlji?</a:t>
            </a:r>
            <a:endParaRPr lang="en-US" sz="4000" spc="-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A687309E-F583-4A58-8E2F-B17C164D6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200" t="10333" r="13924"/>
          <a:stretch/>
        </p:blipFill>
        <p:spPr>
          <a:xfrm>
            <a:off x="3010973" y="1176104"/>
            <a:ext cx="4599448" cy="492679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D676AA2-5DE4-48C1-B483-CA572AAEC58B}"/>
              </a:ext>
            </a:extLst>
          </p:cNvPr>
          <p:cNvSpPr txBox="1"/>
          <p:nvPr/>
        </p:nvSpPr>
        <p:spPr>
          <a:xfrm>
            <a:off x="3205322" y="529773"/>
            <a:ext cx="8267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Na ovoj slici su prikazani udjeli slane i slatke vode i zaključujemo da na Zemlji prevladava slana voda, oko 97%.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4457FB24-D295-4225-8ABE-482A7B30E3FD}"/>
              </a:ext>
            </a:extLst>
          </p:cNvPr>
          <p:cNvSpPr txBox="1"/>
          <p:nvPr/>
        </p:nvSpPr>
        <p:spPr>
          <a:xfrm>
            <a:off x="7391908" y="2096164"/>
            <a:ext cx="3977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Koliko na Zemlji ima slatke vode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7C178441-6633-4CB2-B913-1EF75DDE927D}"/>
              </a:ext>
            </a:extLst>
          </p:cNvPr>
          <p:cNvSpPr txBox="1"/>
          <p:nvPr/>
        </p:nvSpPr>
        <p:spPr>
          <a:xfrm>
            <a:off x="7406713" y="2505949"/>
            <a:ext cx="106952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Oko 3 %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2C9780F6-805B-4387-A8C4-45312D9EC12E}"/>
              </a:ext>
            </a:extLst>
          </p:cNvPr>
          <p:cNvSpPr txBox="1"/>
          <p:nvPr/>
        </p:nvSpPr>
        <p:spPr>
          <a:xfrm>
            <a:off x="7360558" y="2972371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Gdje sve u prirodi nalazimo slatku vodu?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A9328000-1E09-42F4-B3B5-BCF0B3C7FB1D}"/>
              </a:ext>
            </a:extLst>
          </p:cNvPr>
          <p:cNvSpPr txBox="1"/>
          <p:nvPr/>
        </p:nvSpPr>
        <p:spPr>
          <a:xfrm>
            <a:off x="7384942" y="3485520"/>
            <a:ext cx="442869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Slatka voda se nalazi u rijekama, potocima, jezerima, močvarama, podzemlju, u ledu, u zraku kao vodena para.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909E9CD5-4663-4DE0-AF7A-90592AAE4C63}"/>
              </a:ext>
            </a:extLst>
          </p:cNvPr>
          <p:cNvSpPr txBox="1"/>
          <p:nvPr/>
        </p:nvSpPr>
        <p:spPr>
          <a:xfrm>
            <a:off x="341912" y="4114443"/>
            <a:ext cx="248016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Udio mora na Zemlji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je 71 %</a:t>
            </a:r>
          </a:p>
        </p:txBody>
      </p:sp>
    </p:spTree>
    <p:extLst>
      <p:ext uri="{BB962C8B-B14F-4D97-AF65-F5344CB8AC3E}">
        <p14:creationId xmlns:p14="http://schemas.microsoft.com/office/powerpoint/2010/main" val="191960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 animBg="1"/>
      <p:bldP spid="14" grpId="0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B95DB406-BF3C-475D-985D-04F471DEE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65" b="23428"/>
          <a:stretch/>
        </p:blipFill>
        <p:spPr>
          <a:xfrm>
            <a:off x="-23926" y="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7C2B070-61B1-4BDB-869C-A24202032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30" y="3675691"/>
            <a:ext cx="4815846" cy="645530"/>
          </a:xfrm>
        </p:spPr>
        <p:txBody>
          <a:bodyPr anchor="ctr">
            <a:normAutofit/>
          </a:bodyPr>
          <a:lstStyle/>
          <a:p>
            <a:r>
              <a:rPr lang="hr-HR" sz="1800" dirty="0"/>
              <a:t>Otvori kartu Afrike u atlasu i potraži rijeku Nil.</a:t>
            </a:r>
          </a:p>
          <a:p>
            <a:pPr marL="0" indent="0">
              <a:buNone/>
            </a:pPr>
            <a:endParaRPr lang="hr-HR" sz="1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91E5C17-0E9D-46D5-9604-21E1A9DBD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610" y="4035477"/>
            <a:ext cx="2975090" cy="277509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68B2B29-9C9A-4968-AB7B-5DDF8364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728" y="611502"/>
            <a:ext cx="3290887" cy="2452687"/>
          </a:xfrm>
        </p:spPr>
        <p:txBody>
          <a:bodyPr anchor="ctr">
            <a:normAutofit/>
          </a:bodyPr>
          <a:lstStyle/>
          <a:p>
            <a:r>
              <a:rPr lang="hr-HR" sz="4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Rijeka Nil</a:t>
            </a:r>
          </a:p>
        </p:txBody>
      </p:sp>
      <p:sp>
        <p:nvSpPr>
          <p:cNvPr id="6" name="Strelica: gore 5">
            <a:extLst>
              <a:ext uri="{FF2B5EF4-FFF2-40B4-BE49-F238E27FC236}">
                <a16:creationId xmlns:a16="http://schemas.microsoft.com/office/drawing/2014/main" id="{ED5C74BE-950E-42D6-BF78-B7CE84F91510}"/>
              </a:ext>
            </a:extLst>
          </p:cNvPr>
          <p:cNvSpPr/>
          <p:nvPr/>
        </p:nvSpPr>
        <p:spPr>
          <a:xfrm rot="3368921">
            <a:off x="3010487" y="4357197"/>
            <a:ext cx="237337" cy="1242456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92F666F-822F-4AA6-89B1-2A51DF7098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94"/>
          <a:stretch/>
        </p:blipFill>
        <p:spPr>
          <a:xfrm>
            <a:off x="5110817" y="2237265"/>
            <a:ext cx="2693278" cy="4593116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0444C86F-2B22-4021-A5DB-367F73DCC6CA}"/>
              </a:ext>
            </a:extLst>
          </p:cNvPr>
          <p:cNvSpPr txBox="1"/>
          <p:nvPr/>
        </p:nvSpPr>
        <p:spPr>
          <a:xfrm>
            <a:off x="7869149" y="3998456"/>
            <a:ext cx="4233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U koje more se ulijeva rijeka Nil?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E39B4AD-2154-4A75-96BE-958523116FC3}"/>
              </a:ext>
            </a:extLst>
          </p:cNvPr>
          <p:cNvSpPr txBox="1"/>
          <p:nvPr/>
        </p:nvSpPr>
        <p:spPr>
          <a:xfrm>
            <a:off x="7961216" y="4428798"/>
            <a:ext cx="237443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dirty="0"/>
              <a:t>U Sredozemno more</a:t>
            </a:r>
            <a:r>
              <a:rPr lang="hr-HR" dirty="0"/>
              <a:t>.</a:t>
            </a:r>
          </a:p>
        </p:txBody>
      </p: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id="{E2ECB1FA-272D-493A-8DB7-E1C62D26AD7D}"/>
              </a:ext>
            </a:extLst>
          </p:cNvPr>
          <p:cNvCxnSpPr/>
          <p:nvPr/>
        </p:nvCxnSpPr>
        <p:spPr>
          <a:xfrm flipV="1">
            <a:off x="5563934" y="3537468"/>
            <a:ext cx="0" cy="64553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36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C55E7C8-760B-4CBA-B6D2-CD337DA97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5" b="19023"/>
          <a:stretch/>
        </p:blipFill>
        <p:spPr>
          <a:xfrm>
            <a:off x="409886" y="224008"/>
            <a:ext cx="3820317" cy="252748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0D8426F-828D-47E4-9670-208A5C46E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04" y="-146679"/>
            <a:ext cx="7055734" cy="1453511"/>
          </a:xfrm>
        </p:spPr>
        <p:txBody>
          <a:bodyPr>
            <a:normAutofit/>
          </a:bodyPr>
          <a:lstStyle/>
          <a:p>
            <a:r>
              <a:rPr lang="hr-HR" sz="5400" b="1" dirty="0"/>
              <a:t>Eufrat i Tigris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81DF35E-1FD2-47E9-90D9-A56BD66B45EA}"/>
              </a:ext>
            </a:extLst>
          </p:cNvPr>
          <p:cNvSpPr txBox="1"/>
          <p:nvPr/>
        </p:nvSpPr>
        <p:spPr>
          <a:xfrm>
            <a:off x="5974923" y="395410"/>
            <a:ext cx="5099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/>
              <a:t>Otvori kartu Aziji i pronađi rijeke Eufrat i Tigris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B1DF870-4877-4DCE-B4C3-DB4F95F8E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52" r="7010" b="7452"/>
          <a:stretch/>
        </p:blipFill>
        <p:spPr>
          <a:xfrm>
            <a:off x="5457800" y="947824"/>
            <a:ext cx="6442326" cy="5328471"/>
          </a:xfrm>
          <a:prstGeom prst="rect">
            <a:avLst/>
          </a:prstGeom>
        </p:spPr>
      </p:pic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BF8CB42C-112D-4175-B62A-67C9F0F8C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5718" y="2751495"/>
            <a:ext cx="3708651" cy="402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0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B9EA6129-44CD-4B17-95C3-946DC5532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73" b="14376"/>
          <a:stretch/>
        </p:blipFill>
        <p:spPr>
          <a:xfrm>
            <a:off x="67474" y="20180"/>
            <a:ext cx="12192001" cy="4666928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7"/>
          <a:stretch/>
        </p:blipFill>
        <p:spPr>
          <a:xfrm>
            <a:off x="0" y="3542616"/>
            <a:ext cx="12192000" cy="3315384"/>
          </a:xfrm>
          <a:prstGeom prst="rect">
            <a:avLst/>
          </a:prstGeom>
        </p:spPr>
      </p:pic>
      <p:sp>
        <p:nvSpPr>
          <p:cNvPr id="16" name="Oval 1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BF6EB84-2B60-464B-B40A-3E0D9536F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36" y="-158387"/>
            <a:ext cx="5021782" cy="1509931"/>
          </a:xfrm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chemeClr val="bg2"/>
                </a:solidFill>
              </a:rPr>
              <a:t>Rijeka Ind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A1CB6E-185A-4D87-984C-701A3A219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247" y="4551037"/>
            <a:ext cx="4926411" cy="1509935"/>
          </a:xfrm>
        </p:spPr>
        <p:txBody>
          <a:bodyPr anchor="ctr">
            <a:normAutofit/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2856F8A-7868-4D60-94DA-E039E29ADBD7}"/>
              </a:ext>
            </a:extLst>
          </p:cNvPr>
          <p:cNvSpPr txBox="1"/>
          <p:nvPr/>
        </p:nvSpPr>
        <p:spPr>
          <a:xfrm>
            <a:off x="67474" y="2050233"/>
            <a:ext cx="5030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</a:rPr>
              <a:t>Otvori u atlasu kartu Azije i pronađi rijeku Ind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CF0CD09-D43B-4386-B97D-A9E7CD1D4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78" r="8900"/>
          <a:stretch/>
        </p:blipFill>
        <p:spPr>
          <a:xfrm>
            <a:off x="218046" y="2498696"/>
            <a:ext cx="4729656" cy="428543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8434744-FBD0-4245-B47F-1A51E62DA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191" y="2540305"/>
            <a:ext cx="6032195" cy="40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0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F57D2E-6B79-42B6-B815-5B56AA8DE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Korištenje vode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27459C8-52D9-42F3-9609-D6EA863F1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30" y="1447253"/>
            <a:ext cx="10515600" cy="4351338"/>
          </a:xfrm>
        </p:spPr>
        <p:txBody>
          <a:bodyPr/>
          <a:lstStyle/>
          <a:p>
            <a:r>
              <a:rPr lang="hr-HR" dirty="0"/>
              <a:t>Za Egipat se kaže da je on </a:t>
            </a:r>
            <a:r>
              <a:rPr lang="hr-HR" b="1" dirty="0"/>
              <a:t>dar Nila</a:t>
            </a:r>
            <a:r>
              <a:rPr lang="hr-HR" dirty="0"/>
              <a:t>, da nije bilo rijeke, ne bi nastala niti civilizacija Egipćana</a:t>
            </a:r>
          </a:p>
          <a:p>
            <a:r>
              <a:rPr lang="hr-HR" dirty="0"/>
              <a:t>Za što su sve Egipćani koristili vodu?</a:t>
            </a:r>
          </a:p>
          <a:p>
            <a:r>
              <a:rPr lang="hr-HR" dirty="0"/>
              <a:t>Za poljoprivredu, ribolov, graditeljstvu, promet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773855B-2D36-4907-B13B-7B7F57708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816" y="3429000"/>
            <a:ext cx="5047067" cy="309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7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E80A45-ED85-477E-82F2-B77B3DF93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88" y="0"/>
            <a:ext cx="10515600" cy="1325563"/>
          </a:xfrm>
        </p:spPr>
        <p:txBody>
          <a:bodyPr/>
          <a:lstStyle/>
          <a:p>
            <a:r>
              <a:rPr lang="hr-HR"/>
              <a:t>Dijelovi tekućice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980D9DD-F1C0-405E-8055-8D1495F4F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56" y="1253330"/>
            <a:ext cx="4231974" cy="5198211"/>
          </a:xfrm>
        </p:spPr>
        <p:txBody>
          <a:bodyPr>
            <a:normAutofit fontScale="92500" lnSpcReduction="20000"/>
          </a:bodyPr>
          <a:lstStyle/>
          <a:p>
            <a:r>
              <a:rPr lang="hr-HR" dirty="0"/>
              <a:t>Svaka rijeka ima početak koji se zove </a:t>
            </a:r>
            <a:r>
              <a:rPr lang="hr-HR" b="1" dirty="0">
                <a:solidFill>
                  <a:schemeClr val="accent1"/>
                </a:solidFill>
              </a:rPr>
              <a:t>IZVOR </a:t>
            </a:r>
            <a:r>
              <a:rPr lang="hr-HR" dirty="0"/>
              <a:t>i završetak koji se zove </a:t>
            </a:r>
            <a:r>
              <a:rPr lang="hr-HR" b="1" dirty="0">
                <a:solidFill>
                  <a:schemeClr val="accent1"/>
                </a:solidFill>
              </a:rPr>
              <a:t>UŠĆE</a:t>
            </a:r>
            <a:r>
              <a:rPr lang="hr-HR" dirty="0"/>
              <a:t>.</a:t>
            </a:r>
          </a:p>
          <a:p>
            <a:r>
              <a:rPr lang="hr-HR" dirty="0"/>
              <a:t>Rijeke svojim tokom radi udubljenje koje se zove </a:t>
            </a:r>
            <a:r>
              <a:rPr lang="hr-HR" dirty="0">
                <a:solidFill>
                  <a:schemeClr val="accent1"/>
                </a:solidFill>
              </a:rPr>
              <a:t>KORITO.</a:t>
            </a:r>
          </a:p>
          <a:p>
            <a:r>
              <a:rPr lang="hr-HR" dirty="0"/>
              <a:t>Što su </a:t>
            </a:r>
            <a:r>
              <a:rPr lang="hr-HR" b="1" dirty="0">
                <a:solidFill>
                  <a:schemeClr val="accent1"/>
                </a:solidFill>
              </a:rPr>
              <a:t>pritoci</a:t>
            </a:r>
            <a:r>
              <a:rPr lang="hr-HR" dirty="0"/>
              <a:t>?</a:t>
            </a:r>
          </a:p>
          <a:p>
            <a:r>
              <a:rPr lang="hr-HR" dirty="0"/>
              <a:t>Pritoci su manje rijeke, potoci koji se ulijevaju u veću rijeku.</a:t>
            </a:r>
          </a:p>
          <a:p>
            <a:r>
              <a:rPr lang="hr-HR" dirty="0"/>
              <a:t>Pritoci mogu biti </a:t>
            </a:r>
            <a:r>
              <a:rPr lang="hr-HR" dirty="0">
                <a:solidFill>
                  <a:schemeClr val="accent1"/>
                </a:solidFill>
              </a:rPr>
              <a:t>lijevi</a:t>
            </a:r>
            <a:r>
              <a:rPr lang="hr-HR" dirty="0"/>
              <a:t> i </a:t>
            </a:r>
            <a:r>
              <a:rPr lang="hr-HR" dirty="0">
                <a:solidFill>
                  <a:schemeClr val="accent1"/>
                </a:solidFill>
              </a:rPr>
              <a:t>desni</a:t>
            </a:r>
            <a:r>
              <a:rPr lang="hr-HR" dirty="0"/>
              <a:t>.</a:t>
            </a:r>
          </a:p>
          <a:p>
            <a:r>
              <a:rPr lang="hr-HR" dirty="0"/>
              <a:t>jednina: pritoka</a:t>
            </a:r>
          </a:p>
          <a:p>
            <a:r>
              <a:rPr lang="hr-HR" dirty="0"/>
              <a:t>množina: pritoci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289D099-9253-4F2F-9E26-8D6522342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5" r="2543" b="7747"/>
          <a:stretch/>
        </p:blipFill>
        <p:spPr>
          <a:xfrm>
            <a:off x="4815068" y="662781"/>
            <a:ext cx="7233676" cy="519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615</Words>
  <Application>Microsoft Office PowerPoint</Application>
  <PresentationFormat>Široki zaslon</PresentationFormat>
  <Paragraphs>78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sustava Office</vt:lpstr>
      <vt:lpstr>VODE</vt:lpstr>
      <vt:lpstr>PowerPoint prezentacija</vt:lpstr>
      <vt:lpstr>PowerPoint prezentacija</vt:lpstr>
      <vt:lpstr>      Pogledaj u udžbeniku na 31. stranici sliku koja prikazuje udjele kopna i mora.  Koliko ima mora na Zemlji?</vt:lpstr>
      <vt:lpstr>Rijeka Nil</vt:lpstr>
      <vt:lpstr>Eufrat i Tigris</vt:lpstr>
      <vt:lpstr>Rijeka Ind</vt:lpstr>
      <vt:lpstr>Korištenje vode</vt:lpstr>
      <vt:lpstr>Dijelovi tekućice</vt:lpstr>
      <vt:lpstr>PowerPoint prezentacija</vt:lpstr>
      <vt:lpstr>PowerPoint prezentacija</vt:lpstr>
      <vt:lpstr>PowerPoint prezentacija</vt:lpstr>
      <vt:lpstr>Bilješke za bilježnicu:</vt:lpstr>
      <vt:lpstr>PowerPoint prezentacija</vt:lpstr>
      <vt:lpstr>Ponavljanje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VODE</dc:title>
  <dc:creator>Marina Periša</dc:creator>
  <cp:lastModifiedBy>Marina Periša</cp:lastModifiedBy>
  <cp:revision>3</cp:revision>
  <dcterms:created xsi:type="dcterms:W3CDTF">2020-04-15T08:57:16Z</dcterms:created>
  <dcterms:modified xsi:type="dcterms:W3CDTF">2020-04-15T09:09:01Z</dcterms:modified>
</cp:coreProperties>
</file>