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DFD30-2122-4F4A-97B4-D0A849E36C5F}" type="datetime1">
              <a:rPr lang="en-US" smtClean="0"/>
              <a:t>12/6/2020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D71E-5CDF-4C93-8A75-5B916FDC5B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676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randomBar dir="vert"/>
        <p:sndAc>
          <p:stSnd>
            <p:snd r:embed="rId1" name="chimes.wav"/>
          </p:stSnd>
        </p:sndAc>
      </p:transition>
    </mc:Choice>
    <mc:Fallback xmlns="">
      <p:transition spd="slow">
        <p:randomBar dir="vert"/>
        <p:sndAc>
          <p:stSnd>
            <p:snd r:embed="rId3" name="chimes.wav"/>
          </p:stSnd>
        </p:sndAc>
      </p:transition>
    </mc:Fallback>
  </mc:AlternateContent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DFD30-2122-4F4A-97B4-D0A849E36C5F}" type="datetime1">
              <a:rPr lang="en-US" smtClean="0"/>
              <a:t>12/6/2020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D71E-5CDF-4C93-8A75-5B916FDC5B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3213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randomBar dir="vert"/>
        <p:sndAc>
          <p:stSnd>
            <p:snd r:embed="rId1" name="chimes.wav"/>
          </p:stSnd>
        </p:sndAc>
      </p:transition>
    </mc:Choice>
    <mc:Fallback xmlns="">
      <p:transition spd="slow">
        <p:randomBar dir="vert"/>
        <p:sndAc>
          <p:stSnd>
            <p:snd r:embed="rId3" name="chimes.wav"/>
          </p:stSnd>
        </p:sndAc>
      </p:transition>
    </mc:Fallback>
  </mc:AlternateContent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DFD30-2122-4F4A-97B4-D0A849E36C5F}" type="datetime1">
              <a:rPr lang="en-US" smtClean="0"/>
              <a:t>12/6/2020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D71E-5CDF-4C93-8A75-5B916FDC5B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31323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randomBar dir="vert"/>
        <p:sndAc>
          <p:stSnd>
            <p:snd r:embed="rId1" name="chimes.wav"/>
          </p:stSnd>
        </p:sndAc>
      </p:transition>
    </mc:Choice>
    <mc:Fallback xmlns="">
      <p:transition spd="slow">
        <p:randomBar dir="vert"/>
        <p:sndAc>
          <p:stSnd>
            <p:snd r:embed="rId3" name="chimes.wav"/>
          </p:stSnd>
        </p:sndAc>
      </p:transition>
    </mc:Fallback>
  </mc:AlternateContent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DFD30-2122-4F4A-97B4-D0A849E36C5F}" type="datetime1">
              <a:rPr lang="en-US" smtClean="0"/>
              <a:t>12/6/2020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D71E-5CDF-4C93-8A75-5B916FDC5B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1907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randomBar dir="vert"/>
        <p:sndAc>
          <p:stSnd>
            <p:snd r:embed="rId1" name="chimes.wav"/>
          </p:stSnd>
        </p:sndAc>
      </p:transition>
    </mc:Choice>
    <mc:Fallback xmlns="">
      <p:transition spd="slow">
        <p:randomBar dir="vert"/>
        <p:sndAc>
          <p:stSnd>
            <p:snd r:embed="rId3" name="chimes.wav"/>
          </p:stSnd>
        </p:sndAc>
      </p:transition>
    </mc:Fallback>
  </mc:AlternateContent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 cit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DFD30-2122-4F4A-97B4-D0A849E36C5F}" type="datetime1">
              <a:rPr lang="en-US" smtClean="0"/>
              <a:t>12/6/2020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D71E-5CDF-4C93-8A75-5B916FDC5B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21669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randomBar dir="vert"/>
        <p:sndAc>
          <p:stSnd>
            <p:snd r:embed="rId1" name="chimes.wav"/>
          </p:stSnd>
        </p:sndAc>
      </p:transition>
    </mc:Choice>
    <mc:Fallback xmlns="">
      <p:transition spd="slow">
        <p:randomBar dir="vert"/>
        <p:sndAc>
          <p:stSnd>
            <p:snd r:embed="rId3" name="chimes.wav"/>
          </p:stSnd>
        </p:sndAc>
      </p:transition>
    </mc:Fallback>
  </mc:AlternateContent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ili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DFD30-2122-4F4A-97B4-D0A849E36C5F}" type="datetime1">
              <a:rPr lang="en-US" smtClean="0"/>
              <a:t>12/6/2020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D71E-5CDF-4C93-8A75-5B916FDC5B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5145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randomBar dir="vert"/>
        <p:sndAc>
          <p:stSnd>
            <p:snd r:embed="rId1" name="chimes.wav"/>
          </p:stSnd>
        </p:sndAc>
      </p:transition>
    </mc:Choice>
    <mc:Fallback xmlns="">
      <p:transition spd="slow">
        <p:randomBar dir="vert"/>
        <p:sndAc>
          <p:stSnd>
            <p:snd r:embed="rId3" name="chimes.wav"/>
          </p:stSnd>
        </p:sndAc>
      </p:transition>
    </mc:Fallback>
  </mc:AlternateContent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DFD30-2122-4F4A-97B4-D0A849E36C5F}" type="datetime1">
              <a:rPr lang="en-US" smtClean="0"/>
              <a:t>12/6/2020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D71E-5CDF-4C93-8A75-5B916FDC5B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8686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randomBar dir="vert"/>
        <p:sndAc>
          <p:stSnd>
            <p:snd r:embed="rId1" name="chimes.wav"/>
          </p:stSnd>
        </p:sndAc>
      </p:transition>
    </mc:Choice>
    <mc:Fallback xmlns="">
      <p:transition spd="slow">
        <p:randomBar dir="vert"/>
        <p:sndAc>
          <p:stSnd>
            <p:snd r:embed="rId3" name="chimes.wav"/>
          </p:stSnd>
        </p:sndAc>
      </p:transition>
    </mc:Fallback>
  </mc:AlternateContent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DFD30-2122-4F4A-97B4-D0A849E36C5F}" type="datetime1">
              <a:rPr lang="en-US" smtClean="0"/>
              <a:t>12/6/2020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D71E-5CDF-4C93-8A75-5B916FDC5B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3472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randomBar dir="vert"/>
        <p:sndAc>
          <p:stSnd>
            <p:snd r:embed="rId1" name="chimes.wav"/>
          </p:stSnd>
        </p:sndAc>
      </p:transition>
    </mc:Choice>
    <mc:Fallback xmlns="">
      <p:transition spd="slow">
        <p:randomBar dir="vert"/>
        <p:sndAc>
          <p:stSnd>
            <p:snd r:embed="rId3" name="chimes.wav"/>
          </p:stSnd>
        </p:sndAc>
      </p:transition>
    </mc:Fallback>
  </mc:AlternateContent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DFD30-2122-4F4A-97B4-D0A849E36C5F}" type="datetime1">
              <a:rPr lang="en-US" smtClean="0"/>
              <a:t>12/6/2020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D71E-5CDF-4C93-8A75-5B916FDC5B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8927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randomBar dir="vert"/>
        <p:sndAc>
          <p:stSnd>
            <p:snd r:embed="rId1" name="chimes.wav"/>
          </p:stSnd>
        </p:sndAc>
      </p:transition>
    </mc:Choice>
    <mc:Fallback xmlns="">
      <p:transition spd="slow">
        <p:randomBar dir="vert"/>
        <p:sndAc>
          <p:stSnd>
            <p:snd r:embed="rId3" name="chimes.wav"/>
          </p:stSnd>
        </p:sndAc>
      </p:transition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DFD30-2122-4F4A-97B4-D0A849E36C5F}" type="datetime1">
              <a:rPr lang="en-US" smtClean="0"/>
              <a:t>12/6/2020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D71E-5CDF-4C93-8A75-5B916FDC5B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4309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randomBar dir="vert"/>
        <p:sndAc>
          <p:stSnd>
            <p:snd r:embed="rId1" name="chimes.wav"/>
          </p:stSnd>
        </p:sndAc>
      </p:transition>
    </mc:Choice>
    <mc:Fallback xmlns="">
      <p:transition spd="slow">
        <p:randomBar dir="vert"/>
        <p:sndAc>
          <p:stSnd>
            <p:snd r:embed="rId3" name="chimes.wav"/>
          </p:stSnd>
        </p:sndAc>
      </p:transition>
    </mc:Fallback>
  </mc:AlternateContent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DFD30-2122-4F4A-97B4-D0A849E36C5F}" type="datetime1">
              <a:rPr lang="en-US" smtClean="0"/>
              <a:t>12/6/2020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D71E-5CDF-4C93-8A75-5B916FDC5B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964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randomBar dir="vert"/>
        <p:sndAc>
          <p:stSnd>
            <p:snd r:embed="rId1" name="chimes.wav"/>
          </p:stSnd>
        </p:sndAc>
      </p:transition>
    </mc:Choice>
    <mc:Fallback xmlns="">
      <p:transition spd="slow">
        <p:randomBar dir="vert"/>
        <p:sndAc>
          <p:stSnd>
            <p:snd r:embed="rId3" name="chimes.wav"/>
          </p:stSnd>
        </p:sndAc>
      </p:transition>
    </mc:Fallback>
  </mc:AlternateContent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DFD30-2122-4F4A-97B4-D0A849E36C5F}" type="datetime1">
              <a:rPr lang="en-US" smtClean="0"/>
              <a:t>12/6/2020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D71E-5CDF-4C93-8A75-5B916FDC5B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885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randomBar dir="vert"/>
        <p:sndAc>
          <p:stSnd>
            <p:snd r:embed="rId1" name="chimes.wav"/>
          </p:stSnd>
        </p:sndAc>
      </p:transition>
    </mc:Choice>
    <mc:Fallback xmlns="">
      <p:transition spd="slow">
        <p:randomBar dir="vert"/>
        <p:sndAc>
          <p:stSnd>
            <p:snd r:embed="rId3" name="chimes.wav"/>
          </p:stSnd>
        </p:sndAc>
      </p:transition>
    </mc:Fallback>
  </mc:AlternateContent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DFD30-2122-4F4A-97B4-D0A849E36C5F}" type="datetime1">
              <a:rPr lang="en-US" smtClean="0"/>
              <a:t>12/6/2020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D71E-5CDF-4C93-8A75-5B916FDC5B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174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randomBar dir="vert"/>
        <p:sndAc>
          <p:stSnd>
            <p:snd r:embed="rId1" name="chimes.wav"/>
          </p:stSnd>
        </p:sndAc>
      </p:transition>
    </mc:Choice>
    <mc:Fallback xmlns="">
      <p:transition spd="slow">
        <p:randomBar dir="vert"/>
        <p:sndAc>
          <p:stSnd>
            <p:snd r:embed="rId3" name="chimes.wav"/>
          </p:stSnd>
        </p:sndAc>
      </p:transition>
    </mc:Fallback>
  </mc:AlternateContent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DFD30-2122-4F4A-97B4-D0A849E36C5F}" type="datetime1">
              <a:rPr lang="en-US" smtClean="0"/>
              <a:t>12/6/2020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D71E-5CDF-4C93-8A75-5B916FDC5B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2056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randomBar dir="vert"/>
        <p:sndAc>
          <p:stSnd>
            <p:snd r:embed="rId1" name="chimes.wav"/>
          </p:stSnd>
        </p:sndAc>
      </p:transition>
    </mc:Choice>
    <mc:Fallback xmlns="">
      <p:transition spd="slow">
        <p:randomBar dir="vert"/>
        <p:sndAc>
          <p:stSnd>
            <p:snd r:embed="rId3" name="chimes.wav"/>
          </p:stSnd>
        </p:sndAc>
      </p:transition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DFD30-2122-4F4A-97B4-D0A849E36C5F}" type="datetime1">
              <a:rPr lang="en-US" smtClean="0"/>
              <a:t>12/6/2020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D71E-5CDF-4C93-8A75-5B916FDC5B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8846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randomBar dir="vert"/>
        <p:sndAc>
          <p:stSnd>
            <p:snd r:embed="rId1" name="chimes.wav"/>
          </p:stSnd>
        </p:sndAc>
      </p:transition>
    </mc:Choice>
    <mc:Fallback xmlns="">
      <p:transition spd="slow">
        <p:randomBar dir="vert"/>
        <p:sndAc>
          <p:stSnd>
            <p:snd r:embed="rId3" name="chimes.wav"/>
          </p:stSnd>
        </p:sndAc>
      </p:transition>
    </mc:Fallback>
  </mc:AlternateContent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DFD30-2122-4F4A-97B4-D0A849E36C5F}" type="datetime1">
              <a:rPr lang="en-US" smtClean="0"/>
              <a:t>12/6/2020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D71E-5CDF-4C93-8A75-5B916FDC5B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076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randomBar dir="vert"/>
        <p:sndAc>
          <p:stSnd>
            <p:snd r:embed="rId1" name="chimes.wav"/>
          </p:stSnd>
        </p:sndAc>
      </p:transition>
    </mc:Choice>
    <mc:Fallback xmlns="">
      <p:transition spd="slow">
        <p:randomBar dir="vert"/>
        <p:sndAc>
          <p:stSnd>
            <p:snd r:embed="rId3" name="chimes.wav"/>
          </p:stSnd>
        </p:sndAc>
      </p:transition>
    </mc:Fallback>
  </mc:AlternateContent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audio" Target="../media/audio1.wav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2DFD30-2122-4F4A-97B4-D0A849E36C5F}" type="datetime1">
              <a:rPr lang="en-US" smtClean="0"/>
              <a:t>12/6/2020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FA5D71E-5CDF-4C93-8A75-5B916FDC5B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6630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  <p:sldLayoutId id="2147483688" r:id="rId14"/>
    <p:sldLayoutId id="2147483689" r:id="rId15"/>
    <p:sldLayoutId id="2147483690" r:id="rId16"/>
  </p:sldLayoutIdLst>
  <mc:AlternateContent xmlns:mc="http://schemas.openxmlformats.org/markup-compatibility/2006" xmlns:p14="http://schemas.microsoft.com/office/powerpoint/2010/main">
    <mc:Choice Requires="p14">
      <p:transition spd="slow" p14:dur="3000">
        <p:randomBar dir="vert"/>
        <p:sndAc>
          <p:stSnd>
            <p:snd r:embed="rId18" name="chimes.wav"/>
          </p:stSnd>
        </p:sndAc>
      </p:transition>
    </mc:Choice>
    <mc:Fallback xmlns="">
      <p:transition spd="slow">
        <p:randomBar dir="vert"/>
        <p:sndAc>
          <p:stSnd>
            <p:snd r:embed="rId19" name="chimes.wav"/>
          </p:stSnd>
        </p:sndAc>
      </p:transition>
    </mc:Fallback>
  </mc:AlternateConten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 descr="Dijete teško uči? Reagirajte i izbjegnite ozbiljne probleme">
            <a:extLst>
              <a:ext uri="{FF2B5EF4-FFF2-40B4-BE49-F238E27FC236}">
                <a16:creationId xmlns:a16="http://schemas.microsoft.com/office/drawing/2014/main" id="{642BA291-8502-4EA6-836B-437932085025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744" r="27912" b="9092"/>
          <a:stretch/>
        </p:blipFill>
        <p:spPr bwMode="auto">
          <a:xfrm>
            <a:off x="20" y="-1"/>
            <a:ext cx="5394940" cy="6858001"/>
          </a:xfrm>
          <a:custGeom>
            <a:avLst/>
            <a:gdLst/>
            <a:ahLst/>
            <a:cxnLst/>
            <a:rect l="l" t="t" r="r" b="b"/>
            <a:pathLst>
              <a:path w="5394960" h="6858000">
                <a:moveTo>
                  <a:pt x="842596" y="0"/>
                </a:moveTo>
                <a:lnTo>
                  <a:pt x="5394960" y="0"/>
                </a:lnTo>
                <a:lnTo>
                  <a:pt x="5394960" y="21851"/>
                </a:lnTo>
                <a:lnTo>
                  <a:pt x="4365943" y="6858000"/>
                </a:lnTo>
                <a:lnTo>
                  <a:pt x="0" y="6858000"/>
                </a:lnTo>
                <a:lnTo>
                  <a:pt x="0" y="5666154"/>
                </a:lnTo>
                <a:close/>
              </a:path>
            </a:pathLst>
          </a:custGeom>
          <a:noFill/>
        </p:spPr>
      </p:pic>
      <p:sp>
        <p:nvSpPr>
          <p:cNvPr id="2" name="Naslov 1">
            <a:extLst>
              <a:ext uri="{FF2B5EF4-FFF2-40B4-BE49-F238E27FC236}">
                <a16:creationId xmlns:a16="http://schemas.microsoft.com/office/drawing/2014/main" id="{971412F2-29E4-45A7-BBE3-4C31D29F53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80563" y="1678665"/>
            <a:ext cx="3887839" cy="237216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hr-HR" sz="3800" b="1" i="1"/>
              <a:t>  Zašto je važno                naučiti kako učiti?</a:t>
            </a:r>
            <a:endParaRPr lang="en-US" sz="3800" b="1" i="1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81B718B3-ACB6-457B-B887-BA9AC13039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80563" y="4050833"/>
            <a:ext cx="3893440" cy="1096899"/>
          </a:xfrm>
        </p:spPr>
        <p:txBody>
          <a:bodyPr>
            <a:normAutofit/>
          </a:bodyPr>
          <a:lstStyle/>
          <a:p>
            <a:r>
              <a:rPr lang="hr-HR"/>
              <a:t>Vesna Trope, razrednica 4. razreda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135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randomBar dir="vert"/>
        <p:sndAc>
          <p:stSnd>
            <p:snd r:embed="rId2" name="chimes.wav"/>
          </p:stSnd>
        </p:sndAc>
      </p:transition>
    </mc:Choice>
    <mc:Fallback xmlns="">
      <p:transition spd="slow">
        <p:randomBar dir="vert"/>
        <p:sndAc>
          <p:stSnd>
            <p:snd r:embed="rId4" name="chimes.wav"/>
          </p:stSnd>
        </p:sndAc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6B9A4F3-23B4-4222-AF41-33A3916B0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b="1" dirty="0"/>
              <a:t>                 Što je stil učenja?</a:t>
            </a:r>
            <a:endParaRPr lang="en-US" sz="3200" b="1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E5E9EA38-1341-410B-9229-320E389D34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087811"/>
          </a:xfrm>
        </p:spPr>
        <p:txBody>
          <a:bodyPr>
            <a:normAutofit fontScale="25000" lnSpcReduction="20000"/>
          </a:bodyPr>
          <a:lstStyle/>
          <a:p>
            <a:pPr marL="457200" indent="228600" algn="just">
              <a:lnSpc>
                <a:spcPct val="200000"/>
              </a:lnSpc>
            </a:pPr>
            <a:r>
              <a:rPr lang="hr-HR" sz="6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Ne uče svi učenici na isti način</a:t>
            </a:r>
            <a:r>
              <a:rPr lang="hr-HR" sz="64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Neki se oslanjaju na </a:t>
            </a:r>
            <a:r>
              <a:rPr lang="hr-HR" sz="6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informacije </a:t>
            </a:r>
            <a:r>
              <a:rPr lang="hr-HR" sz="64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koje dobiju </a:t>
            </a:r>
            <a:r>
              <a:rPr lang="hr-HR" sz="6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vidnim putem</a:t>
            </a:r>
            <a:r>
              <a:rPr lang="hr-HR" sz="64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drugima je važnije </a:t>
            </a:r>
            <a:r>
              <a:rPr lang="hr-HR" sz="6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ono što čuju</a:t>
            </a:r>
            <a:r>
              <a:rPr lang="hr-HR" sz="64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dok treći najbolji uče </a:t>
            </a:r>
            <a:r>
              <a:rPr lang="hr-HR" sz="6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kroz pokrete</a:t>
            </a:r>
            <a:r>
              <a:rPr lang="hr-HR" sz="64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i tjelesnu aktivnost. Postoje tri stila učenja.</a:t>
            </a:r>
          </a:p>
          <a:p>
            <a:pPr marL="457200" indent="228600" algn="just">
              <a:lnSpc>
                <a:spcPct val="200000"/>
              </a:lnSpc>
            </a:pPr>
            <a:r>
              <a:rPr lang="hr-HR" sz="64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Vizualni,</a:t>
            </a:r>
          </a:p>
          <a:p>
            <a:pPr marL="457200" indent="228600" algn="just">
              <a:lnSpc>
                <a:spcPct val="200000"/>
              </a:lnSpc>
            </a:pPr>
            <a:r>
              <a:rPr lang="hr-HR" sz="64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hr-HR" sz="64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lušni, </a:t>
            </a:r>
          </a:p>
          <a:p>
            <a:pPr marL="457200" indent="228600" algn="just">
              <a:lnSpc>
                <a:spcPct val="200000"/>
              </a:lnSpc>
            </a:pPr>
            <a:r>
              <a:rPr lang="hr-HR" sz="64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tjelesni stil.  </a:t>
            </a:r>
            <a:endParaRPr lang="en-US" sz="6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228600" algn="just">
              <a:lnSpc>
                <a:spcPct val="200000"/>
              </a:lnSpc>
              <a:spcAft>
                <a:spcPts val="1200"/>
              </a:spcAft>
            </a:pPr>
            <a:r>
              <a:rPr lang="hr-HR" sz="64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Razgovarajte s djetetom koji stil učenja mu najviše odgovara, a na kojima mora poraditi da ih razvije.</a:t>
            </a:r>
            <a:endParaRPr lang="en-US" sz="6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3761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randomBar dir="vert"/>
        <p:sndAc>
          <p:stSnd>
            <p:snd r:embed="rId2" name="chimes.wav"/>
          </p:stSnd>
        </p:sndAc>
      </p:transition>
    </mc:Choice>
    <mc:Fallback xmlns="">
      <p:transition spd="slow">
        <p:randomBar dir="vert"/>
        <p:sndAc>
          <p:stSnd>
            <p:snd r:embed="rId3" name="chimes.wav"/>
          </p:stSnd>
        </p:sndAc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36FF03D-919A-4D0F-9256-1CBEF0104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200" b="1" dirty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      Koje metode učenja poznajete</a:t>
            </a:r>
            <a:r>
              <a:rPr lang="hr-HR" sz="3200" dirty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b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6A8A14FA-A1A4-436C-864C-C139EFCF64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lnSpc>
                <a:spcPct val="200000"/>
              </a:lnSpc>
              <a:buFont typeface="+mj-lt"/>
              <a:buAutoNum type="arabicPeriod"/>
            </a:pPr>
            <a:r>
              <a:rPr lang="hr-HR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Učenje s razumijevanjem</a:t>
            </a:r>
            <a:endParaRPr lang="en-US" sz="18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20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hr-HR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Učenje napamet </a:t>
            </a:r>
            <a:endParaRPr lang="en-US" sz="18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28600" algn="just">
              <a:lnSpc>
                <a:spcPct val="200000"/>
              </a:lnSpc>
              <a:spcAft>
                <a:spcPts val="1200"/>
              </a:spcAft>
            </a:pPr>
            <a:r>
              <a:rPr lang="hr-HR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Razgovarajte s djetetom koju metodu učenja koristi!</a:t>
            </a:r>
            <a:endParaRPr lang="en-US" sz="18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0323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randomBar dir="vert"/>
        <p:sndAc>
          <p:stSnd>
            <p:snd r:embed="rId2" name="chimes.wav"/>
          </p:stSnd>
        </p:sndAc>
      </p:transition>
    </mc:Choice>
    <mc:Fallback xmlns="">
      <p:transition spd="slow">
        <p:randomBar dir="vert"/>
        <p:sndAc>
          <p:stSnd>
            <p:snd r:embed="rId3" name="chimes.wav"/>
          </p:stSnd>
        </p:sndAc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C722C32-AE4A-4D70-BADD-3D4DCA56DD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</a:rPr>
              <a:t>KVIZ ZA RODITELJE</a:t>
            </a:r>
            <a:endParaRPr lang="en-US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118566A-9362-4505-94F2-3A2028F2BE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4537512"/>
          </a:xfrm>
        </p:spPr>
        <p:txBody>
          <a:bodyPr>
            <a:normAutofit/>
          </a:bodyPr>
          <a:lstStyle/>
          <a:p>
            <a:pPr marL="342900" lvl="0" indent="-342900" algn="just">
              <a:lnSpc>
                <a:spcPct val="200000"/>
              </a:lnSpc>
              <a:buFont typeface="+mj-lt"/>
              <a:buAutoNum type="arabicPeriod"/>
            </a:pPr>
            <a:r>
              <a:rPr lang="hr-HR" sz="16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Važno je naučiti kako učiti       DA         NE</a:t>
            </a:r>
            <a:endParaRPr lang="en-US" sz="16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200000"/>
              </a:lnSpc>
              <a:buFont typeface="+mj-lt"/>
              <a:buAutoNum type="arabicPeriod"/>
            </a:pPr>
            <a:r>
              <a:rPr lang="hr-HR" sz="16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Za učenje je potrebno razviti neke od vještina      DA       NE</a:t>
            </a:r>
            <a:endParaRPr lang="en-US" sz="16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200000"/>
              </a:lnSpc>
              <a:buFont typeface="+mj-lt"/>
              <a:buAutoNum type="arabicPeriod"/>
            </a:pPr>
            <a:r>
              <a:rPr lang="hr-HR" sz="16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Vrijeme nakon nastave nije potrebno organizirati    DA     NE</a:t>
            </a:r>
            <a:endParaRPr lang="en-US" sz="16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200000"/>
              </a:lnSpc>
              <a:buFont typeface="+mj-lt"/>
              <a:buAutoNum type="arabicPeriod"/>
            </a:pPr>
            <a:r>
              <a:rPr lang="hr-HR" sz="16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Strahovi i trema su opasni     DA     NE</a:t>
            </a:r>
            <a:endParaRPr lang="en-US" sz="16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20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hr-HR" sz="16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Bitno je razvijati razne stilove učenja     DA    NE </a:t>
            </a:r>
            <a:endParaRPr lang="en-US" sz="16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28600" algn="just">
              <a:lnSpc>
                <a:spcPct val="200000"/>
              </a:lnSpc>
              <a:spcAft>
                <a:spcPts val="1200"/>
              </a:spcAft>
            </a:pPr>
            <a:r>
              <a:rPr lang="hr-HR" sz="16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Ako ste u većini odgovorili točno  razumjeli ste što je bitno  u razvoju vještina Vašeg djeteta.</a:t>
            </a:r>
            <a:endParaRPr lang="en-US" sz="16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751378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randomBar dir="vert"/>
        <p:sndAc>
          <p:stSnd>
            <p:snd r:embed="rId2" name="chimes.wav"/>
          </p:stSnd>
        </p:sndAc>
      </p:transition>
    </mc:Choice>
    <mc:Fallback xmlns="">
      <p:transition spd="slow">
        <p:randomBar dir="vert"/>
        <p:sndAc>
          <p:stSnd>
            <p:snd r:embed="rId3" name="chimes.wav"/>
          </p:stSnd>
        </p:sndAc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1C672D3-B80B-4BE8-882A-CC59D8F352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/>
              <a:t>   Svi zajedno možemo pomoći našoj djeci da                   budu sigurniji, uspješniji i sretniji.</a:t>
            </a:r>
            <a:endParaRPr lang="en-U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CBF1305-87FF-4813-A477-6E4C993B7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HR" sz="4800">
                <a:solidFill>
                  <a:schemeClr val="accent2">
                    <a:lumMod val="75000"/>
                  </a:schemeClr>
                </a:solidFill>
              </a:rPr>
              <a:t>   Hvala na suradnji i pažnji.</a:t>
            </a:r>
          </a:p>
          <a:p>
            <a:pPr marL="0" indent="0">
              <a:buNone/>
            </a:pPr>
            <a:endParaRPr lang="en-US" sz="48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Slika 3" descr="Children Running Playing Together Enjoyment Cute Concept Stock Photo -  Image of cute, jumping: 67243778">
            <a:extLst>
              <a:ext uri="{FF2B5EF4-FFF2-40B4-BE49-F238E27FC236}">
                <a16:creationId xmlns:a16="http://schemas.microsoft.com/office/drawing/2014/main" id="{97A506C1-C702-48C9-9699-B36C535DD8CE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074" r="1455" b="12335"/>
          <a:stretch/>
        </p:blipFill>
        <p:spPr bwMode="auto">
          <a:xfrm>
            <a:off x="2137218" y="3167742"/>
            <a:ext cx="5676900" cy="27432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241789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randomBar dir="vert"/>
        <p:sndAc>
          <p:stSnd>
            <p:snd r:embed="rId2" name="chimes.wav"/>
          </p:stSnd>
        </p:sndAc>
      </p:transition>
    </mc:Choice>
    <mc:Fallback xmlns="">
      <p:transition spd="slow">
        <p:randomBar dir="vert"/>
        <p:sndAc>
          <p:stSnd>
            <p:snd r:embed="rId4" name="chimes.wav"/>
          </p:stSnd>
        </p:sndAc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24A0E52-8796-44BB-A58F-B265E5F17F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8277" y="718657"/>
            <a:ext cx="8596668" cy="1320800"/>
          </a:xfrm>
        </p:spPr>
        <p:txBody>
          <a:bodyPr>
            <a:normAutofit/>
          </a:bodyPr>
          <a:lstStyle/>
          <a:p>
            <a:r>
              <a:rPr lang="hr-HR" sz="2400" b="1" dirty="0">
                <a:solidFill>
                  <a:schemeClr val="accent1">
                    <a:lumMod val="50000"/>
                  </a:schemeClr>
                </a:solidFill>
              </a:rPr>
              <a:t>               </a:t>
            </a:r>
            <a:r>
              <a:rPr lang="hr-HR" sz="3200" b="1" dirty="0">
                <a:solidFill>
                  <a:schemeClr val="accent1">
                    <a:lumMod val="75000"/>
                  </a:schemeClr>
                </a:solidFill>
                <a:latin typeface="New times roman"/>
              </a:rPr>
              <a:t>Zašto je važno kako učiti?</a:t>
            </a:r>
            <a:endParaRPr lang="en-US" sz="3200" b="1" dirty="0">
              <a:solidFill>
                <a:schemeClr val="accent1">
                  <a:lumMod val="75000"/>
                </a:schemeClr>
              </a:solidFill>
              <a:latin typeface="New times roman"/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59B80938-48FF-4F73-AB98-5184BE340D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hr-HR" sz="35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Učenje je vještina kao i mnoge druge.</a:t>
            </a:r>
          </a:p>
          <a:p>
            <a:pPr marL="0" indent="0">
              <a:buNone/>
            </a:pPr>
            <a:r>
              <a:rPr lang="hr-HR" sz="35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r-HR" sz="35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Vježbajući svoje tijelo u dvorani ili kod kuće potičemo  snagu i razvoj mišića .</a:t>
            </a:r>
          </a:p>
          <a:p>
            <a:pPr marL="0" indent="0">
              <a:buNone/>
            </a:pPr>
            <a:endParaRPr lang="hr-HR" sz="3500" dirty="0">
              <a:solidFill>
                <a:srgbClr val="00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hr-HR" sz="35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Vježbajući svoje vještine učenja potičemo  snagu mozga i njegov razvoj. </a:t>
            </a:r>
            <a:endParaRPr lang="en-US" sz="35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4270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randomBar dir="vert"/>
        <p:sndAc>
          <p:stSnd>
            <p:snd r:embed="rId2" name="chimes.wav"/>
          </p:stSnd>
        </p:sndAc>
      </p:transition>
    </mc:Choice>
    <mc:Fallback xmlns="">
      <p:transition spd="slow">
        <p:randomBar dir="vert"/>
        <p:sndAc>
          <p:stSnd>
            <p:snd r:embed="rId3" name="chimes.wav"/>
          </p:stSnd>
        </p:sndAc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C95BBBC-6AF6-45C1-8293-FA3FE4C493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indent="226695">
              <a:lnSpc>
                <a:spcPct val="115000"/>
              </a:lnSpc>
              <a:spcAft>
                <a:spcPts val="1200"/>
              </a:spcAft>
            </a:pPr>
            <a:r>
              <a:rPr lang="hr-HR" sz="27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hr-HR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hr-HR" b="1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spješniji učenici imaju razvijenije </a:t>
            </a:r>
            <a:br>
              <a:rPr lang="hr-HR" b="1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b="1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sljedeće vještine:</a:t>
            </a:r>
            <a:b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hr-H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hr-H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hr-H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hr-H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hr-H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1800" dirty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</a:br>
            <a:endParaRPr lang="en-U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E9EAFEB9-2DB7-443D-9BC2-3DE0F46771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55971"/>
            <a:ext cx="8407943" cy="3885391"/>
          </a:xfrm>
        </p:spPr>
        <p:txBody>
          <a:bodyPr anchor="ctr"/>
          <a:lstStyle/>
          <a:p>
            <a:pPr lvl="0">
              <a:lnSpc>
                <a:spcPct val="115000"/>
              </a:lnSpc>
              <a:spcAft>
                <a:spcPts val="1200"/>
              </a:spcAft>
              <a:buSzPts val="1200"/>
              <a:buFont typeface="Wingdings" panose="05000000000000000000" pitchFamily="2" charset="2"/>
              <a:buChar char="q"/>
            </a:pPr>
            <a:r>
              <a:rPr lang="hr-HR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Symbol" panose="05050102010706020507" pitchFamily="18" charset="2"/>
              </a:rPr>
              <a:t>dobro organiziraju svoje vrijeme,</a:t>
            </a:r>
            <a:endParaRPr lang="en-US" sz="2400" dirty="0">
              <a:effectLst/>
              <a:ea typeface="Times New Roman" panose="02020603050405020304" pitchFamily="18" charset="0"/>
              <a:cs typeface="Symbol" panose="05050102010706020507" pitchFamily="18" charset="2"/>
            </a:endParaRPr>
          </a:p>
          <a:p>
            <a:pPr lvl="0">
              <a:lnSpc>
                <a:spcPct val="115000"/>
              </a:lnSpc>
              <a:spcAft>
                <a:spcPts val="1200"/>
              </a:spcAft>
              <a:buSzPts val="1200"/>
              <a:buFont typeface="Wingdings" panose="05000000000000000000" pitchFamily="2" charset="2"/>
              <a:buChar char="q"/>
            </a:pPr>
            <a:r>
              <a:rPr lang="hr-HR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Symbol" panose="05050102010706020507" pitchFamily="18" charset="2"/>
              </a:rPr>
              <a:t>mogu se usredotočiti i koncentrirati na ono što rade,</a:t>
            </a:r>
            <a:endParaRPr lang="en-US" sz="2400" dirty="0">
              <a:effectLst/>
              <a:ea typeface="Times New Roman" panose="02020603050405020304" pitchFamily="18" charset="0"/>
              <a:cs typeface="Symbol" panose="05050102010706020507" pitchFamily="18" charset="2"/>
            </a:endParaRPr>
          </a:p>
          <a:p>
            <a:pPr lvl="0">
              <a:lnSpc>
                <a:spcPct val="115000"/>
              </a:lnSpc>
              <a:spcAft>
                <a:spcPts val="1200"/>
              </a:spcAft>
              <a:buSzPts val="1200"/>
              <a:buFont typeface="Wingdings" panose="05000000000000000000" pitchFamily="2" charset="2"/>
              <a:buChar char="q"/>
            </a:pPr>
            <a:r>
              <a:rPr lang="hr-HR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Symbol" panose="05050102010706020507" pitchFamily="18" charset="2"/>
              </a:rPr>
              <a:t>imaju dobru vještinu čitanja,</a:t>
            </a:r>
            <a:endParaRPr lang="en-US" sz="2400" dirty="0">
              <a:effectLst/>
              <a:ea typeface="Times New Roman" panose="02020603050405020304" pitchFamily="18" charset="0"/>
              <a:cs typeface="Symbol" panose="05050102010706020507" pitchFamily="18" charset="2"/>
            </a:endParaRPr>
          </a:p>
          <a:p>
            <a:pPr lvl="0">
              <a:lnSpc>
                <a:spcPct val="115000"/>
              </a:lnSpc>
              <a:spcAft>
                <a:spcPts val="1200"/>
              </a:spcAft>
              <a:buSzPts val="1200"/>
              <a:buFont typeface="Wingdings" panose="05000000000000000000" pitchFamily="2" charset="2"/>
              <a:buChar char="q"/>
            </a:pPr>
            <a:r>
              <a:rPr lang="hr-HR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Symbol" panose="05050102010706020507" pitchFamily="18" charset="2"/>
              </a:rPr>
              <a:t>znaju se nositi sa strahom od ispitivanja,</a:t>
            </a:r>
            <a:endParaRPr lang="en-US" sz="2400" dirty="0">
              <a:effectLst/>
              <a:ea typeface="Times New Roman" panose="02020603050405020304" pitchFamily="18" charset="0"/>
              <a:cs typeface="Symbol" panose="05050102010706020507" pitchFamily="18" charset="2"/>
            </a:endParaRPr>
          </a:p>
          <a:p>
            <a:pPr lvl="0">
              <a:lnSpc>
                <a:spcPct val="115000"/>
              </a:lnSpc>
              <a:spcAft>
                <a:spcPts val="1200"/>
              </a:spcAft>
              <a:buSzPts val="1200"/>
              <a:buFont typeface="Wingdings" panose="05000000000000000000" pitchFamily="2" charset="2"/>
              <a:buChar char="q"/>
            </a:pPr>
            <a:r>
              <a:rPr lang="hr-HR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Symbol" panose="05050102010706020507" pitchFamily="18" charset="2"/>
              </a:rPr>
              <a:t>ustrajni su u onom što rade.</a:t>
            </a:r>
            <a:endParaRPr lang="en-US" sz="2400" dirty="0">
              <a:effectLst/>
              <a:ea typeface="Times New Roman" panose="02020603050405020304" pitchFamily="18" charset="0"/>
              <a:cs typeface="Symbol" panose="05050102010706020507" pitchFamily="18" charset="2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5189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randomBar dir="vert"/>
        <p:sndAc>
          <p:stSnd>
            <p:snd r:embed="rId2" name="chimes.wav"/>
          </p:stSnd>
        </p:sndAc>
      </p:transition>
    </mc:Choice>
    <mc:Fallback xmlns="">
      <p:transition spd="slow">
        <p:randomBar dir="vert"/>
        <p:sndAc>
          <p:stSnd>
            <p:snd r:embed="rId3" name="chimes.wav"/>
          </p:stSnd>
        </p:sndAc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2F4E49D-42BD-47C4-8469-A364B15F42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hr-HR" sz="3200" b="1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Kako bolje planirati vrijeme učenja?</a:t>
            </a:r>
            <a:b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E9F806E-2127-450B-9D77-7300946635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indent="228600" algn="just">
              <a:lnSpc>
                <a:spcPct val="120000"/>
              </a:lnSpc>
              <a:spcAft>
                <a:spcPts val="1200"/>
              </a:spcAft>
              <a:tabLst>
                <a:tab pos="2981325" algn="l"/>
                <a:tab pos="4581525" algn="l"/>
              </a:tabLst>
            </a:pPr>
            <a:r>
              <a:rPr lang="hr-HR" sz="96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Dobra organizacija važna je za postizanje uspjeha. Potrebno je da Vaše dijete organizira vrijeme nakon škole. Koje je to vrijeme? </a:t>
            </a:r>
            <a:endParaRPr lang="en-US" sz="96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20000"/>
              </a:lnSpc>
              <a:spcAft>
                <a:spcPts val="2055"/>
              </a:spcAft>
              <a:buFont typeface="+mj-lt"/>
              <a:buAutoNum type="arabicPeriod"/>
            </a:pPr>
            <a:r>
              <a:rPr lang="hr-HR" sz="96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Vrijeme za pisanje domaćih zadaća </a:t>
            </a:r>
            <a:endParaRPr lang="en-US" sz="96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20000"/>
              </a:lnSpc>
              <a:spcAft>
                <a:spcPts val="2055"/>
              </a:spcAft>
              <a:buFont typeface="+mj-lt"/>
              <a:buAutoNum type="arabicPeriod"/>
            </a:pPr>
            <a:r>
              <a:rPr lang="hr-HR" sz="96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Vrijeme za proučavanje sadržaja koji su se obrađivali na nastavi toga dana  </a:t>
            </a:r>
            <a:endParaRPr lang="en-US" sz="96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20000"/>
              </a:lnSpc>
              <a:spcAft>
                <a:spcPts val="2055"/>
              </a:spcAft>
              <a:buFont typeface="+mj-lt"/>
              <a:buAutoNum type="arabicPeriod"/>
            </a:pPr>
            <a:r>
              <a:rPr lang="hr-HR" sz="96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Vrijeme za aktivnosti  u koje si uključen</a:t>
            </a:r>
            <a:endParaRPr lang="en-US" sz="96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20000"/>
              </a:lnSpc>
              <a:spcAft>
                <a:spcPts val="2055"/>
              </a:spcAft>
              <a:buFont typeface="+mj-lt"/>
              <a:buAutoNum type="arabicPeriod"/>
            </a:pPr>
            <a:r>
              <a:rPr lang="hr-HR" sz="96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Vrijeme za igru i razonodu </a:t>
            </a:r>
            <a:endParaRPr lang="en-US" sz="96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6267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randomBar dir="vert"/>
        <p:sndAc>
          <p:stSnd>
            <p:snd r:embed="rId2" name="chimes.wav"/>
          </p:stSnd>
        </p:sndAc>
      </p:transition>
    </mc:Choice>
    <mc:Fallback xmlns="">
      <p:transition spd="slow">
        <p:randomBar dir="vert"/>
        <p:sndAc>
          <p:stSnd>
            <p:snd r:embed="rId3" name="chimes.wav"/>
          </p:stSnd>
        </p:sndAc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52221C6-694F-49A8-9530-DB16EC417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br>
              <a:rPr lang="hr-H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hr-HR" sz="32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Pitanja za razmišljanje…</a:t>
            </a:r>
            <a:endParaRPr lang="en-US" sz="32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2EBFF9F3-B6BC-4A37-A935-0853FDC185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228600">
              <a:lnSpc>
                <a:spcPct val="200000"/>
              </a:lnSpc>
              <a:spcAft>
                <a:spcPts val="2055"/>
              </a:spcAft>
            </a:pPr>
            <a:r>
              <a:rPr lang="hr-HR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Kakva je sadašnja organizacija vremena vašeg djeteta? </a:t>
            </a:r>
          </a:p>
          <a:p>
            <a:pPr indent="228600">
              <a:lnSpc>
                <a:spcPct val="200000"/>
              </a:lnSpc>
              <a:spcAft>
                <a:spcPts val="2055"/>
              </a:spcAft>
            </a:pPr>
            <a:r>
              <a:rPr lang="hr-HR" sz="24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Planira li Vaše dijete svoj radni dan?</a:t>
            </a:r>
            <a:endParaRPr lang="en-US" sz="2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228600">
              <a:lnSpc>
                <a:spcPct val="115000"/>
              </a:lnSpc>
              <a:spcAft>
                <a:spcPts val="1000"/>
              </a:spcAft>
            </a:pPr>
            <a:r>
              <a:rPr lang="hr-HR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Koji su najčešći kradljivci vremena vašem djetetu?  </a:t>
            </a:r>
            <a:endParaRPr lang="en-US" sz="2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5914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randomBar dir="vert"/>
        <p:sndAc>
          <p:stSnd>
            <p:snd r:embed="rId2" name="chimes.wav"/>
          </p:stSnd>
        </p:sndAc>
      </p:transition>
    </mc:Choice>
    <mc:Fallback xmlns="">
      <p:transition spd="slow">
        <p:randomBar dir="vert"/>
        <p:sndAc>
          <p:stSnd>
            <p:snd r:embed="rId3" name="chimes.wav"/>
          </p:stSnd>
        </p:sndAc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64F639F-7F5C-41C6-8AFC-5179B07F9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z="3600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hr-HR" sz="3600" b="1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Primjer dnevne organizacije vremena </a:t>
            </a:r>
            <a:br>
              <a:rPr lang="hr-HR" sz="3600" b="1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3600" b="1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od 14,00 do 21,00 sati.</a:t>
            </a:r>
            <a:b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E2A5ADE4-8A43-4CB6-AE16-92D58BBDDA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610" y="1674028"/>
            <a:ext cx="8596668" cy="4282155"/>
          </a:xfrm>
        </p:spPr>
        <p:txBody>
          <a:bodyPr>
            <a:normAutofit fontScale="25000" lnSpcReduction="20000"/>
          </a:bodyPr>
          <a:lstStyle/>
          <a:p>
            <a:pPr lvl="0">
              <a:lnSpc>
                <a:spcPct val="120000"/>
              </a:lnSpc>
              <a:spcBef>
                <a:spcPts val="600"/>
              </a:spcBef>
              <a:spcAft>
                <a:spcPts val="2055"/>
              </a:spcAft>
              <a:buClr>
                <a:srgbClr val="000000"/>
              </a:buClr>
              <a:buSzPts val="1200"/>
              <a:buFont typeface="Wingdings" panose="05000000000000000000" pitchFamily="2" charset="2"/>
              <a:buChar char="v"/>
              <a:tabLst>
                <a:tab pos="457200" algn="l"/>
              </a:tabLst>
            </a:pPr>
            <a:r>
              <a:rPr lang="hr-HR" sz="74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14,30- 16,00 – vrijeme razonode</a:t>
            </a:r>
            <a:endParaRPr lang="en-US" sz="7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20000"/>
              </a:lnSpc>
              <a:spcBef>
                <a:spcPts val="600"/>
              </a:spcBef>
              <a:spcAft>
                <a:spcPts val="2055"/>
              </a:spcAft>
              <a:buClr>
                <a:srgbClr val="000000"/>
              </a:buClr>
              <a:buSzPts val="1200"/>
              <a:buFont typeface="Wingdings" panose="05000000000000000000" pitchFamily="2" charset="2"/>
              <a:buChar char="v"/>
              <a:tabLst>
                <a:tab pos="457200" algn="l"/>
              </a:tabLst>
            </a:pPr>
            <a:r>
              <a:rPr lang="hr-HR" sz="74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14,00 – 14,30 – pisanje domaće zadaće</a:t>
            </a:r>
            <a:endParaRPr lang="en-US" sz="7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20000"/>
              </a:lnSpc>
              <a:spcBef>
                <a:spcPts val="600"/>
              </a:spcBef>
              <a:spcAft>
                <a:spcPts val="2055"/>
              </a:spcAft>
              <a:buClr>
                <a:srgbClr val="000000"/>
              </a:buClr>
              <a:buSzPts val="1200"/>
              <a:buFont typeface="Wingdings" panose="05000000000000000000" pitchFamily="2" charset="2"/>
              <a:buChar char="v"/>
              <a:tabLst>
                <a:tab pos="457200" algn="l"/>
              </a:tabLst>
            </a:pPr>
            <a:r>
              <a:rPr lang="hr-HR" sz="74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16,30 – 17,30- aktivni rad na  nastavnim sadržajima koji su se obrađivali toga dana ili priprema  nastavnih sadržaja za idući dan</a:t>
            </a:r>
            <a:endParaRPr lang="en-US" sz="7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20000"/>
              </a:lnSpc>
              <a:spcBef>
                <a:spcPts val="600"/>
              </a:spcBef>
              <a:spcAft>
                <a:spcPts val="2055"/>
              </a:spcAft>
              <a:buClr>
                <a:srgbClr val="000000"/>
              </a:buClr>
              <a:buSzPts val="1200"/>
              <a:buFont typeface="Wingdings" panose="05000000000000000000" pitchFamily="2" charset="2"/>
              <a:buChar char="v"/>
              <a:tabLst>
                <a:tab pos="457200" algn="l"/>
              </a:tabLst>
            </a:pPr>
            <a:r>
              <a:rPr lang="hr-HR" sz="74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17,30- 21,00 – vrijeme razonode</a:t>
            </a:r>
            <a:endParaRPr lang="en-US" sz="7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20000"/>
              </a:lnSpc>
              <a:spcBef>
                <a:spcPts val="600"/>
              </a:spcBef>
              <a:spcAft>
                <a:spcPts val="2055"/>
              </a:spcAft>
              <a:buClr>
                <a:srgbClr val="000000"/>
              </a:buClr>
              <a:buSzPts val="1200"/>
              <a:buFont typeface="Wingdings" panose="05000000000000000000" pitchFamily="2" charset="2"/>
              <a:buChar char="v"/>
              <a:tabLst>
                <a:tab pos="457200" algn="l"/>
              </a:tabLst>
            </a:pPr>
            <a:r>
              <a:rPr lang="hr-HR" sz="74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21,00 – odlazak na spavanje</a:t>
            </a:r>
            <a:endParaRPr lang="en-US" sz="7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485900" indent="-1143000">
              <a:lnSpc>
                <a:spcPct val="120000"/>
              </a:lnSpc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hr-HR" sz="7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Zadatak: </a:t>
            </a:r>
            <a:r>
              <a:rPr lang="hr-HR" sz="7400" i="1" u="sng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Ako Vaše dijete nema organizirano vrijeme pomognite mu  da ga napravi!</a:t>
            </a:r>
            <a:endParaRPr lang="en-US" sz="7400" i="1" u="sng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017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randomBar dir="vert"/>
        <p:sndAc>
          <p:stSnd>
            <p:snd r:embed="rId2" name="chimes.wav"/>
          </p:stSnd>
        </p:sndAc>
      </p:transition>
    </mc:Choice>
    <mc:Fallback xmlns="">
      <p:transition spd="slow">
        <p:randomBar dir="vert"/>
        <p:sndAc>
          <p:stSnd>
            <p:snd r:embed="rId3" name="chimes.wav"/>
          </p:stSnd>
        </p:sndAc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85E9F21-D6F9-427E-8A81-7FC319A12D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Kako poboljšati koncentraciju?</a:t>
            </a:r>
            <a:endParaRPr lang="en-U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5C7826BE-C918-4FE4-8DBE-3D54EC9794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324000" lvl="0" indent="-342900" fontAlgn="t">
              <a:lnSpc>
                <a:spcPct val="120000"/>
              </a:lnSpc>
              <a:spcBef>
                <a:spcPts val="60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hr-H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6400" b="1" u="sng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učiti na istom mjestu </a:t>
            </a:r>
            <a:r>
              <a:rPr lang="hr-HR" sz="64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  približno u </a:t>
            </a:r>
            <a:r>
              <a:rPr lang="hr-HR" sz="6400" b="1" u="sng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isto vrijeme</a:t>
            </a:r>
            <a:r>
              <a:rPr lang="hr-HR" sz="6400" b="1" u="sng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US" sz="6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24000" lvl="0" indent="-342900">
              <a:lnSpc>
                <a:spcPct val="120000"/>
              </a:lnSpc>
              <a:spcBef>
                <a:spcPts val="60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hr-HR" sz="6400" b="1" u="sng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hr-HR" sz="6400" b="1" u="sng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isaći stol  držati urednim</a:t>
            </a:r>
            <a:r>
              <a:rPr lang="hr-HR" sz="64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(na njemu se trebaju nalaziti samo knjige predmeta koji ti trenutno trebaju),</a:t>
            </a:r>
            <a:endParaRPr lang="en-US" sz="6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24000" lvl="0" indent="-342900" fontAlgn="t">
              <a:lnSpc>
                <a:spcPct val="120000"/>
              </a:lnSpc>
              <a:spcBef>
                <a:spcPts val="60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hr-HR" sz="6400" b="1" u="sng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prepoznati i odgoditi sve  što ih ometa u koncentraciji</a:t>
            </a:r>
            <a:r>
              <a:rPr lang="hr-HR" sz="6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(televizija, mobitel, računalo, tvoji ukućani), </a:t>
            </a:r>
            <a:endParaRPr lang="en-US" sz="6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24000" lvl="0" indent="-342900" fontAlgn="t">
              <a:lnSpc>
                <a:spcPct val="120000"/>
              </a:lnSpc>
              <a:spcBef>
                <a:spcPts val="60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hr-HR" sz="6400" b="1" u="sng" dirty="0">
                <a:ea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hr-HR" sz="6400" b="1" u="sng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čit kada  nisu </a:t>
            </a:r>
            <a:r>
              <a:rPr lang="hr-HR" sz="6400" b="1" u="sng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umorani</a:t>
            </a:r>
            <a:r>
              <a:rPr lang="hr-HR" sz="6400" b="1" u="sng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ili gladni</a:t>
            </a:r>
            <a:r>
              <a:rPr lang="hr-HR" sz="64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hr-HR" sz="6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Nakon 21 sat počinje lučenje hormona koji nam pomaže zaspati, što smanjuje sposobnost koncentracije.</a:t>
            </a:r>
            <a:endParaRPr lang="en-US" sz="6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24000" lvl="0" indent="-342900" fontAlgn="t">
              <a:lnSpc>
                <a:spcPct val="120000"/>
              </a:lnSpc>
              <a:spcBef>
                <a:spcPts val="60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hr-HR" sz="6400" b="1" u="sng" dirty="0"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hr-HR" sz="6400" b="1" u="sng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dmoriti  kada</a:t>
            </a:r>
            <a:r>
              <a:rPr lang="hr-HR" sz="6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završe jedan ili više zadataka  ili kad </a:t>
            </a:r>
            <a:r>
              <a:rPr lang="hr-HR" sz="6400" b="1" u="sng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osjete da im je</a:t>
            </a:r>
            <a:r>
              <a:rPr lang="hr-HR" sz="6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6400" b="1" u="sng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koncentracija popustila</a:t>
            </a:r>
            <a:r>
              <a:rPr lang="hr-HR" sz="6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Stanka bi trebala trajati otprilike od 5 do najviše 15 minuta. Sve više od toga je prekid rada, a ne stanka.</a:t>
            </a:r>
            <a:endParaRPr lang="en-US" sz="6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24000" lvl="0" indent="-342900" fontAlgn="t">
              <a:lnSpc>
                <a:spcPct val="120000"/>
              </a:lnSpc>
              <a:spcBef>
                <a:spcPts val="60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hr-HR" sz="6400" b="1" u="sng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Ponavljanjem se cementira naučeno</a:t>
            </a:r>
            <a:r>
              <a:rPr lang="hr-HR" sz="64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Sve što želiš zapamtiti treba aktivno ponavljati. Aktivno ponavljati znači govoriti na glas, crtati, pisati bilješke  i sl. Istraživanja pokazuju da bez aktivnog ponavljanja 98% onoga što smo doznali zaboravimo u roku od tri tjedna. </a:t>
            </a:r>
            <a:endParaRPr lang="en-US" sz="6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263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randomBar dir="vert"/>
        <p:sndAc>
          <p:stSnd>
            <p:snd r:embed="rId2" name="chimes.wav"/>
          </p:stSnd>
        </p:sndAc>
      </p:transition>
    </mc:Choice>
    <mc:Fallback xmlns="">
      <p:transition spd="slow">
        <p:randomBar dir="vert"/>
        <p:sndAc>
          <p:stSnd>
            <p:snd r:embed="rId3" name="chimes.wav"/>
          </p:stSnd>
        </p:sndAc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CEDC87F-976A-4138-86D5-8F8429CF88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Zašto je na nastavi važno slušanje </a:t>
            </a:r>
            <a:br>
              <a:rPr lang="hr-H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i vođenje bilježaka?</a:t>
            </a:r>
            <a:br>
              <a:rPr lang="hr-H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71C85D51-D767-448B-8A75-BB6C638A5D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1600" b="1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Aktivno sudjelovanje na nastavi važan je dio učenja, jer na nastavi dijete nauči mnogo.</a:t>
            </a:r>
          </a:p>
          <a:p>
            <a:pPr marL="0" indent="0">
              <a:buNone/>
            </a:pPr>
            <a:r>
              <a:rPr lang="hr-HR" sz="16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Razgovarajte s djetetom na koji način može biti uspješniji u vođenju bilježaka.</a:t>
            </a:r>
          </a:p>
          <a:p>
            <a:pPr marL="0" indent="0">
              <a:buNone/>
            </a:pPr>
            <a:endParaRPr lang="hr-HR" sz="1600" b="1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1600" dirty="0">
                <a:ea typeface="Times New Roman" panose="02020603050405020304" pitchFamily="18" charset="0"/>
                <a:cs typeface="Times New Roman" panose="02020603050405020304" pitchFamily="18" charset="0"/>
              </a:rPr>
              <a:t>Nije dovoljno samo prepisati već i razumjeti značenje prepisanog.</a:t>
            </a:r>
          </a:p>
          <a:p>
            <a:r>
              <a:rPr lang="hr-HR" sz="1600" dirty="0">
                <a:ea typeface="Times New Roman" panose="02020603050405020304" pitchFamily="18" charset="0"/>
                <a:cs typeface="Times New Roman" panose="02020603050405020304" pitchFamily="18" charset="0"/>
              </a:rPr>
              <a:t>Urednost je preduvjet za lakše snalaženje  u bilješkama.</a:t>
            </a:r>
          </a:p>
          <a:p>
            <a:r>
              <a:rPr lang="hr-HR" sz="1600" dirty="0">
                <a:ea typeface="Times New Roman" panose="02020603050405020304" pitchFamily="18" charset="0"/>
                <a:cs typeface="Times New Roman" panose="02020603050405020304" pitchFamily="18" charset="0"/>
              </a:rPr>
              <a:t>Izdvojiti ili podcrtati najvažnije.</a:t>
            </a:r>
          </a:p>
          <a:p>
            <a:r>
              <a:rPr lang="hr-HR" sz="1600" dirty="0">
                <a:ea typeface="Times New Roman" panose="02020603050405020304" pitchFamily="18" charset="0"/>
                <a:cs typeface="Times New Roman" panose="02020603050405020304" pitchFamily="18" charset="0"/>
              </a:rPr>
              <a:t>Koristiti olovke ili flomastere u boji.</a:t>
            </a:r>
          </a:p>
          <a:p>
            <a:r>
              <a:rPr lang="hr-HR" sz="1600" dirty="0">
                <a:ea typeface="Times New Roman" panose="02020603050405020304" pitchFamily="18" charset="0"/>
                <a:cs typeface="Times New Roman" panose="02020603050405020304" pitchFamily="18" charset="0"/>
              </a:rPr>
              <a:t>Uvijek pitati ono što nije jasno.</a:t>
            </a:r>
          </a:p>
          <a:p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1771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randomBar dir="vert"/>
        <p:sndAc>
          <p:stSnd>
            <p:snd r:embed="rId2" name="chimes.wav"/>
          </p:stSnd>
        </p:sndAc>
      </p:transition>
    </mc:Choice>
    <mc:Fallback xmlns="">
      <p:transition spd="slow">
        <p:randomBar dir="vert"/>
        <p:sndAc>
          <p:stSnd>
            <p:snd r:embed="rId3" name="chimes.wav"/>
          </p:stSnd>
        </p:sndAc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C2AF799-5361-485E-9171-8EB60C803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Što sa strahovima od škole, ispita i ispitivanja</a:t>
            </a:r>
            <a:r>
              <a:rPr lang="hr-H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b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79FE0150-0136-444E-BAF5-D1B30F76EC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/>
            <a:r>
              <a:rPr lang="hr-HR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hr-HR" sz="1600" dirty="0">
                <a:effectLst/>
                <a:ea typeface="Times New Roman" panose="02020603050405020304" pitchFamily="18" charset="0"/>
              </a:rPr>
              <a:t>Strah od ispita, škole i ispitivanja sve češće se javljaju kod učenika osobito u vrijeme ispita i ispitivanja . </a:t>
            </a:r>
            <a:r>
              <a:rPr lang="hr-HR" sz="1600" b="1" i="1" dirty="0">
                <a:effectLst/>
                <a:ea typeface="Times New Roman" panose="02020603050405020304" pitchFamily="18" charset="0"/>
              </a:rPr>
              <a:t>To je povezano  sa strahom od neuspjeha i učenja.</a:t>
            </a:r>
          </a:p>
          <a:p>
            <a:pPr marL="114300" indent="0">
              <a:buNone/>
            </a:pPr>
            <a:endParaRPr lang="en-US" sz="1600" b="1" i="1" dirty="0">
              <a:effectLst/>
              <a:ea typeface="Times New Roman" panose="02020603050405020304" pitchFamily="18" charset="0"/>
            </a:endParaRPr>
          </a:p>
          <a:p>
            <a:pPr marL="457200"/>
            <a:r>
              <a:rPr lang="hr-HR" sz="1600" dirty="0">
                <a:effectLst/>
                <a:ea typeface="Times New Roman" panose="02020603050405020304" pitchFamily="18" charset="0"/>
              </a:rPr>
              <a:t>Da bismo se opustili i suočili s tim strahom, potrebno je razumjeti tremu i prihvatiti ju kao normalnu pojavu s kojom se susrećemo, te uz vježbe opuštanja preusmjeriti ju sebi u korist.</a:t>
            </a:r>
          </a:p>
          <a:p>
            <a:pPr marL="457200"/>
            <a:r>
              <a:rPr lang="hr-HR" sz="1600" dirty="0">
                <a:effectLst/>
                <a:ea typeface="Times New Roman" panose="02020603050405020304" pitchFamily="18" charset="0"/>
              </a:rPr>
              <a:t> Tremu ne trebamo doživljavati kao nešto negativno jer je ona naša sposobnost i za uzbuđenje, samo što se različito manifestira u različitom trenutku. Određena količina treme je normalna i dobrodošla, stoga trebamo prihvatiti sebe s tremom.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798397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randomBar dir="vert"/>
        <p:sndAc>
          <p:stSnd>
            <p:snd r:embed="rId2" name="chimes.wav"/>
          </p:stSnd>
        </p:sndAc>
      </p:transition>
    </mc:Choice>
    <mc:Fallback xmlns="">
      <p:transition spd="slow">
        <p:randomBar dir="vert"/>
        <p:sndAc>
          <p:stSnd>
            <p:snd r:embed="rId3" name="chimes.wav"/>
          </p:stSnd>
        </p:sndAc>
      </p:transition>
    </mc:Fallback>
  </mc:AlternateContent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809</Words>
  <Application>Microsoft Office PowerPoint</Application>
  <PresentationFormat>Široki zaslon</PresentationFormat>
  <Paragraphs>71</Paragraphs>
  <Slides>13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8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13</vt:i4>
      </vt:variant>
    </vt:vector>
  </HeadingPairs>
  <TitlesOfParts>
    <vt:vector size="22" baseType="lpstr">
      <vt:lpstr>Arial</vt:lpstr>
      <vt:lpstr>Calibri</vt:lpstr>
      <vt:lpstr>New times roman</vt:lpstr>
      <vt:lpstr>Symbol</vt:lpstr>
      <vt:lpstr>Times New Roman</vt:lpstr>
      <vt:lpstr>Trebuchet MS</vt:lpstr>
      <vt:lpstr>Wingdings</vt:lpstr>
      <vt:lpstr>Wingdings 3</vt:lpstr>
      <vt:lpstr>Faseta</vt:lpstr>
      <vt:lpstr>  Zašto je važno                naučiti kako učiti?</vt:lpstr>
      <vt:lpstr>               Zašto je važno kako učiti?</vt:lpstr>
      <vt:lpstr>             Uspješniji učenici imaju razvijenije                                sljedeće vještine:         </vt:lpstr>
      <vt:lpstr>            Kako bolje planirati vrijeme učenja? </vt:lpstr>
      <vt:lpstr>                 Pitanja za razmišljanje…</vt:lpstr>
      <vt:lpstr>       Primjer dnevne organizacije vremena                    od 14,00 do 21,00 sati. </vt:lpstr>
      <vt:lpstr>Kako poboljšati koncentraciju?</vt:lpstr>
      <vt:lpstr>             Zašto je na nastavi važno slušanje                          i vođenje bilježaka?  </vt:lpstr>
      <vt:lpstr>Što sa strahovima od škole, ispita i ispitivanja? </vt:lpstr>
      <vt:lpstr>                 Što je stil učenja?</vt:lpstr>
      <vt:lpstr>       Koje metode učenja poznajete? </vt:lpstr>
      <vt:lpstr>KVIZ ZA RODITELJE</vt:lpstr>
      <vt:lpstr>   Svi zajedno možemo pomoći našoj djeci da                   budu sigurniji, uspješniji i sretniji.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Zašto je važno                naučiti kako učiti?</dc:title>
  <dc:creator>Vesna Trope</dc:creator>
  <cp:lastModifiedBy>Vesna Trope</cp:lastModifiedBy>
  <cp:revision>1</cp:revision>
  <dcterms:created xsi:type="dcterms:W3CDTF">2020-12-06T20:23:10Z</dcterms:created>
  <dcterms:modified xsi:type="dcterms:W3CDTF">2020-12-06T20:23:18Z</dcterms:modified>
</cp:coreProperties>
</file>