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60" r:id="rId10"/>
    <p:sldId id="261" r:id="rId11"/>
    <p:sldId id="264" r:id="rId12"/>
    <p:sldId id="272" r:id="rId13"/>
    <p:sldId id="27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89208-522D-458E-90A4-EFAC9AFB4D41}" v="747" dt="2023-01-27T09:32:26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7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0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67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5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5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6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tterlove/371535505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6379" y="1783959"/>
            <a:ext cx="453554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cs typeface="Calibri Light"/>
              </a:rPr>
              <a:t>SPAŠAVANJE ZEČEVA</a:t>
            </a:r>
            <a:endParaRPr lang="en-US" sz="5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F3CE72-4DD2-F5A0-BB32-E3745D9CB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26" r="1946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9631E-19F3-4184-0676-CC01AD33BF23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8048-4DF7-ED8A-45B3-A602899D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1723" cy="140053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ZADACI ZA OTKRIVANJE DRUG</a:t>
            </a:r>
            <a:r>
              <a:rPr lang="hr-HR" dirty="0">
                <a:ea typeface="+mj-lt"/>
                <a:cs typeface="+mj-lt"/>
              </a:rPr>
              <a:t>OG BROJA</a:t>
            </a:r>
            <a:r>
              <a:rPr lang="en-US" dirty="0">
                <a:ea typeface="+mj-lt"/>
                <a:cs typeface="+mj-lt"/>
              </a:rPr>
              <a:t> ŠIFRE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E952-8323-9756-237E-3AC7FD71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ZADATAK</a:t>
            </a:r>
            <a:r>
              <a:rPr lang="en-US" dirty="0">
                <a:ea typeface="+mj-lt"/>
                <a:cs typeface="+mj-lt"/>
              </a:rPr>
              <a:t>: </a:t>
            </a:r>
          </a:p>
          <a:p>
            <a:pPr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/>
              <a:t>Janko i Darko su bježeći našli rebuse koji im mogu pomoći oko šifre. Ali Janko i Darko nisu bili u školi i ne znaju kako se rješavaju rebusi.</a:t>
            </a:r>
          </a:p>
          <a:p>
            <a:pPr>
              <a:buClr>
                <a:srgbClr val="8AD0D6"/>
              </a:buClr>
            </a:pPr>
            <a:r>
              <a:rPr lang="hr-HR" dirty="0"/>
              <a:t>A drugi broj šifre sakrio se u rješenju rebusa.</a:t>
            </a:r>
          </a:p>
          <a:p>
            <a:pPr>
              <a:buClr>
                <a:srgbClr val="8AD0D6"/>
              </a:buClr>
            </a:pPr>
            <a:r>
              <a:rPr lang="hr-HR" dirty="0"/>
              <a:t>Brzo, riješite rebus i otkrijte broj.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6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D65C-53EF-5591-2B2D-A83B4BFB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ZADACI ZA OTKRIVANJE TREĆE</a:t>
            </a:r>
            <a:r>
              <a:rPr lang="hr-HR" dirty="0"/>
              <a:t>G BROJA</a:t>
            </a:r>
            <a:r>
              <a:rPr lang="en-US" dirty="0"/>
              <a:t>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C559-DB67-C5C0-691F-286BE7D0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ZADATAK: </a:t>
            </a:r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Zečevi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su</a:t>
            </a:r>
            <a:r>
              <a:rPr lang="hr-HR" dirty="0">
                <a:ea typeface="+mj-lt"/>
                <a:cs typeface="+mj-lt"/>
              </a:rPr>
              <a:t> konačno skupili  u kući moje prijateljice mačke Zlatke. </a:t>
            </a: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Tamo živi obitelj </a:t>
            </a:r>
            <a:r>
              <a:rPr lang="hr-HR" dirty="0" err="1">
                <a:ea typeface="+mj-lt"/>
                <a:cs typeface="+mj-lt"/>
              </a:rPr>
              <a:t>Zlatkić</a:t>
            </a:r>
            <a:r>
              <a:rPr lang="hr-HR" dirty="0">
                <a:ea typeface="+mj-lt"/>
                <a:cs typeface="+mj-lt"/>
              </a:rPr>
              <a:t> i djeca </a:t>
            </a:r>
            <a:r>
              <a:rPr lang="hr-HR" dirty="0" err="1">
                <a:ea typeface="+mj-lt"/>
                <a:cs typeface="+mj-lt"/>
              </a:rPr>
              <a:t>bojaju</a:t>
            </a:r>
            <a:r>
              <a:rPr lang="hr-HR" dirty="0">
                <a:ea typeface="+mj-lt"/>
                <a:cs typeface="+mj-lt"/>
              </a:rPr>
              <a:t> jaja. Zečevi se za to vrijeme griju i pokušavaju shvatiti kako otkriti ostatak šifre. Malo su zapeli pa sam im pomogla. Moraju otkriti u koju je boju jaje obojila Julija, broj slova u toj boji je sljedeći broj šifre.</a:t>
            </a: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Brzo, otkrijte boju Julijinog jaja. 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D65C-53EF-5591-2B2D-A83B4BFB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14948" cy="1400530"/>
          </a:xfrm>
        </p:spPr>
        <p:txBody>
          <a:bodyPr/>
          <a:lstStyle/>
          <a:p>
            <a:r>
              <a:rPr lang="en-US" dirty="0"/>
              <a:t>ZADACI ZA OTKRIVANJE </a:t>
            </a:r>
            <a:r>
              <a:rPr lang="hr-HR" dirty="0"/>
              <a:t>ČETVRTOG BROJA</a:t>
            </a:r>
            <a:r>
              <a:rPr lang="en-US" dirty="0"/>
              <a:t> ŠIFRE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C559-DB67-C5C0-691F-286BE7D0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ZADATAK: </a:t>
            </a:r>
          </a:p>
          <a:p>
            <a:pPr>
              <a:buClr>
                <a:srgbClr val="8AD0D6"/>
              </a:buClr>
            </a:pPr>
            <a:r>
              <a:rPr lang="hr-HR" dirty="0"/>
              <a:t>Na izlasku iz kuće obitelji </a:t>
            </a:r>
            <a:r>
              <a:rPr lang="hr-HR" dirty="0" err="1"/>
              <a:t>Zlatkić</a:t>
            </a:r>
            <a:r>
              <a:rPr lang="hr-HR" dirty="0"/>
              <a:t> zečevi su otkrili poruku napisanu neobičnim znakovima. Pomislili su da bi moglo biti nešto važno. </a:t>
            </a:r>
          </a:p>
          <a:p>
            <a:pPr>
              <a:buClr>
                <a:srgbClr val="8AD0D6"/>
              </a:buClr>
            </a:pPr>
            <a:r>
              <a:rPr lang="hr-HR" dirty="0"/>
              <a:t>Možete li pročitati što piše?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5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F3CE61-ADF1-4FDD-A653-8538F534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A3E510-C956-4977-BE02-719D5FAB9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Ispred kuće u koju se trebaju sakriti zečevi je potok.  </a:t>
            </a:r>
          </a:p>
          <a:p>
            <a:r>
              <a:rPr lang="hr-HR" dirty="0"/>
              <a:t>Samo ga je Sara uspjela preskočiti. Kroz staklo na vratima vidi dasku koju bi mogla staviti preko potoka da i ostali mogu ući. No ona ne zna šifru za otključavanje.</a:t>
            </a:r>
          </a:p>
          <a:p>
            <a:r>
              <a:rPr lang="hr-HR" dirty="0"/>
              <a:t>Napišite šifru na papirnati avion i bacite prema Sari da može ući u kuću i pomoći ostalima da uđu.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79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D87CE-60D7-EC55-FEDF-8102D5CD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0" y="786654"/>
            <a:ext cx="11277363" cy="5618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ČESTITAM!!!!</a:t>
            </a:r>
            <a:endParaRPr lang="en-US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SPASILI STE ZEČEVE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1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6A3B-58E4-0E46-7E75-9632A06D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65" y="349624"/>
            <a:ext cx="11266158" cy="61565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4000" b="1" dirty="0">
                <a:ea typeface="+mj-lt"/>
                <a:cs typeface="+mj-lt"/>
              </a:rPr>
              <a:t>Draga </a:t>
            </a:r>
            <a:r>
              <a:rPr lang="en-US" sz="4000" b="1" dirty="0" err="1">
                <a:ea typeface="+mj-lt"/>
                <a:cs typeface="+mj-lt"/>
              </a:rPr>
              <a:t>djeco</a:t>
            </a:r>
            <a:r>
              <a:rPr lang="en-US" sz="4000" b="1" dirty="0">
                <a:ea typeface="+mj-lt"/>
                <a:cs typeface="+mj-lt"/>
              </a:rPr>
              <a:t>, imam </a:t>
            </a:r>
            <a:r>
              <a:rPr lang="en-US" sz="4000" b="1" dirty="0" err="1">
                <a:ea typeface="+mj-lt"/>
                <a:cs typeface="+mj-lt"/>
              </a:rPr>
              <a:t>važnu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vijest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i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alarmantan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zadatak</a:t>
            </a:r>
            <a:r>
              <a:rPr lang="en-US" sz="4000" b="1" dirty="0">
                <a:ea typeface="+mj-lt"/>
                <a:cs typeface="+mj-lt"/>
              </a:rPr>
              <a:t> za vas! Ja </a:t>
            </a:r>
            <a:r>
              <a:rPr lang="en-US" sz="4000" b="1" dirty="0" err="1">
                <a:ea typeface="+mj-lt"/>
                <a:cs typeface="+mj-lt"/>
              </a:rPr>
              <a:t>sm</a:t>
            </a:r>
            <a:r>
              <a:rPr lang="en-US" sz="4000" b="1" dirty="0">
                <a:ea typeface="+mj-lt"/>
                <a:cs typeface="+mj-lt"/>
              </a:rPr>
              <a:t> Sova </a:t>
            </a:r>
            <a:r>
              <a:rPr lang="en-US" sz="4000" b="1" dirty="0" err="1">
                <a:ea typeface="+mj-lt"/>
                <a:cs typeface="+mj-lt"/>
              </a:rPr>
              <a:t>Sović</a:t>
            </a:r>
            <a:r>
              <a:rPr lang="en-US" sz="4000" b="1" dirty="0">
                <a:ea typeface="+mj-lt"/>
                <a:cs typeface="+mj-lt"/>
              </a:rPr>
              <a:t>, </a:t>
            </a:r>
            <a:r>
              <a:rPr lang="en-US" sz="4000" b="1" dirty="0" err="1">
                <a:ea typeface="+mj-lt"/>
                <a:cs typeface="+mj-lt"/>
              </a:rPr>
              <a:t>prijateljica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zečeva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iz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šume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na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Medvednici</a:t>
            </a:r>
            <a:r>
              <a:rPr lang="en-US" sz="4000" b="1" dirty="0">
                <a:ea typeface="+mj-lt"/>
                <a:cs typeface="+mj-lt"/>
              </a:rPr>
              <a:t>. </a:t>
            </a:r>
            <a:endParaRPr lang="en-US" sz="4000" dirty="0"/>
          </a:p>
          <a:p>
            <a:pPr algn="ctr">
              <a:buClr>
                <a:srgbClr val="8AD0D6"/>
              </a:buClr>
            </a:pPr>
            <a:r>
              <a:rPr lang="en-US" sz="4000" dirty="0">
                <a:ea typeface="+mj-lt"/>
                <a:cs typeface="+mj-lt"/>
              </a:rPr>
              <a:t>Ne </a:t>
            </a:r>
            <a:r>
              <a:rPr lang="en-US" sz="4000" dirty="0" err="1">
                <a:ea typeface="+mj-lt"/>
                <a:cs typeface="+mj-lt"/>
              </a:rPr>
              <a:t>znam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jeste</a:t>
            </a:r>
            <a:r>
              <a:rPr lang="en-US" sz="4000" dirty="0">
                <a:ea typeface="+mj-lt"/>
                <a:cs typeface="+mj-lt"/>
              </a:rPr>
              <a:t> li </a:t>
            </a:r>
            <a:r>
              <a:rPr lang="en-US" sz="4000" dirty="0" err="1">
                <a:ea typeface="+mj-lt"/>
                <a:cs typeface="+mj-lt"/>
              </a:rPr>
              <a:t>znali</a:t>
            </a:r>
            <a:r>
              <a:rPr lang="en-US" sz="4000" dirty="0">
                <a:ea typeface="+mj-lt"/>
                <a:cs typeface="+mj-lt"/>
              </a:rPr>
              <a:t> da </a:t>
            </a:r>
            <a:r>
              <a:rPr lang="en-US" sz="4000" dirty="0" err="1">
                <a:ea typeface="+mj-lt"/>
                <a:cs typeface="+mj-lt"/>
              </a:rPr>
              <a:t>danas</a:t>
            </a:r>
            <a:r>
              <a:rPr lang="en-US" sz="4000" dirty="0">
                <a:ea typeface="+mj-lt"/>
                <a:cs typeface="+mj-lt"/>
              </a:rPr>
              <a:t> u </a:t>
            </a:r>
            <a:r>
              <a:rPr lang="en-US" sz="4000" dirty="0" err="1">
                <a:ea typeface="+mj-lt"/>
                <a:cs typeface="+mj-lt"/>
              </a:rPr>
              <a:t>svijetu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postoji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više</a:t>
            </a:r>
            <a:r>
              <a:rPr lang="en-US" sz="4000" dirty="0">
                <a:ea typeface="+mj-lt"/>
                <a:cs typeface="+mj-lt"/>
              </a:rPr>
              <a:t> od 50 </a:t>
            </a:r>
            <a:r>
              <a:rPr lang="en-US" sz="4000" dirty="0" err="1">
                <a:ea typeface="+mj-lt"/>
                <a:cs typeface="+mj-lt"/>
              </a:rPr>
              <a:t>vrsta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zečeva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i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kunića</a:t>
            </a:r>
            <a:r>
              <a:rPr lang="en-US" sz="4000" dirty="0">
                <a:ea typeface="+mj-lt"/>
                <a:cs typeface="+mj-lt"/>
              </a:rPr>
              <a:t>, a </a:t>
            </a:r>
            <a:r>
              <a:rPr lang="en-US" sz="4000" dirty="0" err="1">
                <a:ea typeface="+mj-lt"/>
                <a:cs typeface="+mj-lt"/>
              </a:rPr>
              <a:t>porijeklom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su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iz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jugozapadne</a:t>
            </a:r>
            <a:r>
              <a:rPr lang="en-US" sz="4000" dirty="0">
                <a:ea typeface="+mj-lt"/>
                <a:cs typeface="+mj-lt"/>
              </a:rPr>
              <a:t> Europe </a:t>
            </a:r>
            <a:r>
              <a:rPr lang="en-US" sz="4000" dirty="0" err="1">
                <a:ea typeface="+mj-lt"/>
                <a:cs typeface="+mj-lt"/>
              </a:rPr>
              <a:t>i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sjeverozapadne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Afrike</a:t>
            </a:r>
            <a:r>
              <a:rPr lang="en-US" sz="4000" dirty="0">
                <a:ea typeface="+mj-lt"/>
                <a:cs typeface="+mj-lt"/>
              </a:rPr>
              <a:t>. </a:t>
            </a:r>
            <a:endParaRPr lang="hr-HR" sz="4000" dirty="0">
              <a:ea typeface="+mj-lt"/>
              <a:cs typeface="+mj-lt"/>
            </a:endParaRPr>
          </a:p>
          <a:p>
            <a:pPr algn="ctr">
              <a:buClr>
                <a:srgbClr val="8AD0D6"/>
              </a:buClr>
            </a:pPr>
            <a:r>
              <a:rPr lang="hr-HR" sz="4000" dirty="0">
                <a:ea typeface="+mj-lt"/>
                <a:cs typeface="+mj-lt"/>
              </a:rPr>
              <a:t>Moji prijatelji Darko, Janko, Sara i Marica su zečevi.</a:t>
            </a:r>
            <a:endParaRPr lang="en-US" sz="4000" dirty="0">
              <a:ea typeface="+mj-lt"/>
              <a:cs typeface="+mj-lt"/>
            </a:endParaRPr>
          </a:p>
          <a:p>
            <a:pPr algn="ctr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 </a:t>
            </a:r>
          </a:p>
          <a:p>
            <a:pPr algn="ctr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2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A1818-4FD1-43CC-AAC4-649B5CE9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745724" cy="757518"/>
          </a:xfrm>
        </p:spPr>
        <p:txBody>
          <a:bodyPr/>
          <a:lstStyle/>
          <a:p>
            <a:r>
              <a:rPr lang="hr-HR" dirty="0"/>
              <a:t>DARKO</a:t>
            </a:r>
          </a:p>
        </p:txBody>
      </p:sp>
      <p:pic>
        <p:nvPicPr>
          <p:cNvPr id="1026" name="Picture 2" descr="Rasa zečeva sa najvećim ušima je Nipper Geronimo">
            <a:extLst>
              <a:ext uri="{FF2B5EF4-FFF2-40B4-BE49-F238E27FC236}">
                <a16:creationId xmlns:a16="http://schemas.microsoft.com/office/drawing/2014/main" id="{B9A49B04-0008-47E2-9340-67F70EDDE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3298"/>
            <a:ext cx="3971926" cy="28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23ED89C-6755-450E-9ECC-1CED340365ED}"/>
              </a:ext>
            </a:extLst>
          </p:cNvPr>
          <p:cNvSpPr/>
          <p:nvPr/>
        </p:nvSpPr>
        <p:spPr>
          <a:xfrm>
            <a:off x="1237129" y="207816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8AD0D6"/>
              </a:buClr>
            </a:pPr>
            <a:r>
              <a:rPr lang="en-US" sz="2800" dirty="0" err="1">
                <a:ea typeface="+mj-lt"/>
                <a:cs typeface="+mj-lt"/>
              </a:rPr>
              <a:t>Zec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najdužim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ušima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na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svijetu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zove</a:t>
            </a:r>
            <a:r>
              <a:rPr lang="en-US" sz="2800" dirty="0">
                <a:ea typeface="+mj-lt"/>
                <a:cs typeface="+mj-lt"/>
              </a:rPr>
              <a:t> se </a:t>
            </a:r>
            <a:r>
              <a:rPr lang="en-US" sz="2800" i="1" dirty="0">
                <a:ea typeface="+mj-lt"/>
                <a:cs typeface="+mj-lt"/>
              </a:rPr>
              <a:t>Nipper Geronimo</a:t>
            </a:r>
            <a:r>
              <a:rPr lang="en-US" sz="2800" dirty="0">
                <a:ea typeface="+mj-lt"/>
                <a:cs typeface="+mj-lt"/>
              </a:rPr>
              <a:t>. On </a:t>
            </a:r>
            <a:r>
              <a:rPr lang="en-US" sz="2800" dirty="0" err="1">
                <a:ea typeface="+mj-lt"/>
                <a:cs typeface="+mj-lt"/>
              </a:rPr>
              <a:t>pripada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rasi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engleskih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ovnolikih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kunića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koji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prepoznatljivi</a:t>
            </a:r>
            <a:r>
              <a:rPr lang="en-US" sz="2800" dirty="0">
                <a:ea typeface="+mj-lt"/>
                <a:cs typeface="+mj-lt"/>
              </a:rPr>
              <a:t> po tome </a:t>
            </a:r>
            <a:r>
              <a:rPr lang="en-US" sz="2800" dirty="0" err="1">
                <a:ea typeface="+mj-lt"/>
                <a:cs typeface="+mj-lt"/>
              </a:rPr>
              <a:t>što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su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im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uši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spuštene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skroz</a:t>
            </a:r>
            <a:r>
              <a:rPr lang="en-US" sz="2800" dirty="0">
                <a:ea typeface="+mj-lt"/>
                <a:cs typeface="+mj-lt"/>
              </a:rPr>
              <a:t> do </a:t>
            </a:r>
            <a:r>
              <a:rPr lang="en-US" sz="2800" dirty="0" err="1">
                <a:ea typeface="+mj-lt"/>
                <a:cs typeface="+mj-lt"/>
              </a:rPr>
              <a:t>zemlje</a:t>
            </a:r>
            <a:r>
              <a:rPr lang="en-US" sz="2800" dirty="0">
                <a:ea typeface="+mj-lt"/>
                <a:cs typeface="+mj-lt"/>
              </a:rPr>
              <a:t>. </a:t>
            </a:r>
            <a:r>
              <a:rPr lang="hr-HR" sz="2800" dirty="0">
                <a:ea typeface="+mj-lt"/>
                <a:cs typeface="+mj-lt"/>
              </a:rPr>
              <a:t>Takav je i moj prijatelj </a:t>
            </a:r>
            <a:r>
              <a:rPr lang="en-US" sz="2800" dirty="0">
                <a:ea typeface="+mj-lt"/>
                <a:cs typeface="+mj-lt"/>
              </a:rPr>
              <a:t>Darko. Ima </a:t>
            </a:r>
            <a:r>
              <a:rPr lang="en-US" sz="2800" dirty="0" err="1">
                <a:ea typeface="+mj-lt"/>
                <a:cs typeface="+mj-lt"/>
              </a:rPr>
              <a:t>uši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duge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nevjerojatnih</a:t>
            </a:r>
            <a:r>
              <a:rPr lang="en-US" sz="2800" dirty="0">
                <a:ea typeface="+mj-lt"/>
                <a:cs typeface="+mj-lt"/>
              </a:rPr>
              <a:t> 79 </a:t>
            </a:r>
            <a:r>
              <a:rPr lang="en-US" sz="2800" dirty="0" err="1">
                <a:ea typeface="+mj-lt"/>
                <a:cs typeface="+mj-lt"/>
              </a:rPr>
              <a:t>centimetara</a:t>
            </a:r>
            <a:r>
              <a:rPr lang="en-US" sz="2800" dirty="0">
                <a:ea typeface="+mj-lt"/>
                <a:cs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734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803628-404C-4A19-AD99-4C22E5D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JANKO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12F328-C97D-4902-B073-AA95B746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270594" cy="4195481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j-lt"/>
                <a:cs typeface="+mj-lt"/>
              </a:rPr>
              <a:t>Za </a:t>
            </a:r>
            <a:r>
              <a:rPr lang="en-US" sz="3200" dirty="0" err="1">
                <a:ea typeface="+mj-lt"/>
                <a:cs typeface="+mj-lt"/>
              </a:rPr>
              <a:t>razliku</a:t>
            </a:r>
            <a:r>
              <a:rPr lang="en-US" sz="3200" dirty="0">
                <a:ea typeface="+mj-lt"/>
                <a:cs typeface="+mj-lt"/>
              </a:rPr>
              <a:t> od </a:t>
            </a:r>
            <a:r>
              <a:rPr lang="en-US" sz="3200" dirty="0" err="1">
                <a:ea typeface="+mj-lt"/>
                <a:cs typeface="+mj-lt"/>
              </a:rPr>
              <a:t>Darka</a:t>
            </a:r>
            <a:r>
              <a:rPr lang="en-US" sz="3200" dirty="0">
                <a:ea typeface="+mj-lt"/>
                <a:cs typeface="+mj-lt"/>
              </a:rPr>
              <a:t> Janko je </a:t>
            </a:r>
            <a:r>
              <a:rPr lang="en-US" sz="3200" dirty="0" err="1">
                <a:ea typeface="+mj-lt"/>
                <a:cs typeface="+mj-lt"/>
              </a:rPr>
              <a:t>patuljasti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zec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hr-HR" sz="3200" dirty="0">
                <a:ea typeface="+mj-lt"/>
                <a:cs typeface="+mj-lt"/>
              </a:rPr>
              <a:t>PIGMEJSKI ZEC ILI PIGMY RABBIT </a:t>
            </a:r>
            <a:r>
              <a:rPr lang="en-US" sz="3200" i="1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i</a:t>
            </a:r>
            <a:r>
              <a:rPr lang="en-US" sz="3200" dirty="0">
                <a:ea typeface="+mj-lt"/>
                <a:cs typeface="+mj-lt"/>
              </a:rPr>
              <a:t> dug je </a:t>
            </a:r>
            <a:r>
              <a:rPr lang="en-US" sz="3200" dirty="0" err="1">
                <a:ea typeface="+mj-lt"/>
                <a:cs typeface="+mj-lt"/>
              </a:rPr>
              <a:t>oko</a:t>
            </a:r>
            <a:r>
              <a:rPr lang="en-US" sz="3200" dirty="0">
                <a:ea typeface="+mj-lt"/>
                <a:cs typeface="+mj-lt"/>
              </a:rPr>
              <a:t> 27 cm. On je </a:t>
            </a:r>
            <a:r>
              <a:rPr lang="en-US" sz="3200" dirty="0" err="1">
                <a:ea typeface="+mj-lt"/>
                <a:cs typeface="+mj-lt"/>
              </a:rPr>
              <a:t>najmanja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životinja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Sjeverne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Amerike</a:t>
            </a:r>
            <a:r>
              <a:rPr lang="en-US" sz="3200" dirty="0">
                <a:ea typeface="+mj-lt"/>
                <a:cs typeface="+mj-lt"/>
              </a:rPr>
              <a:t>.</a:t>
            </a:r>
            <a:endParaRPr lang="hr-HR" sz="3200" dirty="0"/>
          </a:p>
        </p:txBody>
      </p:sp>
      <p:pic>
        <p:nvPicPr>
          <p:cNvPr id="2050" name="Picture 2" descr="After Nearly Going Extinct, Washington's Pygmy Rabbits Need Room to Grow -  Atlas Obscura">
            <a:extLst>
              <a:ext uri="{FF2B5EF4-FFF2-40B4-BE49-F238E27FC236}">
                <a16:creationId xmlns:a16="http://schemas.microsoft.com/office/drawing/2014/main" id="{ACA731EA-2138-4FF4-98CC-720C7D60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1" y="2196353"/>
            <a:ext cx="4650691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AA0EE-1150-422B-9FDC-067AF1A6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BAA754-3348-4D4D-BB60-A15DF4AA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745723" cy="4195481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j-lt"/>
                <a:cs typeface="+mj-lt"/>
              </a:rPr>
              <a:t>Sara je </a:t>
            </a:r>
            <a:r>
              <a:rPr lang="en-US" sz="3200" dirty="0" err="1">
                <a:ea typeface="+mj-lt"/>
                <a:cs typeface="+mj-lt"/>
              </a:rPr>
              <a:t>pak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polarni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zec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i</a:t>
            </a:r>
            <a:r>
              <a:rPr lang="en-US" sz="3200" dirty="0">
                <a:ea typeface="+mj-lt"/>
                <a:cs typeface="+mj-lt"/>
              </a:rPr>
              <a:t> od </a:t>
            </a:r>
            <a:r>
              <a:rPr lang="en-US" sz="3200" dirty="0" err="1">
                <a:ea typeface="+mj-lt"/>
                <a:cs typeface="+mj-lt"/>
              </a:rPr>
              <a:t>hladnoće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ju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spašava</a:t>
            </a:r>
            <a:r>
              <a:rPr lang="en-US" sz="3200" dirty="0">
                <a:ea typeface="+mj-lt"/>
                <a:cs typeface="+mj-lt"/>
              </a:rPr>
              <a:t> gusto </a:t>
            </a:r>
            <a:r>
              <a:rPr lang="en-US" sz="3200" dirty="0" err="1">
                <a:ea typeface="+mj-lt"/>
                <a:cs typeface="+mj-lt"/>
              </a:rPr>
              <a:t>krzno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na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kojem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joj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ljudi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zavide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žele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pretvarati</a:t>
            </a:r>
            <a:r>
              <a:rPr lang="en-US" sz="3200" dirty="0">
                <a:ea typeface="+mj-lt"/>
                <a:cs typeface="+mj-lt"/>
              </a:rPr>
              <a:t> u </a:t>
            </a:r>
            <a:r>
              <a:rPr lang="en-US" sz="3200" dirty="0" err="1">
                <a:ea typeface="+mj-lt"/>
                <a:cs typeface="+mj-lt"/>
              </a:rPr>
              <a:t>bunde</a:t>
            </a:r>
            <a:r>
              <a:rPr lang="hr-HR" sz="3200" dirty="0">
                <a:ea typeface="+mj-lt"/>
                <a:cs typeface="+mj-lt"/>
              </a:rPr>
              <a:t>.</a:t>
            </a:r>
            <a:endParaRPr lang="hr-HR" sz="3200" dirty="0"/>
          </a:p>
        </p:txBody>
      </p:sp>
      <p:sp>
        <p:nvSpPr>
          <p:cNvPr id="5" name="AutoShape 4" descr="National Geografic Polarne životinje 770725 Polarni zec - 25 cm -  Jeftinije.hr">
            <a:extLst>
              <a:ext uri="{FF2B5EF4-FFF2-40B4-BE49-F238E27FC236}">
                <a16:creationId xmlns:a16="http://schemas.microsoft.com/office/drawing/2014/main" id="{8C1A6AF2-E596-4465-B05A-50D7CBFDD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8" name="Picture 6" descr="Arktički zec">
            <a:extLst>
              <a:ext uri="{FF2B5EF4-FFF2-40B4-BE49-F238E27FC236}">
                <a16:creationId xmlns:a16="http://schemas.microsoft.com/office/drawing/2014/main" id="{8DFD8F90-885C-4E78-AF96-AD92B430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59" y="2139062"/>
            <a:ext cx="4506864" cy="28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8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97567B-2E13-4716-9ABF-EFB904D7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D035A9-3591-4D0E-8BE6-BD27082C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86500" cy="4195481"/>
          </a:xfrm>
        </p:spPr>
        <p:txBody>
          <a:bodyPr>
            <a:normAutofit/>
          </a:bodyPr>
          <a:lstStyle/>
          <a:p>
            <a:r>
              <a:rPr lang="hr-HR" sz="3200" dirty="0"/>
              <a:t>Moja prijateljica Marica je europski zec. Živi u šumi. Ima izvrstan sluh i njuh. A može trčati brzo kao auto, čak 70 km/h. </a:t>
            </a:r>
          </a:p>
        </p:txBody>
      </p:sp>
      <p:pic>
        <p:nvPicPr>
          <p:cNvPr id="4098" name="Picture 2" descr="Zec (Lepus europeaus) | Štetnici HR">
            <a:extLst>
              <a:ext uri="{FF2B5EF4-FFF2-40B4-BE49-F238E27FC236}">
                <a16:creationId xmlns:a16="http://schemas.microsoft.com/office/drawing/2014/main" id="{BC019F9B-E8D7-48BC-A51F-0B4B928E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53" y="1721223"/>
            <a:ext cx="5235388" cy="39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1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E0E94-37FB-447A-B9B1-6BC9495A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73742"/>
            <a:ext cx="10174288" cy="5674658"/>
          </a:xfrm>
        </p:spPr>
        <p:txBody>
          <a:bodyPr/>
          <a:lstStyle/>
          <a:p>
            <a:pPr algn="ctr">
              <a:buClr>
                <a:srgbClr val="8AD0D6"/>
              </a:buClr>
            </a:pPr>
            <a:r>
              <a:rPr lang="hr-HR" sz="2400" dirty="0">
                <a:ea typeface="+mj-lt"/>
                <a:cs typeface="+mj-lt"/>
              </a:rPr>
              <a:t>Zečevi vam se jako vole natjecati. </a:t>
            </a:r>
          </a:p>
          <a:p>
            <a:pPr algn="ctr">
              <a:buClr>
                <a:srgbClr val="8AD0D6"/>
              </a:buClr>
            </a:pPr>
            <a:r>
              <a:rPr lang="en-US" sz="2400" dirty="0" err="1">
                <a:ea typeface="+mj-lt"/>
                <a:cs typeface="+mj-lt"/>
              </a:rPr>
              <a:t>Još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osamdesetih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godina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prošlog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hr-HR" sz="2400" dirty="0">
                <a:ea typeface="+mj-lt"/>
                <a:cs typeface="+mj-lt"/>
              </a:rPr>
              <a:t>stoljeća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organiziralo</a:t>
            </a:r>
            <a:r>
              <a:rPr lang="en-US" sz="2400" dirty="0">
                <a:ea typeface="+mj-lt"/>
                <a:cs typeface="+mj-lt"/>
              </a:rPr>
              <a:t> se </a:t>
            </a:r>
            <a:r>
              <a:rPr lang="en-US" sz="2400" dirty="0" err="1">
                <a:ea typeface="+mj-lt"/>
                <a:cs typeface="+mj-lt"/>
              </a:rPr>
              <a:t>natjecanje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zečeva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preskakanju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prepona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Osim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preskakanja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prepona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zečevi</a:t>
            </a:r>
            <a:r>
              <a:rPr lang="en-US" sz="2400" dirty="0">
                <a:ea typeface="+mj-lt"/>
                <a:cs typeface="+mj-lt"/>
              </a:rPr>
              <a:t> se </a:t>
            </a:r>
            <a:r>
              <a:rPr lang="en-US" sz="2400" dirty="0" err="1">
                <a:ea typeface="+mj-lt"/>
                <a:cs typeface="+mj-lt"/>
              </a:rPr>
              <a:t>natječu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skoku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dalj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skoku</a:t>
            </a:r>
            <a:r>
              <a:rPr lang="en-US" sz="2400" dirty="0">
                <a:ea typeface="+mj-lt"/>
                <a:cs typeface="+mj-lt"/>
              </a:rPr>
              <a:t> u vis. Za </a:t>
            </a:r>
            <a:r>
              <a:rPr lang="en-US" sz="2400" dirty="0" err="1">
                <a:ea typeface="+mj-lt"/>
                <a:cs typeface="+mj-lt"/>
              </a:rPr>
              <a:t>skok</a:t>
            </a:r>
            <a:r>
              <a:rPr lang="en-US" sz="2400" dirty="0">
                <a:ea typeface="+mj-lt"/>
                <a:cs typeface="+mj-lt"/>
              </a:rPr>
              <a:t> u vis </a:t>
            </a:r>
            <a:r>
              <a:rPr lang="en-US" sz="2400" dirty="0" err="1">
                <a:ea typeface="+mj-lt"/>
                <a:cs typeface="+mj-lt"/>
              </a:rPr>
              <a:t>rekord</a:t>
            </a:r>
            <a:r>
              <a:rPr lang="en-US" sz="2400" dirty="0">
                <a:ea typeface="+mj-lt"/>
                <a:cs typeface="+mj-lt"/>
              </a:rPr>
              <a:t> je </a:t>
            </a:r>
            <a:r>
              <a:rPr lang="en-US" sz="2400" dirty="0" err="1">
                <a:ea typeface="+mj-lt"/>
                <a:cs typeface="+mj-lt"/>
              </a:rPr>
              <a:t>preskočenih</a:t>
            </a:r>
            <a:r>
              <a:rPr lang="en-US" sz="2400" dirty="0">
                <a:ea typeface="+mj-lt"/>
                <a:cs typeface="+mj-lt"/>
              </a:rPr>
              <a:t> 99.5 cm, a </a:t>
            </a:r>
            <a:r>
              <a:rPr lang="en-US" sz="2400" dirty="0" err="1">
                <a:ea typeface="+mj-lt"/>
                <a:cs typeface="+mj-lt"/>
              </a:rPr>
              <a:t>preskočio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ih</a:t>
            </a:r>
            <a:r>
              <a:rPr lang="en-US" sz="2400" dirty="0">
                <a:ea typeface="+mj-lt"/>
                <a:cs typeface="+mj-lt"/>
              </a:rPr>
              <a:t> je </a:t>
            </a:r>
            <a:r>
              <a:rPr lang="en-US" sz="2400" dirty="0" err="1">
                <a:ea typeface="+mj-lt"/>
                <a:cs typeface="+mj-lt"/>
              </a:rPr>
              <a:t>moj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prijatelj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zec</a:t>
            </a:r>
            <a:r>
              <a:rPr lang="en-US" sz="2400" dirty="0">
                <a:ea typeface="+mj-lt"/>
                <a:cs typeface="+mj-lt"/>
              </a:rPr>
              <a:t> Janko, </a:t>
            </a:r>
            <a:r>
              <a:rPr lang="en-US" sz="2400" dirty="0" err="1">
                <a:ea typeface="+mj-lt"/>
                <a:cs typeface="+mj-lt"/>
              </a:rPr>
              <a:t>dok</a:t>
            </a:r>
            <a:r>
              <a:rPr lang="en-US" sz="2400" dirty="0">
                <a:ea typeface="+mj-lt"/>
                <a:cs typeface="+mj-lt"/>
              </a:rPr>
              <a:t> je u </a:t>
            </a:r>
            <a:r>
              <a:rPr lang="en-US" sz="2400" dirty="0" err="1">
                <a:ea typeface="+mj-lt"/>
                <a:cs typeface="+mj-lt"/>
              </a:rPr>
              <a:t>skoku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dalj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rekorderka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zečica</a:t>
            </a:r>
            <a:r>
              <a:rPr lang="en-US" sz="2400" dirty="0">
                <a:ea typeface="+mj-lt"/>
                <a:cs typeface="+mj-lt"/>
              </a:rPr>
              <a:t> Sara s </a:t>
            </a:r>
            <a:r>
              <a:rPr lang="en-US" sz="2400" dirty="0" err="1">
                <a:ea typeface="+mj-lt"/>
                <a:cs typeface="+mj-lt"/>
              </a:rPr>
              <a:t>preskočena</a:t>
            </a:r>
            <a:r>
              <a:rPr lang="en-US" sz="2400" dirty="0">
                <a:ea typeface="+mj-lt"/>
                <a:cs typeface="+mj-lt"/>
              </a:rPr>
              <a:t> 3m.</a:t>
            </a:r>
            <a:endParaRPr lang="en-US" sz="2400" dirty="0"/>
          </a:p>
          <a:p>
            <a:pPr algn="ctr"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Ne </a:t>
            </a:r>
            <a:r>
              <a:rPr lang="en-US" sz="2400" dirty="0" err="1">
                <a:ea typeface="+mj-lt"/>
                <a:cs typeface="+mj-lt"/>
              </a:rPr>
              <a:t>znam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jeste</a:t>
            </a:r>
            <a:r>
              <a:rPr lang="en-US" sz="2400" dirty="0">
                <a:ea typeface="+mj-lt"/>
                <a:cs typeface="+mj-lt"/>
              </a:rPr>
              <a:t> li </a:t>
            </a:r>
            <a:r>
              <a:rPr lang="en-US" sz="2400" dirty="0" err="1">
                <a:ea typeface="+mj-lt"/>
                <a:cs typeface="+mj-lt"/>
              </a:rPr>
              <a:t>znali</a:t>
            </a:r>
            <a:r>
              <a:rPr lang="en-US" sz="2400" dirty="0">
                <a:ea typeface="+mj-lt"/>
                <a:cs typeface="+mj-lt"/>
              </a:rPr>
              <a:t> da </a:t>
            </a:r>
            <a:r>
              <a:rPr lang="en-US" sz="2400" dirty="0" err="1">
                <a:ea typeface="+mj-lt"/>
                <a:cs typeface="+mj-lt"/>
              </a:rPr>
              <a:t>zečji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zubi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neprekidno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rastu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tijekom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života</a:t>
            </a:r>
            <a:r>
              <a:rPr lang="en-US" sz="2400" dirty="0">
                <a:ea typeface="+mj-lt"/>
                <a:cs typeface="+mj-lt"/>
              </a:rPr>
              <a:t> pa </a:t>
            </a:r>
            <a:r>
              <a:rPr lang="en-US" sz="2400" dirty="0" err="1">
                <a:ea typeface="+mj-lt"/>
                <a:cs typeface="+mj-lt"/>
              </a:rPr>
              <a:t>su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tako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kućni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zečevi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često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kod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zubara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jer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zube</a:t>
            </a:r>
            <a:r>
              <a:rPr lang="en-US" sz="2400" dirty="0">
                <a:ea typeface="+mj-lt"/>
                <a:cs typeface="+mj-lt"/>
              </a:rPr>
              <a:t> ne </a:t>
            </a:r>
            <a:r>
              <a:rPr lang="en-US" sz="2400" dirty="0" err="1">
                <a:ea typeface="+mj-lt"/>
                <a:cs typeface="+mj-lt"/>
              </a:rPr>
              <a:t>bruse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sami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prirodi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Moja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prijateljica</a:t>
            </a:r>
            <a:r>
              <a:rPr lang="en-US" sz="2400" dirty="0">
                <a:ea typeface="+mj-lt"/>
                <a:cs typeface="+mj-lt"/>
              </a:rPr>
              <a:t> Marica je </a:t>
            </a:r>
            <a:r>
              <a:rPr lang="en-US" sz="2400" dirty="0" err="1">
                <a:ea typeface="+mj-lt"/>
                <a:cs typeface="+mj-lt"/>
              </a:rPr>
              <a:t>bila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nedavno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kod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Zubić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Vilka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koji</a:t>
            </a:r>
            <a:r>
              <a:rPr lang="en-US" sz="2400" dirty="0">
                <a:ea typeface="+mj-lt"/>
                <a:cs typeface="+mj-lt"/>
              </a:rPr>
              <a:t> je </a:t>
            </a:r>
            <a:r>
              <a:rPr lang="en-US" sz="2400" dirty="0" err="1">
                <a:ea typeface="+mj-lt"/>
                <a:cs typeface="+mj-lt"/>
              </a:rPr>
              <a:t>ustanovio</a:t>
            </a:r>
            <a:r>
              <a:rPr lang="en-US" sz="2400" dirty="0">
                <a:ea typeface="+mj-lt"/>
                <a:cs typeface="+mj-lt"/>
              </a:rPr>
              <a:t> da </a:t>
            </a:r>
            <a:r>
              <a:rPr lang="en-US" sz="2400" dirty="0" err="1">
                <a:ea typeface="+mj-lt"/>
                <a:cs typeface="+mj-lt"/>
              </a:rPr>
              <a:t>joj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gornji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zubi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narastu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oko</a:t>
            </a:r>
            <a:r>
              <a:rPr lang="en-US" sz="2400" dirty="0">
                <a:ea typeface="+mj-lt"/>
                <a:cs typeface="+mj-lt"/>
              </a:rPr>
              <a:t> 2 mm, a </a:t>
            </a:r>
            <a:r>
              <a:rPr lang="en-US" sz="2400" dirty="0" err="1">
                <a:ea typeface="+mj-lt"/>
                <a:cs typeface="+mj-lt"/>
              </a:rPr>
              <a:t>donji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oko</a:t>
            </a:r>
            <a:r>
              <a:rPr lang="en-US" sz="2400" dirty="0">
                <a:ea typeface="+mj-lt"/>
                <a:cs typeface="+mj-lt"/>
              </a:rPr>
              <a:t> 2,4 mm </a:t>
            </a:r>
            <a:r>
              <a:rPr lang="en-US" sz="2400" dirty="0" err="1">
                <a:ea typeface="+mj-lt"/>
                <a:cs typeface="+mj-lt"/>
              </a:rPr>
              <a:t>tjedno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44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CAB7-C1A9-3A01-BC9E-2DB0E83F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52183"/>
            <a:ext cx="10358482" cy="5596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ea typeface="+mj-lt"/>
                <a:cs typeface="+mj-lt"/>
              </a:rPr>
              <a:t>Zečevi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su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aktivni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tijekom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cijele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godine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čak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u </a:t>
            </a:r>
            <a:r>
              <a:rPr lang="en-US" b="1" dirty="0" err="1">
                <a:ea typeface="+mj-lt"/>
                <a:cs typeface="+mj-lt"/>
              </a:rPr>
              <a:t>hladnim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zimskim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danima</a:t>
            </a:r>
            <a:r>
              <a:rPr lang="en-US" b="1" dirty="0">
                <a:ea typeface="+mj-lt"/>
                <a:cs typeface="+mj-lt"/>
              </a:rPr>
              <a:t> ne </a:t>
            </a:r>
            <a:r>
              <a:rPr lang="en-US" b="1" dirty="0" err="1">
                <a:ea typeface="+mj-lt"/>
                <a:cs typeface="+mj-lt"/>
              </a:rPr>
              <a:t>spavaju</a:t>
            </a:r>
            <a:r>
              <a:rPr lang="en-US" b="1" dirty="0">
                <a:ea typeface="+mj-lt"/>
                <a:cs typeface="+mj-lt"/>
              </a:rPr>
              <a:t>. Tako </a:t>
            </a:r>
            <a:r>
              <a:rPr lang="en-US" b="1" dirty="0" err="1">
                <a:ea typeface="+mj-lt"/>
                <a:cs typeface="+mj-lt"/>
              </a:rPr>
              <a:t>su</a:t>
            </a:r>
            <a:r>
              <a:rPr lang="en-US" b="1" dirty="0">
                <a:ea typeface="+mj-lt"/>
                <a:cs typeface="+mj-lt"/>
              </a:rPr>
              <a:t> se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Darko, Janko, Sara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Marica </a:t>
            </a:r>
            <a:r>
              <a:rPr lang="en-US" b="1" dirty="0" err="1">
                <a:ea typeface="+mj-lt"/>
                <a:cs typeface="+mj-lt"/>
              </a:rPr>
              <a:t>okupili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jednog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kišovitog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popodneva</a:t>
            </a:r>
            <a:r>
              <a:rPr lang="en-US" b="1" dirty="0">
                <a:ea typeface="+mj-lt"/>
                <a:cs typeface="+mj-lt"/>
              </a:rPr>
              <a:t> u </a:t>
            </a:r>
            <a:r>
              <a:rPr lang="en-US" b="1" dirty="0" err="1">
                <a:ea typeface="+mj-lt"/>
                <a:cs typeface="+mj-lt"/>
              </a:rPr>
              <a:t>vrtu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gospodina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Horvata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brusili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svoje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zube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grickajući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mrkvice</a:t>
            </a:r>
            <a:r>
              <a:rPr lang="en-US" b="1" dirty="0">
                <a:ea typeface="+mj-lt"/>
                <a:cs typeface="+mj-lt"/>
              </a:rPr>
              <a:t>. </a:t>
            </a:r>
            <a:r>
              <a:rPr lang="en-US" b="1" dirty="0" err="1">
                <a:ea typeface="+mj-lt"/>
                <a:cs typeface="+mj-lt"/>
              </a:rPr>
              <a:t>Međutim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gospodin</a:t>
            </a:r>
            <a:r>
              <a:rPr lang="en-US" b="1" dirty="0">
                <a:ea typeface="+mj-lt"/>
                <a:cs typeface="+mj-lt"/>
              </a:rPr>
              <a:t> Horvat </a:t>
            </a:r>
            <a:r>
              <a:rPr lang="en-US" b="1" dirty="0" err="1">
                <a:ea typeface="+mj-lt"/>
                <a:cs typeface="+mj-lt"/>
              </a:rPr>
              <a:t>ih</a:t>
            </a:r>
            <a:r>
              <a:rPr lang="en-US" b="1" dirty="0">
                <a:ea typeface="+mj-lt"/>
                <a:cs typeface="+mj-lt"/>
              </a:rPr>
              <a:t> je </a:t>
            </a:r>
            <a:r>
              <a:rPr lang="en-US" b="1" dirty="0" err="1">
                <a:ea typeface="+mj-lt"/>
                <a:cs typeface="+mj-lt"/>
              </a:rPr>
              <a:t>zapazio</a:t>
            </a:r>
            <a:r>
              <a:rPr lang="en-US" b="1" dirty="0">
                <a:ea typeface="+mj-lt"/>
                <a:cs typeface="+mj-lt"/>
              </a:rPr>
              <a:t>, </a:t>
            </a:r>
            <a:r>
              <a:rPr lang="en-US" b="1" dirty="0" err="1">
                <a:ea typeface="+mj-lt"/>
                <a:cs typeface="+mj-lt"/>
              </a:rPr>
              <a:t>razbijesnio</a:t>
            </a:r>
            <a:r>
              <a:rPr lang="en-US" b="1" dirty="0">
                <a:ea typeface="+mj-lt"/>
                <a:cs typeface="+mj-lt"/>
              </a:rPr>
              <a:t> se I </a:t>
            </a:r>
            <a:r>
              <a:rPr lang="en-US" b="1" dirty="0" err="1">
                <a:ea typeface="+mj-lt"/>
                <a:cs typeface="+mj-lt"/>
              </a:rPr>
              <a:t>pozvao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svoje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zločeste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prijatelje</a:t>
            </a:r>
            <a:r>
              <a:rPr lang="en-US" b="1" dirty="0">
                <a:ea typeface="+mj-lt"/>
                <a:cs typeface="+mj-lt"/>
              </a:rPr>
              <a:t>.</a:t>
            </a:r>
          </a:p>
          <a:p>
            <a:pPr>
              <a:buClr>
                <a:srgbClr val="8AD0D6"/>
              </a:buClr>
            </a:pPr>
            <a:r>
              <a:rPr lang="en-US" b="1" dirty="0" err="1">
                <a:ea typeface="+mj-lt"/>
                <a:cs typeface="+mj-lt"/>
              </a:rPr>
              <a:t>Vidjevši</a:t>
            </a:r>
            <a:r>
              <a:rPr lang="en-US" b="1" dirty="0">
                <a:ea typeface="+mj-lt"/>
                <a:cs typeface="+mj-lt"/>
              </a:rPr>
              <a:t> to </a:t>
            </a:r>
            <a:r>
              <a:rPr lang="en-US" b="1" dirty="0" err="1">
                <a:ea typeface="+mj-lt"/>
                <a:cs typeface="+mj-lt"/>
              </a:rPr>
              <a:t>sletjela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sam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na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prozorsku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dasku</a:t>
            </a:r>
            <a:r>
              <a:rPr lang="en-US" b="1" dirty="0">
                <a:ea typeface="+mj-lt"/>
                <a:cs typeface="+mj-lt"/>
              </a:rPr>
              <a:t> I </a:t>
            </a:r>
            <a:r>
              <a:rPr lang="en-US" b="1" dirty="0" err="1">
                <a:ea typeface="+mj-lt"/>
                <a:cs typeface="+mj-lt"/>
              </a:rPr>
              <a:t>prisluškivala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razgovor.Imala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sam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što</a:t>
            </a:r>
            <a:r>
              <a:rPr lang="en-US" b="1" dirty="0">
                <a:ea typeface="+mj-lt"/>
                <a:cs typeface="+mj-lt"/>
              </a:rPr>
              <a:t> I </a:t>
            </a:r>
            <a:r>
              <a:rPr lang="en-US" b="1" dirty="0" err="1">
                <a:ea typeface="+mj-lt"/>
                <a:cs typeface="+mj-lt"/>
              </a:rPr>
              <a:t>čuti</a:t>
            </a:r>
            <a:r>
              <a:rPr lang="en-US" b="1" dirty="0">
                <a:ea typeface="+mj-lt"/>
                <a:cs typeface="+mj-lt"/>
              </a:rPr>
              <a:t>. </a:t>
            </a:r>
            <a:r>
              <a:rPr lang="en-US" b="1" dirty="0" err="1">
                <a:ea typeface="+mj-lt"/>
                <a:cs typeface="+mj-lt"/>
              </a:rPr>
              <a:t>Skovali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su</a:t>
            </a:r>
            <a:r>
              <a:rPr lang="en-US" b="1" dirty="0">
                <a:ea typeface="+mj-lt"/>
                <a:cs typeface="+mj-lt"/>
              </a:rPr>
              <a:t> plan da </a:t>
            </a:r>
            <a:r>
              <a:rPr lang="en-US" b="1" dirty="0" err="1">
                <a:ea typeface="+mj-lt"/>
                <a:cs typeface="+mj-lt"/>
              </a:rPr>
              <a:t>ulove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zečeve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kako</a:t>
            </a:r>
            <a:r>
              <a:rPr lang="en-US" b="1" dirty="0">
                <a:ea typeface="+mj-lt"/>
                <a:cs typeface="+mj-lt"/>
              </a:rPr>
              <a:t> bi </a:t>
            </a:r>
            <a:r>
              <a:rPr lang="en-US" b="1" dirty="0" err="1">
                <a:ea typeface="+mj-lt"/>
                <a:cs typeface="+mj-lt"/>
              </a:rPr>
              <a:t>gospođi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hr-HR" b="1" dirty="0">
                <a:ea typeface="+mj-lt"/>
                <a:cs typeface="+mj-lt"/>
              </a:rPr>
              <a:t>H</a:t>
            </a:r>
            <a:r>
              <a:rPr lang="en-US" b="1" dirty="0" err="1">
                <a:ea typeface="+mj-lt"/>
                <a:cs typeface="+mj-lt"/>
              </a:rPr>
              <a:t>orvat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napravili</a:t>
            </a:r>
            <a:r>
              <a:rPr lang="en-US" b="1" dirty="0">
                <a:ea typeface="+mj-lt"/>
                <a:cs typeface="+mj-lt"/>
              </a:rPr>
              <a:t> bundu od </a:t>
            </a:r>
            <a:r>
              <a:rPr lang="en-US" b="1" dirty="0" err="1">
                <a:ea typeface="+mj-lt"/>
                <a:cs typeface="+mj-lt"/>
              </a:rPr>
              <a:t>zečjeg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krzna</a:t>
            </a:r>
            <a:r>
              <a:rPr lang="en-US" b="1" dirty="0">
                <a:ea typeface="+mj-lt"/>
                <a:cs typeface="+mj-lt"/>
              </a:rPr>
              <a:t>, a </a:t>
            </a:r>
            <a:r>
              <a:rPr lang="en-US" b="1" dirty="0" err="1">
                <a:ea typeface="+mj-lt"/>
                <a:cs typeface="+mj-lt"/>
              </a:rPr>
              <a:t>sebi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omastili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brkove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zečjim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gulašom</a:t>
            </a:r>
            <a:r>
              <a:rPr lang="en-US" b="1" dirty="0">
                <a:ea typeface="+mj-lt"/>
                <a:cs typeface="+mj-lt"/>
              </a:rPr>
              <a:t>.</a:t>
            </a:r>
          </a:p>
          <a:p>
            <a:pPr>
              <a:buClr>
                <a:srgbClr val="8AD0D6"/>
              </a:buClr>
            </a:pPr>
            <a:endParaRPr lang="en-US" b="1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b="1" dirty="0" err="1">
                <a:ea typeface="+mj-lt"/>
                <a:cs typeface="+mj-lt"/>
              </a:rPr>
              <a:t>Brzo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sam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odletjela</a:t>
            </a:r>
            <a:r>
              <a:rPr lang="en-US" b="1" dirty="0">
                <a:ea typeface="+mj-lt"/>
                <a:cs typeface="+mj-lt"/>
              </a:rPr>
              <a:t> do </a:t>
            </a:r>
            <a:r>
              <a:rPr lang="en-US" b="1" dirty="0" err="1">
                <a:ea typeface="+mj-lt"/>
                <a:cs typeface="+mj-lt"/>
              </a:rPr>
              <a:t>zečeva</a:t>
            </a:r>
            <a:r>
              <a:rPr lang="en-US" b="1" dirty="0">
                <a:ea typeface="+mj-lt"/>
                <a:cs typeface="+mj-lt"/>
              </a:rPr>
              <a:t> I </a:t>
            </a:r>
            <a:r>
              <a:rPr lang="en-US" b="1" dirty="0" err="1">
                <a:ea typeface="+mj-lt"/>
                <a:cs typeface="+mj-lt"/>
              </a:rPr>
              <a:t>rekla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im</a:t>
            </a:r>
            <a:r>
              <a:rPr lang="en-US" b="1" dirty="0">
                <a:ea typeface="+mj-lt"/>
                <a:cs typeface="+mj-lt"/>
              </a:rPr>
              <a:t> da </a:t>
            </a:r>
            <a:r>
              <a:rPr lang="en-US" b="1" dirty="0" err="1">
                <a:ea typeface="+mj-lt"/>
                <a:cs typeface="+mj-lt"/>
              </a:rPr>
              <a:t>bježe</a:t>
            </a:r>
            <a:r>
              <a:rPr lang="en-US" b="1" dirty="0">
                <a:ea typeface="+mj-lt"/>
                <a:cs typeface="+mj-lt"/>
              </a:rPr>
              <a:t>..</a:t>
            </a:r>
            <a:r>
              <a:rPr lang="en-US" b="1" dirty="0" err="1">
                <a:ea typeface="+mj-lt"/>
                <a:cs typeface="+mj-lt"/>
              </a:rPr>
              <a:t>Izračunala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sam</a:t>
            </a:r>
            <a:r>
              <a:rPr lang="en-US" b="1" dirty="0">
                <a:ea typeface="+mj-lt"/>
                <a:cs typeface="+mj-lt"/>
              </a:rPr>
              <a:t> da </a:t>
            </a:r>
            <a:r>
              <a:rPr lang="en-US" b="1" dirty="0" err="1">
                <a:ea typeface="+mj-lt"/>
                <a:cs typeface="+mj-lt"/>
              </a:rPr>
              <a:t>će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ih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svojom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brzinom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kretanja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dostići</a:t>
            </a:r>
            <a:r>
              <a:rPr lang="en-US" b="1" dirty="0">
                <a:ea typeface="+mj-lt"/>
                <a:cs typeface="+mj-lt"/>
              </a:rPr>
              <a:t> I </a:t>
            </a:r>
            <a:r>
              <a:rPr lang="en-US" b="1" dirty="0" err="1">
                <a:ea typeface="+mj-lt"/>
                <a:cs typeface="+mj-lt"/>
              </a:rPr>
              <a:t>uloviti</a:t>
            </a:r>
            <a:r>
              <a:rPr lang="en-US" b="1" dirty="0">
                <a:ea typeface="+mj-lt"/>
                <a:cs typeface="+mj-lt"/>
              </a:rPr>
              <a:t> za 25 min. Ali vi </a:t>
            </a:r>
            <a:r>
              <a:rPr lang="en-US" b="1" dirty="0" err="1">
                <a:ea typeface="+mj-lt"/>
                <a:cs typeface="+mj-lt"/>
              </a:rPr>
              <a:t>ih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možete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spasiti</a:t>
            </a:r>
            <a:r>
              <a:rPr lang="en-US" b="1" dirty="0">
                <a:ea typeface="+mj-lt"/>
                <a:cs typeface="+mj-lt"/>
              </a:rPr>
              <a:t>!</a:t>
            </a:r>
          </a:p>
          <a:p>
            <a:pPr>
              <a:buClr>
                <a:srgbClr val="8AD0D6"/>
              </a:buClr>
            </a:pPr>
            <a:r>
              <a:rPr lang="hr-HR" b="1" dirty="0">
                <a:ea typeface="+mj-lt"/>
                <a:cs typeface="+mj-lt"/>
              </a:rPr>
              <a:t>Zečevi bježe prema napuštenoj kući. Ali ona nema ključ, nego se ulazi preko šifre. </a:t>
            </a:r>
          </a:p>
          <a:p>
            <a:pPr>
              <a:buClr>
                <a:srgbClr val="8AD0D6"/>
              </a:buClr>
            </a:pPr>
            <a:r>
              <a:rPr lang="hr-HR" b="1" dirty="0">
                <a:ea typeface="+mj-lt"/>
                <a:cs typeface="+mj-lt"/>
              </a:rPr>
              <a:t>Pomozite zečevi naći šifru kako bi mogli doći na sigurno prije nego ih zlikovci uhvate.</a:t>
            </a:r>
            <a:endParaRPr lang="en-US" b="1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en-US" b="1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en-US" b="1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62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2296-1A6B-E628-A9C9-67DDAE1E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ZADACI ZA OTKRIVANJE PR</a:t>
            </a:r>
            <a:r>
              <a:rPr lang="hr-HR" dirty="0">
                <a:ea typeface="+mj-lt"/>
                <a:cs typeface="+mj-lt"/>
              </a:rPr>
              <a:t>OG BROJA</a:t>
            </a:r>
            <a:r>
              <a:rPr lang="en-US" dirty="0">
                <a:ea typeface="+mj-lt"/>
                <a:cs typeface="+mj-lt"/>
              </a:rPr>
              <a:t> ŠIFRE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05FD-EB37-2248-B6B4-29913657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ZADATAK: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Sara i Marica su se putem razdvojile. Pomozite im da prođu labirint i budu opet zajedno.</a:t>
            </a: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Putem brojite jaja koja nađete.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Broj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hr-HR" dirty="0">
                <a:ea typeface="+mj-lt"/>
                <a:cs typeface="+mj-lt"/>
              </a:rPr>
              <a:t>jaja koje su zečice našle u labirintu je prvi broj u šifri.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53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598</Words>
  <Application>Microsoft Office PowerPoint</Application>
  <PresentationFormat>Široki zaslon</PresentationFormat>
  <Paragraphs>51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Century Gothic</vt:lpstr>
      <vt:lpstr>Wingdings 3</vt:lpstr>
      <vt:lpstr>Ion</vt:lpstr>
      <vt:lpstr>SPAŠAVANJE ZEČEVA</vt:lpstr>
      <vt:lpstr>PowerPoint prezentacija</vt:lpstr>
      <vt:lpstr>DARKO</vt:lpstr>
      <vt:lpstr>JANKO</vt:lpstr>
      <vt:lpstr>SARA</vt:lpstr>
      <vt:lpstr>MARICA</vt:lpstr>
      <vt:lpstr>PowerPoint prezentacija</vt:lpstr>
      <vt:lpstr>PowerPoint prezentacija</vt:lpstr>
      <vt:lpstr>ZADACI ZA OTKRIVANJE PROG BROJA ŠIFRE</vt:lpstr>
      <vt:lpstr>ZADACI ZA OTKRIVANJE DRUGOG BROJA ŠIFRE</vt:lpstr>
      <vt:lpstr>ZADACI ZA OTKRIVANJE TREĆEG BROJA ŠIFRE</vt:lpstr>
      <vt:lpstr>ZADACI ZA OTKRIVANJE ČETVRTOG BROJA ŠIFRE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Kristina Kos</cp:lastModifiedBy>
  <cp:revision>155</cp:revision>
  <dcterms:created xsi:type="dcterms:W3CDTF">2023-01-27T08:19:43Z</dcterms:created>
  <dcterms:modified xsi:type="dcterms:W3CDTF">2025-07-21T05:52:02Z</dcterms:modified>
</cp:coreProperties>
</file>