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92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EC5B-EFDF-4AC5-9658-7FFFAA33DA5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10165F-7D34-4027-A935-197D00CD77A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EC5B-EFDF-4AC5-9658-7FFFAA33DA5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165F-7D34-4027-A935-197D00CD77A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010165F-7D34-4027-A935-197D00CD77A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EC5B-EFDF-4AC5-9658-7FFFAA33DA5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EC5B-EFDF-4AC5-9658-7FFFAA33DA5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010165F-7D34-4027-A935-197D00CD77A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avokut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EC5B-EFDF-4AC5-9658-7FFFAA33DA5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10165F-7D34-4027-A935-197D00CD77A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14EEC5B-EFDF-4AC5-9658-7FFFAA33DA5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165F-7D34-4027-A935-197D00CD77A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zervirano mjesto sadržaja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sadržaja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EC5B-EFDF-4AC5-9658-7FFFAA33DA5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Rezervirano mjesto sadržaja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sadržaja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010165F-7D34-4027-A935-197D00CD77A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EC5B-EFDF-4AC5-9658-7FFFAA33DA5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010165F-7D34-4027-A935-197D00CD7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avokut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avokut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EC5B-EFDF-4AC5-9658-7FFFAA33DA5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10165F-7D34-4027-A935-197D00CD7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ut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avokut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zervirano mjesto sadržaja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10165F-7D34-4027-A935-197D00CD77A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EC5B-EFDF-4AC5-9658-7FFFAA33DA5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vni povezni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010165F-7D34-4027-A935-197D00CD77A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14EEC5B-EFDF-4AC5-9658-7FFFAA33DA5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14EEC5B-EFDF-4AC5-9658-7FFFAA33DA5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10165F-7D34-4027-A935-197D00CD77A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wwf.ch/de/hintergrundwissen/klima/klimawandel/polargebiet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wwf.ch/de/hintergrundwissen/klima/klimawandel/mensche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wwf.ch/de/hintergrundwissen/klima/klimawandel/gebirg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wwf.ch/de/hintergrundwissen/klima/klimawandel/ozeane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wwf.ch/de/hintergrundwissen/klima/klimawandel/treibhauseffek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wwf.ch/de/hintergrundwissen/klima/klimawandel/kohl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wwf.ch/de/hintergrundwissen/klima/klimawandel/verkeh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wwf.ch/de/hintergrundwissen/hintergrund_konsum/essen_trinken/fleisch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wwf.ch/de/hintergrundwissen/klima/klimawandel/extrem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b="1" i="1" dirty="0" err="1" smtClean="0">
                <a:solidFill>
                  <a:schemeClr val="tx1"/>
                </a:solidFill>
                <a:latin typeface="Bookman Old Style" pitchFamily="18" charset="0"/>
              </a:rPr>
              <a:t>Klimawandel</a:t>
            </a:r>
            <a:endParaRPr lang="en-US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KLIMAWANDEL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Andjela Behin\Desktop\klimawandel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786058"/>
            <a:ext cx="4500594" cy="3539993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2"/>
              </a:rPr>
              <a:t>Polargebiete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●</a:t>
            </a:r>
            <a:r>
              <a:rPr lang="hr-HR" dirty="0" smtClean="0"/>
              <a:t> </a:t>
            </a:r>
            <a:r>
              <a:rPr lang="en-US" dirty="0" err="1" smtClean="0"/>
              <a:t>Bereits</a:t>
            </a:r>
            <a:r>
              <a:rPr lang="en-US" dirty="0" smtClean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 smtClean="0"/>
              <a:t>Frühjahr</a:t>
            </a:r>
            <a:r>
              <a:rPr lang="en-US" dirty="0" smtClean="0"/>
              <a:t> </a:t>
            </a:r>
            <a:r>
              <a:rPr lang="en-US" dirty="0"/>
              <a:t>1995 </a:t>
            </a:r>
            <a:r>
              <a:rPr lang="en-US" dirty="0" err="1"/>
              <a:t>brach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antarktischer</a:t>
            </a:r>
            <a:r>
              <a:rPr lang="en-US" dirty="0"/>
              <a:t> </a:t>
            </a:r>
            <a:r>
              <a:rPr lang="en-US" dirty="0" err="1"/>
              <a:t>Eisberg</a:t>
            </a:r>
            <a:r>
              <a:rPr lang="en-US" dirty="0"/>
              <a:t> von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 smtClean="0"/>
              <a:t>Grösse</a:t>
            </a:r>
            <a:r>
              <a:rPr lang="en-US" dirty="0" smtClean="0"/>
              <a:t> </a:t>
            </a:r>
            <a:r>
              <a:rPr lang="en-US" dirty="0"/>
              <a:t>des </a:t>
            </a:r>
            <a:r>
              <a:rPr lang="en-US" dirty="0" err="1"/>
              <a:t>Kantons</a:t>
            </a:r>
            <a:r>
              <a:rPr lang="en-US" dirty="0"/>
              <a:t> </a:t>
            </a:r>
            <a:r>
              <a:rPr lang="en-US" dirty="0" err="1"/>
              <a:t>Waadt</a:t>
            </a:r>
            <a:r>
              <a:rPr lang="en-US" dirty="0"/>
              <a:t> in den </a:t>
            </a:r>
            <a:r>
              <a:rPr lang="en-US" dirty="0" err="1" smtClean="0"/>
              <a:t>Südatlantik</a:t>
            </a:r>
            <a:r>
              <a:rPr lang="hr-HR" dirty="0"/>
              <a:t>.</a:t>
            </a:r>
            <a:r>
              <a:rPr lang="en-US" dirty="0" smtClean="0"/>
              <a:t> </a:t>
            </a:r>
            <a:r>
              <a:rPr lang="hr-HR" dirty="0" err="1" smtClean="0"/>
              <a:t>N</a:t>
            </a:r>
            <a:r>
              <a:rPr lang="en-US" dirty="0" err="1" smtClean="0"/>
              <a:t>irgendwo</a:t>
            </a:r>
            <a:r>
              <a:rPr lang="en-US" dirty="0" smtClean="0"/>
              <a:t> </a:t>
            </a:r>
            <a:r>
              <a:rPr lang="en-US" dirty="0" err="1"/>
              <a:t>sonst</a:t>
            </a:r>
            <a:r>
              <a:rPr lang="en-US" dirty="0"/>
              <a:t> </a:t>
            </a:r>
            <a:r>
              <a:rPr lang="en-US" dirty="0" err="1"/>
              <a:t>sind</a:t>
            </a:r>
            <a:r>
              <a:rPr lang="en-US" dirty="0"/>
              <a:t> die </a:t>
            </a:r>
            <a:r>
              <a:rPr lang="en-US" dirty="0" err="1"/>
              <a:t>Zeichen</a:t>
            </a:r>
            <a:r>
              <a:rPr lang="en-US" dirty="0"/>
              <a:t> des </a:t>
            </a:r>
            <a:r>
              <a:rPr lang="en-US" dirty="0" err="1"/>
              <a:t>Klimawandels</a:t>
            </a:r>
            <a:r>
              <a:rPr lang="en-US" dirty="0"/>
              <a:t> so </a:t>
            </a:r>
            <a:r>
              <a:rPr lang="en-US" dirty="0" err="1"/>
              <a:t>deutlich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sehen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 in den </a:t>
            </a:r>
            <a:r>
              <a:rPr lang="en-US" dirty="0" err="1"/>
              <a:t>Polregionen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pic>
        <p:nvPicPr>
          <p:cNvPr id="4" name="Slika 3" descr=" / ©: Steve Morello / WWF Canon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714752"/>
            <a:ext cx="292895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34400" cy="758952"/>
          </a:xfrm>
        </p:spPr>
        <p:txBody>
          <a:bodyPr/>
          <a:lstStyle/>
          <a:p>
            <a:r>
              <a:rPr lang="en-US" b="1" dirty="0" err="1" smtClean="0">
                <a:hlinkClick r:id="rId2"/>
              </a:rPr>
              <a:t>Klima-Zeugen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●</a:t>
            </a:r>
            <a:r>
              <a:rPr lang="hr-HR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/>
              <a:t>WWF hat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Menschen</a:t>
            </a:r>
            <a:r>
              <a:rPr lang="en-US" dirty="0"/>
              <a:t> </a:t>
            </a:r>
            <a:r>
              <a:rPr lang="en-US" dirty="0" err="1"/>
              <a:t>gesprochen</a:t>
            </a:r>
            <a:r>
              <a:rPr lang="en-US" dirty="0"/>
              <a:t>, die das </a:t>
            </a:r>
            <a:r>
              <a:rPr lang="en-US" dirty="0" err="1"/>
              <a:t>Ansteigen</a:t>
            </a:r>
            <a:r>
              <a:rPr lang="en-US" dirty="0"/>
              <a:t> des </a:t>
            </a:r>
            <a:r>
              <a:rPr lang="en-US" dirty="0" err="1"/>
              <a:t>Meeresspiegels</a:t>
            </a:r>
            <a:r>
              <a:rPr lang="en-US" dirty="0"/>
              <a:t> und das </a:t>
            </a:r>
            <a:r>
              <a:rPr lang="en-US" dirty="0" err="1"/>
              <a:t>Ausbleichen</a:t>
            </a:r>
            <a:r>
              <a:rPr lang="en-US" dirty="0"/>
              <a:t>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/>
              <a:t>Korallen</a:t>
            </a:r>
            <a:r>
              <a:rPr lang="en-US" dirty="0"/>
              <a:t>, die </a:t>
            </a:r>
            <a:r>
              <a:rPr lang="en-US" dirty="0" err="1"/>
              <a:t>heftigen</a:t>
            </a:r>
            <a:r>
              <a:rPr lang="en-US" dirty="0"/>
              <a:t> </a:t>
            </a:r>
            <a:r>
              <a:rPr lang="en-US" dirty="0" err="1" smtClean="0"/>
              <a:t>Stürme</a:t>
            </a:r>
            <a:r>
              <a:rPr lang="en-US" dirty="0" smtClean="0"/>
              <a:t> </a:t>
            </a:r>
            <a:r>
              <a:rPr lang="en-US" dirty="0"/>
              <a:t>und das </a:t>
            </a:r>
            <a:r>
              <a:rPr lang="en-US" dirty="0" err="1"/>
              <a:t>Aussterben</a:t>
            </a:r>
            <a:r>
              <a:rPr lang="en-US" dirty="0"/>
              <a:t> von </a:t>
            </a:r>
            <a:r>
              <a:rPr lang="en-US" dirty="0" err="1"/>
              <a:t>Arten</a:t>
            </a:r>
            <a:r>
              <a:rPr lang="en-US" dirty="0"/>
              <a:t>, </a:t>
            </a:r>
            <a:r>
              <a:rPr lang="en-US" dirty="0" err="1" smtClean="0"/>
              <a:t>tödliche</a:t>
            </a:r>
            <a:r>
              <a:rPr lang="en-US" dirty="0" smtClean="0"/>
              <a:t> </a:t>
            </a:r>
            <a:r>
              <a:rPr lang="en-US" dirty="0" err="1"/>
              <a:t>Hitzewellen</a:t>
            </a:r>
            <a:r>
              <a:rPr lang="en-US" dirty="0"/>
              <a:t> und </a:t>
            </a:r>
            <a:r>
              <a:rPr lang="en-US" dirty="0" err="1" smtClean="0"/>
              <a:t>Dürre</a:t>
            </a:r>
            <a:r>
              <a:rPr lang="en-US" dirty="0" smtClean="0"/>
              <a:t> </a:t>
            </a:r>
            <a:r>
              <a:rPr lang="en-US" dirty="0" err="1"/>
              <a:t>bezeugen</a:t>
            </a:r>
            <a:r>
              <a:rPr lang="en-US" dirty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 </a:t>
            </a:r>
            <a:r>
              <a:rPr lang="en-US" dirty="0" err="1"/>
              <a:t>oder</a:t>
            </a:r>
            <a:r>
              <a:rPr lang="en-US" dirty="0"/>
              <a:t> </a:t>
            </a:r>
            <a:r>
              <a:rPr lang="en-US" dirty="0" err="1" smtClean="0"/>
              <a:t>persönlich</a:t>
            </a:r>
            <a:r>
              <a:rPr lang="en-US" dirty="0" smtClean="0"/>
              <a:t> </a:t>
            </a:r>
            <a:r>
              <a:rPr lang="en-US" dirty="0" err="1"/>
              <a:t>davon</a:t>
            </a:r>
            <a:r>
              <a:rPr lang="en-US" dirty="0"/>
              <a:t> </a:t>
            </a:r>
            <a:r>
              <a:rPr lang="en-US" dirty="0" err="1"/>
              <a:t>betroffen</a:t>
            </a:r>
            <a:r>
              <a:rPr lang="en-US" dirty="0"/>
              <a:t> </a:t>
            </a:r>
            <a:r>
              <a:rPr lang="en-US" dirty="0" err="1"/>
              <a:t>sind</a:t>
            </a:r>
            <a:r>
              <a:rPr lang="en-US" dirty="0" smtClean="0"/>
              <a:t>.</a:t>
            </a:r>
            <a:r>
              <a:rPr lang="hr-HR" dirty="0" smtClean="0"/>
              <a:t>  </a:t>
            </a:r>
          </a:p>
          <a:p>
            <a:endParaRPr lang="en-US" dirty="0"/>
          </a:p>
        </p:txBody>
      </p:sp>
      <p:pic>
        <p:nvPicPr>
          <p:cNvPr id="4" name="Slika 3" descr="Nelly Damaris Chepkoskei, Kenia / ©: Â© WWF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4214818"/>
            <a:ext cx="242889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2"/>
              </a:rPr>
              <a:t>Gebirge</a:t>
            </a:r>
            <a:r>
              <a:rPr lang="en-US" b="1" dirty="0" smtClean="0">
                <a:hlinkClick r:id="rId2"/>
              </a:rPr>
              <a:t> und </a:t>
            </a:r>
            <a:r>
              <a:rPr lang="en-US" b="1" dirty="0" err="1" smtClean="0">
                <a:hlinkClick r:id="rId2"/>
              </a:rPr>
              <a:t>Gletscher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●</a:t>
            </a:r>
            <a:r>
              <a:rPr lang="hr-HR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/>
              <a:t>den </a:t>
            </a:r>
            <a:r>
              <a:rPr lang="en-US" dirty="0" err="1"/>
              <a:t>Klimawandel</a:t>
            </a:r>
            <a:r>
              <a:rPr lang="en-US" dirty="0"/>
              <a:t> </a:t>
            </a:r>
            <a:r>
              <a:rPr lang="en-US" dirty="0" err="1"/>
              <a:t>schmelzen</a:t>
            </a:r>
            <a:r>
              <a:rPr lang="en-US" dirty="0"/>
              <a:t> die </a:t>
            </a:r>
            <a:r>
              <a:rPr lang="en-US" dirty="0" err="1"/>
              <a:t>Gletscher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err="1"/>
              <a:t>manchen</a:t>
            </a:r>
            <a:r>
              <a:rPr lang="en-US" dirty="0"/>
              <a:t> </a:t>
            </a:r>
            <a:r>
              <a:rPr lang="en-US" dirty="0" err="1"/>
              <a:t>Regionen</a:t>
            </a:r>
            <a:r>
              <a:rPr lang="en-US" dirty="0"/>
              <a:t> </a:t>
            </a:r>
            <a:r>
              <a:rPr lang="en-US" dirty="0" err="1"/>
              <a:t>rapide</a:t>
            </a:r>
            <a:r>
              <a:rPr lang="en-US" dirty="0"/>
              <a:t>: </a:t>
            </a:r>
            <a:r>
              <a:rPr lang="en-US" dirty="0" err="1"/>
              <a:t>Seit</a:t>
            </a:r>
            <a:r>
              <a:rPr lang="en-US" dirty="0"/>
              <a:t> den 1980er </a:t>
            </a:r>
            <a:r>
              <a:rPr lang="en-US" dirty="0" err="1"/>
              <a:t>Jahren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etwa</a:t>
            </a:r>
            <a:r>
              <a:rPr lang="en-US" dirty="0"/>
              <a:t>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/>
              <a:t>Walliser</a:t>
            </a:r>
            <a:r>
              <a:rPr lang="en-US" dirty="0"/>
              <a:t> </a:t>
            </a:r>
            <a:r>
              <a:rPr lang="en-US" dirty="0" err="1"/>
              <a:t>Feegletscher</a:t>
            </a:r>
            <a:r>
              <a:rPr lang="en-US" dirty="0"/>
              <a:t> um die </a:t>
            </a:r>
            <a:r>
              <a:rPr lang="en-US" dirty="0" err="1" smtClean="0"/>
              <a:t>Hälfte</a:t>
            </a:r>
            <a:r>
              <a:rPr lang="en-US" dirty="0" smtClean="0"/>
              <a:t> </a:t>
            </a:r>
            <a:r>
              <a:rPr lang="en-US" dirty="0" err="1" smtClean="0"/>
              <a:t>zurückgegangen</a:t>
            </a:r>
            <a:r>
              <a:rPr lang="en-US" dirty="0"/>
              <a:t>. </a:t>
            </a:r>
            <a:endParaRPr lang="hr-HR" dirty="0" smtClean="0"/>
          </a:p>
          <a:p>
            <a:endParaRPr lang="en-US" dirty="0"/>
          </a:p>
        </p:txBody>
      </p:sp>
      <p:pic>
        <p:nvPicPr>
          <p:cNvPr id="4" name="Slika 3" descr=" / ©: Cactus26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357562"/>
            <a:ext cx="300039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2"/>
              </a:rPr>
              <a:t>Ozeane</a:t>
            </a:r>
            <a:r>
              <a:rPr lang="en-US" b="1" dirty="0" smtClean="0">
                <a:hlinkClick r:id="rId2"/>
              </a:rPr>
              <a:t> und </a:t>
            </a:r>
            <a:r>
              <a:rPr lang="en-US" b="1" dirty="0" err="1" smtClean="0">
                <a:hlinkClick r:id="rId2"/>
              </a:rPr>
              <a:t>Korallenriffe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●</a:t>
            </a:r>
            <a:r>
              <a:rPr lang="hr-HR" dirty="0" smtClean="0"/>
              <a:t> </a:t>
            </a:r>
            <a:r>
              <a:rPr lang="en-US" dirty="0" err="1" smtClean="0"/>
              <a:t>Meere</a:t>
            </a:r>
            <a:r>
              <a:rPr lang="en-US" dirty="0" smtClean="0"/>
              <a:t> </a:t>
            </a:r>
            <a:r>
              <a:rPr lang="en-US" dirty="0" err="1"/>
              <a:t>transportieren</a:t>
            </a:r>
            <a:r>
              <a:rPr lang="en-US" dirty="0"/>
              <a:t> </a:t>
            </a:r>
            <a:r>
              <a:rPr lang="en-US" dirty="0" err="1" smtClean="0"/>
              <a:t>Wärme</a:t>
            </a:r>
            <a:r>
              <a:rPr lang="en-US" dirty="0"/>
              <a:t>, </a:t>
            </a:r>
            <a:r>
              <a:rPr lang="en-US" dirty="0" err="1" smtClean="0"/>
              <a:t>kühlen</a:t>
            </a:r>
            <a:r>
              <a:rPr lang="en-US" dirty="0" smtClean="0"/>
              <a:t> </a:t>
            </a:r>
            <a:r>
              <a:rPr lang="en-US" dirty="0"/>
              <a:t>den </a:t>
            </a:r>
            <a:r>
              <a:rPr lang="en-US" dirty="0" err="1"/>
              <a:t>Planten</a:t>
            </a:r>
            <a:r>
              <a:rPr lang="en-US" dirty="0"/>
              <a:t> und </a:t>
            </a:r>
            <a:r>
              <a:rPr lang="en-US" dirty="0" err="1"/>
              <a:t>speichern</a:t>
            </a:r>
            <a:r>
              <a:rPr lang="en-US" dirty="0"/>
              <a:t> </a:t>
            </a:r>
            <a:r>
              <a:rPr lang="en-US" dirty="0" err="1"/>
              <a:t>riesige</a:t>
            </a:r>
            <a:r>
              <a:rPr lang="en-US" dirty="0"/>
              <a:t> </a:t>
            </a:r>
            <a:r>
              <a:rPr lang="en-US" dirty="0" err="1"/>
              <a:t>Mengen</a:t>
            </a:r>
            <a:r>
              <a:rPr lang="en-US" dirty="0"/>
              <a:t> an CO</a:t>
            </a:r>
            <a:r>
              <a:rPr lang="en-US" baseline="-25000" dirty="0"/>
              <a:t>2</a:t>
            </a:r>
            <a:r>
              <a:rPr lang="en-US" dirty="0"/>
              <a:t>. Die </a:t>
            </a:r>
            <a:r>
              <a:rPr lang="en-US" dirty="0" err="1"/>
              <a:t>Ozeane</a:t>
            </a:r>
            <a:r>
              <a:rPr lang="en-US" dirty="0"/>
              <a:t> </a:t>
            </a:r>
            <a:r>
              <a:rPr lang="en-US" dirty="0" err="1"/>
              <a:t>nehmen</a:t>
            </a:r>
            <a:r>
              <a:rPr lang="en-US" dirty="0"/>
              <a:t> </a:t>
            </a:r>
            <a:r>
              <a:rPr lang="en-US" dirty="0" err="1"/>
              <a:t>immer</a:t>
            </a:r>
            <a:r>
              <a:rPr lang="en-US" dirty="0"/>
              <a:t> </a:t>
            </a:r>
            <a:r>
              <a:rPr lang="en-US" dirty="0" err="1"/>
              <a:t>weniger</a:t>
            </a:r>
            <a:r>
              <a:rPr lang="en-US" dirty="0"/>
              <a:t> </a:t>
            </a:r>
            <a:r>
              <a:rPr lang="en-US" dirty="0" err="1"/>
              <a:t>Kohlendioxid</a:t>
            </a:r>
            <a:r>
              <a:rPr lang="en-US" dirty="0"/>
              <a:t> auf, </a:t>
            </a:r>
            <a:r>
              <a:rPr lang="en-US" dirty="0" err="1"/>
              <a:t>versauern</a:t>
            </a:r>
            <a:r>
              <a:rPr lang="en-US" dirty="0"/>
              <a:t>, </a:t>
            </a:r>
            <a:r>
              <a:rPr lang="en-US" dirty="0" err="1" smtClean="0"/>
              <a:t>erwärmen</a:t>
            </a:r>
            <a:r>
              <a:rPr lang="en-US" dirty="0" smtClean="0"/>
              <a:t> </a:t>
            </a:r>
            <a:r>
              <a:rPr lang="en-US" dirty="0" err="1"/>
              <a:t>sich</a:t>
            </a:r>
            <a:r>
              <a:rPr lang="en-US" dirty="0"/>
              <a:t> und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/>
              <a:t>Meeresspiegel</a:t>
            </a:r>
            <a:r>
              <a:rPr lang="en-US" dirty="0"/>
              <a:t> </a:t>
            </a:r>
            <a:r>
              <a:rPr lang="en-US" dirty="0" err="1"/>
              <a:t>steigt</a:t>
            </a:r>
            <a:r>
              <a:rPr lang="en-US" dirty="0" smtClean="0"/>
              <a:t>.</a:t>
            </a:r>
            <a:endParaRPr lang="hr-HR" dirty="0" smtClean="0"/>
          </a:p>
          <a:p>
            <a:endParaRPr lang="en-US" dirty="0"/>
          </a:p>
        </p:txBody>
      </p:sp>
      <p:pic>
        <p:nvPicPr>
          <p:cNvPr id="4" name="Slika 3" descr="Fiji is famous throughout the world for spectacularly rich and vibrant soft coral reefs. Fed by ... / ©: Cat Holloway / WWF-Canon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786190"/>
            <a:ext cx="292895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u="sng" dirty="0" err="1" smtClean="0">
                <a:solidFill>
                  <a:srgbClr val="00B0F0"/>
                </a:solidFill>
              </a:rPr>
              <a:t>Vergleich</a:t>
            </a:r>
            <a:r>
              <a:rPr lang="hr-HR" sz="2400" b="1" u="sng" dirty="0" smtClean="0">
                <a:solidFill>
                  <a:srgbClr val="00B0F0"/>
                </a:solidFill>
              </a:rPr>
              <a:t> der </a:t>
            </a:r>
            <a:r>
              <a:rPr lang="hr-HR" sz="2400" b="1" u="sng" dirty="0" err="1" smtClean="0">
                <a:solidFill>
                  <a:srgbClr val="00B0F0"/>
                </a:solidFill>
              </a:rPr>
              <a:t>phänologischen</a:t>
            </a:r>
            <a:r>
              <a:rPr lang="hr-HR" sz="2400" b="1" u="sng" dirty="0" smtClean="0">
                <a:solidFill>
                  <a:srgbClr val="00B0F0"/>
                </a:solidFill>
              </a:rPr>
              <a:t> </a:t>
            </a:r>
            <a:r>
              <a:rPr lang="hr-HR" sz="2400" b="1" u="sng" dirty="0" err="1" smtClean="0">
                <a:solidFill>
                  <a:srgbClr val="00B0F0"/>
                </a:solidFill>
              </a:rPr>
              <a:t>Jahreszeitenlänge</a:t>
            </a:r>
            <a:endParaRPr lang="en-US" sz="2400" b="1" u="sng" dirty="0">
              <a:solidFill>
                <a:srgbClr val="00B0F0"/>
              </a:solidFill>
            </a:endParaRPr>
          </a:p>
        </p:txBody>
      </p:sp>
      <p:pic>
        <p:nvPicPr>
          <p:cNvPr id="20482" name="Picture 2" descr="C:\Users\Andjela Behin\Desktop\klimawandel9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1550" y="1527175"/>
            <a:ext cx="8144387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u="sng" dirty="0" err="1" smtClean="0">
                <a:solidFill>
                  <a:srgbClr val="00B0F0"/>
                </a:solidFill>
              </a:rPr>
              <a:t>Ursachen</a:t>
            </a:r>
            <a:r>
              <a:rPr lang="hr-HR" b="1" u="sng" dirty="0" smtClean="0">
                <a:solidFill>
                  <a:srgbClr val="00B0F0"/>
                </a:solidFill>
              </a:rPr>
              <a:t> </a:t>
            </a:r>
            <a:r>
              <a:rPr lang="hr-HR" b="1" u="sng" dirty="0" err="1" smtClean="0">
                <a:solidFill>
                  <a:srgbClr val="00B0F0"/>
                </a:solidFill>
              </a:rPr>
              <a:t>des</a:t>
            </a:r>
            <a:r>
              <a:rPr lang="hr-HR" b="1" u="sng" dirty="0" smtClean="0">
                <a:solidFill>
                  <a:srgbClr val="00B0F0"/>
                </a:solidFill>
              </a:rPr>
              <a:t> </a:t>
            </a:r>
            <a:r>
              <a:rPr lang="hr-HR" b="1" u="sng" dirty="0" err="1" smtClean="0">
                <a:solidFill>
                  <a:srgbClr val="00B0F0"/>
                </a:solidFill>
              </a:rPr>
              <a:t>Klimawandels</a:t>
            </a:r>
            <a:endParaRPr lang="en-US" b="1" u="sng" dirty="0">
              <a:solidFill>
                <a:srgbClr val="00B0F0"/>
              </a:solidFill>
            </a:endParaRPr>
          </a:p>
        </p:txBody>
      </p:sp>
      <p:pic>
        <p:nvPicPr>
          <p:cNvPr id="21506" name="Picture 2" descr="C:\Users\Andjela Behin\Desktop\klimawandel-ursachen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527175"/>
            <a:ext cx="5715040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u="sng" dirty="0" err="1" smtClean="0">
                <a:solidFill>
                  <a:srgbClr val="00B0F0"/>
                </a:solidFill>
              </a:rPr>
              <a:t>Ein</a:t>
            </a:r>
            <a:r>
              <a:rPr lang="hr-HR" b="1" u="sng" dirty="0" smtClean="0">
                <a:solidFill>
                  <a:srgbClr val="00B0F0"/>
                </a:solidFill>
              </a:rPr>
              <a:t> Planet </a:t>
            </a:r>
            <a:r>
              <a:rPr lang="hr-HR" b="1" u="sng" dirty="0" err="1" smtClean="0">
                <a:solidFill>
                  <a:srgbClr val="00B0F0"/>
                </a:solidFill>
              </a:rPr>
              <a:t>bekommt</a:t>
            </a:r>
            <a:r>
              <a:rPr lang="hr-HR" b="1" u="sng" dirty="0" smtClean="0">
                <a:solidFill>
                  <a:srgbClr val="00B0F0"/>
                </a:solidFill>
              </a:rPr>
              <a:t> </a:t>
            </a:r>
            <a:r>
              <a:rPr lang="hr-HR" b="1" u="sng" dirty="0" err="1" smtClean="0">
                <a:solidFill>
                  <a:srgbClr val="00B0F0"/>
                </a:solidFill>
              </a:rPr>
              <a:t>Fieber</a:t>
            </a:r>
            <a:endParaRPr lang="en-US" b="1" u="sng" dirty="0">
              <a:solidFill>
                <a:srgbClr val="00B0F0"/>
              </a:solidFill>
            </a:endParaRPr>
          </a:p>
        </p:txBody>
      </p:sp>
      <p:pic>
        <p:nvPicPr>
          <p:cNvPr id="22530" name="Picture 2" descr="C:\Users\Andjela Behin\Desktop\klima_erd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27174"/>
            <a:ext cx="6357982" cy="4687907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u="sng" dirty="0" err="1" smtClean="0">
                <a:solidFill>
                  <a:srgbClr val="00B0F0"/>
                </a:solidFill>
              </a:rPr>
              <a:t>Was</a:t>
            </a:r>
            <a:r>
              <a:rPr lang="hr-HR" b="1" u="sng" dirty="0" smtClean="0">
                <a:solidFill>
                  <a:srgbClr val="00B0F0"/>
                </a:solidFill>
              </a:rPr>
              <a:t> </a:t>
            </a:r>
            <a:r>
              <a:rPr lang="hr-HR" b="1" u="sng" dirty="0" err="1" smtClean="0">
                <a:solidFill>
                  <a:srgbClr val="00B0F0"/>
                </a:solidFill>
              </a:rPr>
              <a:t>sagt</a:t>
            </a:r>
            <a:r>
              <a:rPr lang="hr-HR" b="1" u="sng" dirty="0" smtClean="0">
                <a:solidFill>
                  <a:srgbClr val="00B0F0"/>
                </a:solidFill>
              </a:rPr>
              <a:t> der </a:t>
            </a:r>
            <a:r>
              <a:rPr lang="hr-HR" b="1" u="sng" dirty="0" err="1" smtClean="0">
                <a:solidFill>
                  <a:srgbClr val="00B0F0"/>
                </a:solidFill>
              </a:rPr>
              <a:t>Weihnachtsmann</a:t>
            </a:r>
            <a:r>
              <a:rPr lang="hr-HR" b="1" u="sng" dirty="0" smtClean="0">
                <a:solidFill>
                  <a:srgbClr val="00B0F0"/>
                </a:solidFill>
              </a:rPr>
              <a:t> </a:t>
            </a:r>
            <a:r>
              <a:rPr lang="hr-HR" b="1" u="sng" dirty="0" err="1" smtClean="0">
                <a:solidFill>
                  <a:srgbClr val="00B0F0"/>
                </a:solidFill>
              </a:rPr>
              <a:t>dazu</a:t>
            </a:r>
            <a:r>
              <a:rPr lang="hr-HR" b="1" u="sng" dirty="0" smtClean="0">
                <a:solidFill>
                  <a:srgbClr val="00B0F0"/>
                </a:solidFill>
              </a:rPr>
              <a:t>…?</a:t>
            </a:r>
            <a:endParaRPr lang="en-US" b="1" u="sng" dirty="0">
              <a:solidFill>
                <a:srgbClr val="00B0F0"/>
              </a:solidFill>
            </a:endParaRPr>
          </a:p>
        </p:txBody>
      </p:sp>
      <p:pic>
        <p:nvPicPr>
          <p:cNvPr id="19458" name="Picture 2" descr="C:\Users\Andjela Behin\Desktop\klimawandel1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785926"/>
            <a:ext cx="3786214" cy="4357717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u="sng" dirty="0" err="1" smtClean="0">
                <a:solidFill>
                  <a:srgbClr val="00B0F0"/>
                </a:solidFill>
              </a:rPr>
              <a:t>Die</a:t>
            </a:r>
            <a:r>
              <a:rPr lang="hr-HR" b="1" u="sng" dirty="0" smtClean="0">
                <a:solidFill>
                  <a:srgbClr val="00B0F0"/>
                </a:solidFill>
              </a:rPr>
              <a:t> </a:t>
            </a:r>
            <a:r>
              <a:rPr lang="hr-HR" b="1" u="sng" dirty="0" err="1" smtClean="0">
                <a:solidFill>
                  <a:srgbClr val="00B0F0"/>
                </a:solidFill>
              </a:rPr>
              <a:t>Temperatur</a:t>
            </a:r>
            <a:endParaRPr lang="en-US" b="1" u="sng" dirty="0">
              <a:solidFill>
                <a:srgbClr val="00B0F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  ● </a:t>
            </a:r>
            <a:r>
              <a:rPr lang="en-US" dirty="0" smtClean="0"/>
              <a:t>Es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 smtClean="0"/>
              <a:t>wärmer</a:t>
            </a:r>
            <a:r>
              <a:rPr lang="en-US" dirty="0" smtClean="0"/>
              <a:t> </a:t>
            </a:r>
            <a:r>
              <a:rPr lang="en-US" dirty="0"/>
              <a:t>auf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/>
              <a:t>Erde</a:t>
            </a:r>
            <a:r>
              <a:rPr lang="en-US" dirty="0"/>
              <a:t>. Und </a:t>
            </a:r>
            <a:r>
              <a:rPr lang="en-US" dirty="0" err="1"/>
              <a:t>zwar</a:t>
            </a:r>
            <a:r>
              <a:rPr lang="en-US" dirty="0"/>
              <a:t> </a:t>
            </a:r>
            <a:r>
              <a:rPr lang="en-US" dirty="0" err="1"/>
              <a:t>beunruhigend</a:t>
            </a:r>
            <a:r>
              <a:rPr lang="en-US" dirty="0"/>
              <a:t> </a:t>
            </a:r>
            <a:r>
              <a:rPr lang="en-US" dirty="0" err="1"/>
              <a:t>schnell</a:t>
            </a:r>
            <a:r>
              <a:rPr lang="en-US" dirty="0"/>
              <a:t>. Was das </a:t>
            </a:r>
            <a:r>
              <a:rPr lang="en-US" dirty="0" err="1"/>
              <a:t>Klima</a:t>
            </a:r>
            <a:r>
              <a:rPr lang="en-US" dirty="0"/>
              <a:t> in </a:t>
            </a:r>
            <a:r>
              <a:rPr lang="en-US" dirty="0" err="1"/>
              <a:t>vormenschlichen</a:t>
            </a:r>
            <a:r>
              <a:rPr lang="en-US" dirty="0"/>
              <a:t> </a:t>
            </a:r>
            <a:r>
              <a:rPr lang="en-US" dirty="0" err="1"/>
              <a:t>Zeiten</a:t>
            </a:r>
            <a:r>
              <a:rPr lang="en-US" dirty="0"/>
              <a:t> in </a:t>
            </a:r>
            <a:r>
              <a:rPr lang="en-US" dirty="0" err="1"/>
              <a:t>Jahrtausenden</a:t>
            </a:r>
            <a:r>
              <a:rPr lang="en-US" dirty="0"/>
              <a:t> </a:t>
            </a:r>
            <a:r>
              <a:rPr lang="en-US" dirty="0" err="1"/>
              <a:t>durchgemacht</a:t>
            </a:r>
            <a:r>
              <a:rPr lang="en-US" dirty="0"/>
              <a:t> hat, </a:t>
            </a:r>
            <a:r>
              <a:rPr lang="en-US" dirty="0" err="1"/>
              <a:t>erleben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/>
              <a:t>jetzt</a:t>
            </a:r>
            <a:r>
              <a:rPr lang="en-US" dirty="0"/>
              <a:t> </a:t>
            </a:r>
            <a:r>
              <a:rPr lang="en-US" dirty="0" err="1"/>
              <a:t>innerhalb</a:t>
            </a:r>
            <a:r>
              <a:rPr lang="en-US" dirty="0"/>
              <a:t> von 100 </a:t>
            </a:r>
            <a:r>
              <a:rPr lang="en-US" dirty="0" err="1"/>
              <a:t>Jahren</a:t>
            </a:r>
            <a:r>
              <a:rPr lang="en-US" dirty="0"/>
              <a:t>. 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  ● D</a:t>
            </a:r>
            <a:r>
              <a:rPr lang="en-US" dirty="0" err="1" smtClean="0"/>
              <a:t>ie</a:t>
            </a:r>
            <a:r>
              <a:rPr lang="en-US" dirty="0" smtClean="0"/>
              <a:t> </a:t>
            </a:r>
            <a:r>
              <a:rPr lang="en-US" dirty="0" err="1" smtClean="0"/>
              <a:t>Durchschnittstemperatur</a:t>
            </a:r>
            <a:r>
              <a:rPr lang="hr-HR" dirty="0" smtClean="0"/>
              <a:t> </a:t>
            </a:r>
            <a:r>
              <a:rPr lang="hr-HR" dirty="0" err="1" smtClean="0"/>
              <a:t>könnte</a:t>
            </a:r>
            <a:r>
              <a:rPr lang="en-US" dirty="0" smtClean="0"/>
              <a:t> </a:t>
            </a:r>
            <a:r>
              <a:rPr lang="en-US" dirty="0" err="1"/>
              <a:t>innerhalb</a:t>
            </a:r>
            <a:r>
              <a:rPr lang="en-US" dirty="0"/>
              <a:t> </a:t>
            </a:r>
            <a:r>
              <a:rPr lang="en-US" dirty="0" err="1"/>
              <a:t>weniger</a:t>
            </a:r>
            <a:r>
              <a:rPr lang="en-US" dirty="0"/>
              <a:t> </a:t>
            </a:r>
            <a:r>
              <a:rPr lang="en-US" dirty="0" err="1"/>
              <a:t>Jahrzehnte</a:t>
            </a:r>
            <a:r>
              <a:rPr lang="en-US" dirty="0"/>
              <a:t> um </a:t>
            </a:r>
            <a:r>
              <a:rPr lang="en-US" dirty="0" err="1"/>
              <a:t>mehrere</a:t>
            </a:r>
            <a:r>
              <a:rPr lang="en-US" dirty="0"/>
              <a:t> Grad </a:t>
            </a:r>
            <a:r>
              <a:rPr lang="en-US" dirty="0" err="1"/>
              <a:t>steigen</a:t>
            </a:r>
            <a:r>
              <a:rPr lang="en-US" dirty="0" smtClean="0"/>
              <a:t>.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hr-HR" sz="5300" b="1" dirty="0" smtClean="0"/>
              <a:t/>
            </a:r>
            <a:br>
              <a:rPr lang="hr-HR" sz="5300" b="1" dirty="0" smtClean="0"/>
            </a:br>
            <a:r>
              <a:rPr lang="hr-HR" sz="5300" b="1" dirty="0" smtClean="0"/>
              <a:t/>
            </a:r>
            <a:br>
              <a:rPr lang="hr-HR" sz="5300" b="1" dirty="0" smtClean="0"/>
            </a:br>
            <a:r>
              <a:rPr lang="hr-HR" sz="5300" b="1" dirty="0" smtClean="0"/>
              <a:t/>
            </a:r>
            <a:br>
              <a:rPr lang="hr-HR" sz="5300" b="1" dirty="0" smtClean="0"/>
            </a:br>
            <a:r>
              <a:rPr lang="hr-HR" sz="5300" b="1" dirty="0" smtClean="0"/>
              <a:t/>
            </a:r>
            <a:br>
              <a:rPr lang="hr-HR" sz="5300" b="1" dirty="0" smtClean="0"/>
            </a:br>
            <a:r>
              <a:rPr lang="hr-HR" sz="5300" b="1" dirty="0" smtClean="0"/>
              <a:t/>
            </a:r>
            <a:br>
              <a:rPr lang="hr-HR" sz="5300" b="1" dirty="0" smtClean="0"/>
            </a:br>
            <a:r>
              <a:rPr lang="hr-HR" sz="5300" b="1" dirty="0" smtClean="0"/>
              <a:t>  </a:t>
            </a:r>
            <a:r>
              <a:rPr lang="en-US" sz="4000" b="1" u="sng" dirty="0" smtClean="0">
                <a:solidFill>
                  <a:srgbClr val="00B0F0"/>
                </a:solidFill>
              </a:rPr>
              <a:t>Die </a:t>
            </a:r>
            <a:r>
              <a:rPr lang="en-US" sz="4000" b="1" u="sng" dirty="0" err="1">
                <a:solidFill>
                  <a:srgbClr val="00B0F0"/>
                </a:solidFill>
              </a:rPr>
              <a:t>Ursachen</a:t>
            </a:r>
            <a:r>
              <a:rPr lang="en-US" sz="4000" b="1" u="sng" dirty="0">
                <a:solidFill>
                  <a:srgbClr val="00B0F0"/>
                </a:solidFill>
              </a:rPr>
              <a:t> des </a:t>
            </a:r>
            <a:r>
              <a:rPr lang="en-US" sz="4000" b="1" u="sng" dirty="0" err="1">
                <a:solidFill>
                  <a:srgbClr val="00B0F0"/>
                </a:solidFill>
              </a:rPr>
              <a:t>Klimawandels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sz="4000" dirty="0" smtClean="0"/>
          </a:p>
          <a:p>
            <a:pPr>
              <a:buNone/>
            </a:pPr>
            <a:r>
              <a:rPr lang="hr-HR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●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Der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sz="4000" b="1" dirty="0" err="1" smtClean="0">
                <a:solidFill>
                  <a:schemeClr val="bg2">
                    <a:lumMod val="10000"/>
                  </a:schemeClr>
                </a:solidFill>
              </a:rPr>
              <a:t>reibhauseffekt</a:t>
            </a:r>
            <a:endParaRPr lang="en-US" sz="40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●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Energie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aus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Kohle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●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Verkehr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●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Ernährungsverhalten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40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2"/>
              </a:rPr>
              <a:t>Der</a:t>
            </a:r>
            <a:r>
              <a:rPr lang="en-US" b="1" dirty="0" smtClean="0">
                <a:hlinkClick r:id="rId2"/>
              </a:rPr>
              <a:t> </a:t>
            </a:r>
            <a:r>
              <a:rPr lang="en-US" b="1" dirty="0" err="1" smtClean="0">
                <a:hlinkClick r:id="rId2"/>
              </a:rPr>
              <a:t>Treibhauseffekt</a:t>
            </a:r>
            <a:endParaRPr lang="en-US" dirty="0"/>
          </a:p>
        </p:txBody>
      </p:sp>
      <p:pic>
        <p:nvPicPr>
          <p:cNvPr id="5" name="Rezervirano mjesto sadržaja 4" descr="Treibhauseffekt / ©: Illustration: Nicolas d'Aujourd'hui">
            <a:hlinkClick r:id="rId2"/>
          </p:cNvPr>
          <p:cNvPicPr>
            <a:picLocks noGrp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1428736"/>
            <a:ext cx="2794000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avokutnik 5"/>
          <p:cNvSpPr/>
          <p:nvPr/>
        </p:nvSpPr>
        <p:spPr>
          <a:xfrm>
            <a:off x="857224" y="3500438"/>
            <a:ext cx="76438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●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-Emissionen </a:t>
            </a:r>
            <a:r>
              <a:rPr lang="en-US" dirty="0" err="1"/>
              <a:t>durch</a:t>
            </a:r>
            <a:r>
              <a:rPr lang="en-US" dirty="0"/>
              <a:t> die </a:t>
            </a:r>
            <a:r>
              <a:rPr lang="en-US" dirty="0" err="1"/>
              <a:t>Verbrennung</a:t>
            </a:r>
            <a:r>
              <a:rPr lang="en-US" dirty="0"/>
              <a:t> </a:t>
            </a:r>
            <a:r>
              <a:rPr lang="en-US" dirty="0" err="1"/>
              <a:t>fossiler</a:t>
            </a:r>
            <a:r>
              <a:rPr lang="en-US" dirty="0"/>
              <a:t> </a:t>
            </a:r>
            <a:r>
              <a:rPr lang="en-US" dirty="0" err="1" smtClean="0"/>
              <a:t>Energieträger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Erdöl</a:t>
            </a:r>
            <a:r>
              <a:rPr lang="en-US" dirty="0"/>
              <a:t>, </a:t>
            </a:r>
            <a:r>
              <a:rPr lang="en-US" dirty="0" err="1"/>
              <a:t>Erdgas</a:t>
            </a:r>
            <a:r>
              <a:rPr lang="en-US" dirty="0"/>
              <a:t>, Braun- und </a:t>
            </a:r>
            <a:r>
              <a:rPr lang="en-US" dirty="0" err="1"/>
              <a:t>Steinkohle</a:t>
            </a:r>
            <a:r>
              <a:rPr lang="en-US" dirty="0"/>
              <a:t>) </a:t>
            </a:r>
            <a:r>
              <a:rPr lang="en-US" dirty="0" err="1"/>
              <a:t>zur</a:t>
            </a:r>
            <a:r>
              <a:rPr lang="en-US" dirty="0"/>
              <a:t> Strom- und </a:t>
            </a:r>
            <a:r>
              <a:rPr lang="en-US" dirty="0" err="1" smtClean="0"/>
              <a:t>Wärmegewinnung</a:t>
            </a:r>
            <a:r>
              <a:rPr lang="en-US" dirty="0" smtClean="0"/>
              <a:t> </a:t>
            </a:r>
            <a:r>
              <a:rPr lang="en-US" dirty="0" err="1"/>
              <a:t>sowie</a:t>
            </a:r>
            <a:r>
              <a:rPr lang="en-US" dirty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Mobilitä</a:t>
            </a:r>
            <a:r>
              <a:rPr lang="hr-HR" dirty="0" smtClean="0"/>
              <a:t>t</a:t>
            </a:r>
            <a:r>
              <a:rPr lang="en-US" dirty="0" smtClean="0"/>
              <a:t> </a:t>
            </a:r>
            <a:r>
              <a:rPr lang="en-US" dirty="0" err="1"/>
              <a:t>sind</a:t>
            </a:r>
            <a:r>
              <a:rPr lang="en-US" dirty="0"/>
              <a:t>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/>
              <a:t>treibende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 smtClean="0"/>
              <a:t>Klimaerwärmung</a:t>
            </a:r>
            <a:r>
              <a:rPr lang="hr-HR" dirty="0" smtClean="0"/>
              <a:t>.</a:t>
            </a:r>
          </a:p>
          <a:p>
            <a:endParaRPr lang="hr-HR" dirty="0" smtClean="0"/>
          </a:p>
          <a:p>
            <a:r>
              <a:rPr lang="en-US" dirty="0" smtClean="0"/>
              <a:t>●</a:t>
            </a:r>
            <a:r>
              <a:rPr lang="en-US" dirty="0" err="1" smtClean="0"/>
              <a:t>Hinzu</a:t>
            </a:r>
            <a:r>
              <a:rPr lang="en-US" dirty="0" smtClean="0"/>
              <a:t> </a:t>
            </a:r>
            <a:r>
              <a:rPr lang="en-US" dirty="0" err="1"/>
              <a:t>kommen</a:t>
            </a:r>
            <a:r>
              <a:rPr lang="en-US" dirty="0"/>
              <a:t> </a:t>
            </a:r>
            <a:r>
              <a:rPr lang="en-US" dirty="0" err="1"/>
              <a:t>Treibhausgase</a:t>
            </a:r>
            <a:r>
              <a:rPr lang="en-US" dirty="0"/>
              <a:t> </a:t>
            </a:r>
            <a:r>
              <a:rPr lang="en-US" dirty="0" err="1"/>
              <a:t>aus</a:t>
            </a:r>
            <a:r>
              <a:rPr lang="en-US" dirty="0"/>
              <a:t>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/>
              <a:t>Industrie</a:t>
            </a:r>
            <a:r>
              <a:rPr lang="en-US" dirty="0"/>
              <a:t>, </a:t>
            </a:r>
            <a:r>
              <a:rPr lang="en-US" dirty="0" err="1"/>
              <a:t>der</a:t>
            </a:r>
            <a:r>
              <a:rPr lang="en-US" dirty="0"/>
              <a:t> Land- und </a:t>
            </a:r>
            <a:r>
              <a:rPr lang="en-US" dirty="0" err="1" smtClean="0"/>
              <a:t>Forstwirtschaft</a:t>
            </a:r>
            <a:r>
              <a:rPr lang="hr-HR" dirty="0" smtClean="0"/>
              <a:t>.</a:t>
            </a:r>
            <a:endParaRPr lang="hr-HR" dirty="0" smtClean="0"/>
          </a:p>
          <a:p>
            <a:endParaRPr 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2"/>
              </a:rPr>
              <a:t>Energie</a:t>
            </a:r>
            <a:r>
              <a:rPr lang="en-US" b="1" dirty="0" smtClean="0">
                <a:hlinkClick r:id="rId2"/>
              </a:rPr>
              <a:t> </a:t>
            </a:r>
            <a:r>
              <a:rPr lang="en-US" b="1" dirty="0" err="1" smtClean="0">
                <a:hlinkClick r:id="rId2"/>
              </a:rPr>
              <a:t>aus</a:t>
            </a:r>
            <a:r>
              <a:rPr lang="en-US" b="1" dirty="0" smtClean="0">
                <a:hlinkClick r:id="rId2"/>
              </a:rPr>
              <a:t> </a:t>
            </a:r>
            <a:r>
              <a:rPr lang="en-US" b="1" dirty="0" err="1" smtClean="0">
                <a:hlinkClick r:id="rId2"/>
              </a:rPr>
              <a:t>Kohle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>
              <a:buNone/>
            </a:pPr>
            <a:r>
              <a:rPr lang="en-US" dirty="0" smtClean="0"/>
              <a:t>●</a:t>
            </a:r>
            <a:r>
              <a:rPr lang="hr-HR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/>
              <a:t>mittelgrosses</a:t>
            </a:r>
            <a:r>
              <a:rPr lang="en-US" dirty="0"/>
              <a:t> </a:t>
            </a:r>
            <a:r>
              <a:rPr lang="en-US" dirty="0" err="1"/>
              <a:t>Kohlekraftwerk</a:t>
            </a:r>
            <a:r>
              <a:rPr lang="en-US" dirty="0"/>
              <a:t> </a:t>
            </a:r>
            <a:r>
              <a:rPr lang="en-US" dirty="0" err="1" smtClean="0"/>
              <a:t>stösst</a:t>
            </a:r>
            <a:r>
              <a:rPr lang="en-US" dirty="0" smtClean="0"/>
              <a:t> </a:t>
            </a:r>
            <a:r>
              <a:rPr lang="en-US" dirty="0" err="1"/>
              <a:t>rund</a:t>
            </a:r>
            <a:r>
              <a:rPr lang="en-US" dirty="0"/>
              <a:t> 10 </a:t>
            </a:r>
            <a:r>
              <a:rPr lang="en-US" dirty="0" err="1"/>
              <a:t>Millionen</a:t>
            </a:r>
            <a:r>
              <a:rPr lang="en-US" dirty="0"/>
              <a:t> </a:t>
            </a:r>
            <a:r>
              <a:rPr lang="en-US" dirty="0" err="1"/>
              <a:t>Tonnen</a:t>
            </a:r>
            <a:r>
              <a:rPr lang="en-US" dirty="0"/>
              <a:t> CO</a:t>
            </a:r>
            <a:r>
              <a:rPr lang="en-US" baseline="-25000" dirty="0"/>
              <a:t>2</a:t>
            </a:r>
            <a:r>
              <a:rPr lang="en-US" dirty="0"/>
              <a:t> pro </a:t>
            </a:r>
            <a:r>
              <a:rPr lang="en-US" dirty="0" err="1"/>
              <a:t>Jahr</a:t>
            </a:r>
            <a:r>
              <a:rPr lang="en-US" dirty="0"/>
              <a:t> </a:t>
            </a:r>
            <a:r>
              <a:rPr lang="en-US" dirty="0" err="1" smtClean="0"/>
              <a:t>aus</a:t>
            </a:r>
            <a:r>
              <a:rPr lang="hr-HR" dirty="0"/>
              <a:t>.</a:t>
            </a:r>
            <a:r>
              <a:rPr lang="en-US" dirty="0" smtClean="0"/>
              <a:t> </a:t>
            </a:r>
            <a:r>
              <a:rPr lang="hr-HR" dirty="0" smtClean="0"/>
              <a:t>S</a:t>
            </a:r>
            <a:r>
              <a:rPr lang="en-US" dirty="0" smtClean="0"/>
              <a:t>o </a:t>
            </a:r>
            <a:r>
              <a:rPr lang="en-US" dirty="0" err="1"/>
              <a:t>viel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Schweizer</a:t>
            </a:r>
            <a:r>
              <a:rPr lang="en-US" dirty="0"/>
              <a:t> Autos in </a:t>
            </a:r>
            <a:r>
              <a:rPr lang="en-US" dirty="0" err="1"/>
              <a:t>einem</a:t>
            </a:r>
            <a:r>
              <a:rPr lang="en-US" dirty="0"/>
              <a:t> </a:t>
            </a:r>
            <a:r>
              <a:rPr lang="en-US" dirty="0" err="1"/>
              <a:t>Jahr</a:t>
            </a:r>
            <a:r>
              <a:rPr lang="en-US" dirty="0"/>
              <a:t> </a:t>
            </a:r>
            <a:r>
              <a:rPr lang="en-US" dirty="0" err="1"/>
              <a:t>zusammen</a:t>
            </a:r>
            <a:r>
              <a:rPr lang="en-US" dirty="0"/>
              <a:t>.</a:t>
            </a:r>
          </a:p>
        </p:txBody>
      </p:sp>
      <p:pic>
        <p:nvPicPr>
          <p:cNvPr id="4" name="Slika 3" descr="Niederaussem power plant , coal-fired (lignite), run by RWE. Near Cologne in North-Rhine ... / ©: WWF-Canon / Andrew KERR 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571612"/>
            <a:ext cx="385765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2"/>
              </a:rPr>
              <a:t>Verkehr</a:t>
            </a:r>
            <a:endParaRPr lang="en-US" dirty="0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r>
              <a:rPr lang="en-US" dirty="0" smtClean="0"/>
              <a:t>●</a:t>
            </a:r>
            <a:r>
              <a:rPr lang="hr-HR" dirty="0" smtClean="0"/>
              <a:t> </a:t>
            </a:r>
            <a:r>
              <a:rPr lang="en-US" dirty="0" err="1" smtClean="0"/>
              <a:t>Weltweit</a:t>
            </a:r>
            <a:r>
              <a:rPr lang="en-US" dirty="0" smtClean="0"/>
              <a:t> </a:t>
            </a:r>
            <a:r>
              <a:rPr lang="en-US" dirty="0" err="1" smtClean="0"/>
              <a:t>trägt</a:t>
            </a:r>
            <a:r>
              <a:rPr lang="en-US" dirty="0" smtClean="0"/>
              <a:t>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/>
              <a:t>Verkehrssektor</a:t>
            </a:r>
            <a:r>
              <a:rPr lang="en-US" dirty="0"/>
              <a:t> </a:t>
            </a:r>
            <a:r>
              <a:rPr lang="en-US" dirty="0" err="1"/>
              <a:t>etwa</a:t>
            </a:r>
            <a:r>
              <a:rPr lang="en-US" dirty="0"/>
              <a:t> 14 </a:t>
            </a:r>
            <a:r>
              <a:rPr lang="en-US" dirty="0" err="1"/>
              <a:t>Prozent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den </a:t>
            </a:r>
            <a:r>
              <a:rPr lang="en-US" dirty="0" err="1"/>
              <a:t>gesamten</a:t>
            </a:r>
            <a:r>
              <a:rPr lang="en-US" dirty="0"/>
              <a:t>, </a:t>
            </a:r>
            <a:r>
              <a:rPr lang="en-US" dirty="0" err="1"/>
              <a:t>globalen</a:t>
            </a:r>
            <a:r>
              <a:rPr lang="en-US" dirty="0"/>
              <a:t> </a:t>
            </a:r>
            <a:r>
              <a:rPr lang="en-US" dirty="0" err="1"/>
              <a:t>Treibhausgasemissionen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steigender</a:t>
            </a:r>
            <a:r>
              <a:rPr lang="en-US" dirty="0"/>
              <a:t> </a:t>
            </a:r>
            <a:r>
              <a:rPr lang="en-US" dirty="0" err="1" smtClean="0"/>
              <a:t>Tendenz</a:t>
            </a:r>
            <a:r>
              <a:rPr lang="hr-HR" dirty="0" smtClean="0"/>
              <a:t> </a:t>
            </a:r>
            <a:r>
              <a:rPr lang="hr-HR" dirty="0" err="1" smtClean="0"/>
              <a:t>bei</a:t>
            </a:r>
            <a:r>
              <a:rPr lang="en-US" dirty="0" smtClean="0"/>
              <a:t>. </a:t>
            </a:r>
            <a:r>
              <a:rPr lang="en-US" dirty="0"/>
              <a:t>In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/>
              <a:t>Schweiz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/>
              <a:t>Verkehr</a:t>
            </a:r>
            <a:r>
              <a:rPr lang="en-US" dirty="0"/>
              <a:t> </a:t>
            </a:r>
            <a:r>
              <a:rPr lang="en-US" dirty="0" err="1"/>
              <a:t>bereits</a:t>
            </a:r>
            <a:r>
              <a:rPr lang="en-US" dirty="0"/>
              <a:t> </a:t>
            </a:r>
            <a:r>
              <a:rPr lang="en-US" dirty="0" err="1"/>
              <a:t>heute</a:t>
            </a:r>
            <a:r>
              <a:rPr lang="en-US" dirty="0"/>
              <a:t> </a:t>
            </a:r>
            <a:r>
              <a:rPr lang="en-US" dirty="0" err="1" smtClean="0"/>
              <a:t>Klimasünder</a:t>
            </a:r>
            <a:r>
              <a:rPr lang="en-US" dirty="0" smtClean="0"/>
              <a:t> </a:t>
            </a:r>
            <a:r>
              <a:rPr lang="en-US" dirty="0"/>
              <a:t>Nr. 1.</a:t>
            </a:r>
          </a:p>
          <a:p>
            <a:endParaRPr lang="en-US" dirty="0"/>
          </a:p>
        </p:txBody>
      </p:sp>
      <p:pic>
        <p:nvPicPr>
          <p:cNvPr id="12" name="Slika 11" descr=" / ©: flickr.com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500174"/>
            <a:ext cx="292895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2"/>
              </a:rPr>
              <a:t>Ernährungsverhalte</a:t>
            </a:r>
            <a:r>
              <a:rPr lang="hr-HR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endParaRPr lang="en-US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r>
              <a:rPr lang="en-US" dirty="0" smtClean="0"/>
              <a:t>●</a:t>
            </a:r>
            <a:r>
              <a:rPr lang="hr-HR" dirty="0" smtClean="0"/>
              <a:t> </a:t>
            </a:r>
            <a:r>
              <a:rPr lang="en-US" dirty="0" err="1" smtClean="0"/>
              <a:t>Fleisch</a:t>
            </a:r>
            <a:r>
              <a:rPr lang="en-US" dirty="0" smtClean="0"/>
              <a:t>- </a:t>
            </a:r>
            <a:r>
              <a:rPr lang="en-US" dirty="0"/>
              <a:t>und </a:t>
            </a:r>
            <a:r>
              <a:rPr lang="en-US" dirty="0" err="1"/>
              <a:t>Milchprodukte</a:t>
            </a:r>
            <a:r>
              <a:rPr lang="en-US" dirty="0"/>
              <a:t> </a:t>
            </a:r>
            <a:r>
              <a:rPr lang="en-US" dirty="0" err="1"/>
              <a:t>sowie</a:t>
            </a:r>
            <a:r>
              <a:rPr lang="en-US" dirty="0"/>
              <a:t> </a:t>
            </a:r>
            <a:r>
              <a:rPr lang="en-US" dirty="0" err="1"/>
              <a:t>Eier</a:t>
            </a:r>
            <a:r>
              <a:rPr lang="en-US" dirty="0"/>
              <a:t> </a:t>
            </a:r>
            <a:r>
              <a:rPr lang="en-US" dirty="0" err="1"/>
              <a:t>machen</a:t>
            </a:r>
            <a:r>
              <a:rPr lang="en-US" dirty="0"/>
              <a:t> </a:t>
            </a:r>
            <a:r>
              <a:rPr lang="en-US" dirty="0" err="1"/>
              <a:t>knapp</a:t>
            </a:r>
            <a:r>
              <a:rPr lang="en-US" dirty="0"/>
              <a:t> die </a:t>
            </a:r>
            <a:r>
              <a:rPr lang="en-US" dirty="0" err="1" smtClean="0"/>
              <a:t>Hälfte</a:t>
            </a:r>
            <a:r>
              <a:rPr lang="en-US" dirty="0" smtClean="0"/>
              <a:t> </a:t>
            </a:r>
            <a:r>
              <a:rPr lang="en-US" dirty="0" err="1"/>
              <a:t>unseres</a:t>
            </a:r>
            <a:r>
              <a:rPr lang="en-US" dirty="0"/>
              <a:t> </a:t>
            </a:r>
            <a:r>
              <a:rPr lang="en-US" dirty="0" err="1" smtClean="0"/>
              <a:t>Ernährungs-Fussabdrucks</a:t>
            </a:r>
            <a:r>
              <a:rPr lang="en-US" dirty="0" smtClean="0"/>
              <a:t> </a:t>
            </a:r>
            <a:r>
              <a:rPr lang="en-US" dirty="0" err="1"/>
              <a:t>aus</a:t>
            </a:r>
            <a:r>
              <a:rPr lang="en-US" dirty="0"/>
              <a:t>. Anders </a:t>
            </a:r>
            <a:r>
              <a:rPr lang="en-US" dirty="0" err="1" smtClean="0"/>
              <a:t>ausgedrückt</a:t>
            </a:r>
            <a:r>
              <a:rPr lang="en-US" dirty="0"/>
              <a:t>: Die </a:t>
            </a:r>
            <a:r>
              <a:rPr lang="en-US" dirty="0" err="1" smtClean="0"/>
              <a:t>grössten</a:t>
            </a:r>
            <a:r>
              <a:rPr lang="en-US" dirty="0" smtClean="0"/>
              <a:t> </a:t>
            </a:r>
            <a:r>
              <a:rPr lang="en-US" dirty="0" err="1" smtClean="0"/>
              <a:t>Umweltsünder</a:t>
            </a:r>
            <a:r>
              <a:rPr lang="en-US" dirty="0" smtClean="0"/>
              <a:t> </a:t>
            </a:r>
            <a:r>
              <a:rPr lang="en-US" dirty="0" err="1"/>
              <a:t>unter</a:t>
            </a:r>
            <a:r>
              <a:rPr lang="en-US" dirty="0"/>
              <a:t> den </a:t>
            </a:r>
            <a:r>
              <a:rPr lang="en-US" dirty="0" err="1"/>
              <a:t>Lebensmitteln</a:t>
            </a:r>
            <a:r>
              <a:rPr lang="en-US" dirty="0"/>
              <a:t> </a:t>
            </a:r>
            <a:r>
              <a:rPr lang="en-US" dirty="0" err="1"/>
              <a:t>sind</a:t>
            </a:r>
            <a:r>
              <a:rPr lang="en-US" dirty="0"/>
              <a:t> </a:t>
            </a:r>
            <a:r>
              <a:rPr lang="en-US" dirty="0" err="1"/>
              <a:t>tierischen</a:t>
            </a:r>
            <a:r>
              <a:rPr lang="en-US" dirty="0"/>
              <a:t> </a:t>
            </a:r>
            <a:r>
              <a:rPr lang="en-US" dirty="0" err="1"/>
              <a:t>Ursprungs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Slika 3" descr=" / ©: Kimsonal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643050"/>
            <a:ext cx="278608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00B0F0"/>
                </a:solidFill>
              </a:rPr>
              <a:t>Die </a:t>
            </a:r>
            <a:r>
              <a:rPr lang="en-US" b="1" u="sng" dirty="0" err="1">
                <a:solidFill>
                  <a:srgbClr val="00B0F0"/>
                </a:solidFill>
              </a:rPr>
              <a:t>Folgen</a:t>
            </a:r>
            <a:r>
              <a:rPr lang="en-US" b="1" u="sng" dirty="0">
                <a:solidFill>
                  <a:srgbClr val="00B0F0"/>
                </a:solidFill>
              </a:rPr>
              <a:t> des </a:t>
            </a:r>
            <a:r>
              <a:rPr lang="en-US" b="1" u="sng" dirty="0" err="1">
                <a:solidFill>
                  <a:srgbClr val="00B0F0"/>
                </a:solidFill>
              </a:rPr>
              <a:t>Klimawandels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●</a:t>
            </a:r>
            <a:r>
              <a:rPr lang="hr-HR" b="1" dirty="0" smtClean="0"/>
              <a:t> </a:t>
            </a:r>
            <a:r>
              <a:rPr lang="en-US" b="1" dirty="0" err="1" smtClean="0"/>
              <a:t>Extremwetterereignisse</a:t>
            </a:r>
            <a:endParaRPr lang="en-US" dirty="0"/>
          </a:p>
          <a:p>
            <a:pPr>
              <a:buNone/>
            </a:pPr>
            <a:r>
              <a:rPr lang="en-US" b="1" dirty="0" smtClean="0"/>
              <a:t>●</a:t>
            </a:r>
            <a:r>
              <a:rPr lang="hr-HR" b="1" dirty="0" smtClean="0"/>
              <a:t> </a:t>
            </a:r>
            <a:r>
              <a:rPr lang="en-US" b="1" dirty="0" err="1" smtClean="0"/>
              <a:t>Polargebiete</a:t>
            </a:r>
            <a:endParaRPr lang="hr-HR" b="1" dirty="0" smtClean="0"/>
          </a:p>
          <a:p>
            <a:pPr>
              <a:buNone/>
            </a:pPr>
            <a:r>
              <a:rPr lang="en-US" b="1" dirty="0" smtClean="0"/>
              <a:t>●</a:t>
            </a:r>
            <a:r>
              <a:rPr lang="hr-HR" b="1" dirty="0" smtClean="0"/>
              <a:t> </a:t>
            </a:r>
            <a:r>
              <a:rPr lang="en-US" b="1" dirty="0" err="1" smtClean="0"/>
              <a:t>Klima-Zeugen</a:t>
            </a:r>
            <a:endParaRPr lang="en-US" dirty="0"/>
          </a:p>
          <a:p>
            <a:pPr>
              <a:buNone/>
            </a:pPr>
            <a:r>
              <a:rPr lang="en-US" b="1" dirty="0" smtClean="0"/>
              <a:t>●</a:t>
            </a:r>
            <a:r>
              <a:rPr lang="hr-HR" b="1" dirty="0" smtClean="0"/>
              <a:t> </a:t>
            </a:r>
            <a:r>
              <a:rPr lang="en-US" b="1" dirty="0" err="1" smtClean="0"/>
              <a:t>Gebirge</a:t>
            </a:r>
            <a:r>
              <a:rPr lang="en-US" b="1" dirty="0" smtClean="0"/>
              <a:t> </a:t>
            </a:r>
            <a:r>
              <a:rPr lang="en-US" b="1" dirty="0"/>
              <a:t>und </a:t>
            </a:r>
            <a:r>
              <a:rPr lang="en-US" b="1" dirty="0" err="1"/>
              <a:t>Gletscher</a:t>
            </a:r>
            <a:endParaRPr lang="en-US" dirty="0"/>
          </a:p>
          <a:p>
            <a:pPr>
              <a:buNone/>
            </a:pPr>
            <a:r>
              <a:rPr lang="en-US" b="1" dirty="0" smtClean="0"/>
              <a:t>●</a:t>
            </a:r>
            <a:r>
              <a:rPr lang="hr-HR" b="1" dirty="0" smtClean="0"/>
              <a:t> </a:t>
            </a:r>
            <a:r>
              <a:rPr lang="en-US" b="1" dirty="0" err="1" smtClean="0"/>
              <a:t>Ozeane</a:t>
            </a:r>
            <a:r>
              <a:rPr lang="en-US" b="1" dirty="0" smtClean="0"/>
              <a:t> </a:t>
            </a:r>
            <a:r>
              <a:rPr lang="en-US" b="1" dirty="0"/>
              <a:t>und </a:t>
            </a:r>
            <a:r>
              <a:rPr lang="en-US" b="1" dirty="0" err="1"/>
              <a:t>Korallenriffe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2"/>
              </a:rPr>
              <a:t>Extremwetterereignisse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●</a:t>
            </a:r>
            <a:r>
              <a:rPr lang="hr-HR" dirty="0" smtClean="0"/>
              <a:t> </a:t>
            </a:r>
            <a:r>
              <a:rPr lang="en-US" dirty="0" smtClean="0"/>
              <a:t>In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/>
              <a:t>zweiten</a:t>
            </a:r>
            <a:r>
              <a:rPr lang="en-US" dirty="0"/>
              <a:t> </a:t>
            </a:r>
            <a:r>
              <a:rPr lang="en-US" dirty="0" err="1" smtClean="0"/>
              <a:t>Hälfte</a:t>
            </a:r>
            <a:r>
              <a:rPr lang="en-US" dirty="0" smtClean="0"/>
              <a:t> </a:t>
            </a:r>
            <a:r>
              <a:rPr lang="en-US" dirty="0"/>
              <a:t>des 20. </a:t>
            </a:r>
            <a:r>
              <a:rPr lang="en-US" dirty="0" err="1"/>
              <a:t>Jahrhunderts</a:t>
            </a:r>
            <a:r>
              <a:rPr lang="en-US" dirty="0"/>
              <a:t> </a:t>
            </a:r>
            <a:r>
              <a:rPr lang="en-US" dirty="0" err="1"/>
              <a:t>haben</a:t>
            </a:r>
            <a:r>
              <a:rPr lang="en-US" dirty="0"/>
              <a:t> </a:t>
            </a:r>
            <a:r>
              <a:rPr lang="en-US" dirty="0" err="1"/>
              <a:t>schwere</a:t>
            </a:r>
            <a:r>
              <a:rPr lang="en-US" dirty="0"/>
              <a:t> </a:t>
            </a:r>
            <a:r>
              <a:rPr lang="en-US" dirty="0" err="1"/>
              <a:t>Wetterereignisse</a:t>
            </a:r>
            <a:r>
              <a:rPr lang="en-US" dirty="0"/>
              <a:t> auf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/>
              <a:t>Nordhalbkugel</a:t>
            </a:r>
            <a:r>
              <a:rPr lang="en-US" dirty="0"/>
              <a:t> um 2 </a:t>
            </a:r>
            <a:r>
              <a:rPr lang="en-US" dirty="0" err="1"/>
              <a:t>bis</a:t>
            </a:r>
            <a:r>
              <a:rPr lang="en-US" dirty="0"/>
              <a:t> 4 </a:t>
            </a:r>
            <a:r>
              <a:rPr lang="en-US" dirty="0" err="1"/>
              <a:t>Prozent</a:t>
            </a:r>
            <a:r>
              <a:rPr lang="en-US" dirty="0"/>
              <a:t> </a:t>
            </a:r>
            <a:r>
              <a:rPr lang="en-US" dirty="0" err="1"/>
              <a:t>zugenommen</a:t>
            </a:r>
            <a:r>
              <a:rPr lang="en-US" dirty="0"/>
              <a:t>. </a:t>
            </a:r>
            <a:r>
              <a:rPr lang="en-US" dirty="0" err="1"/>
              <a:t>Hitzewellen</a:t>
            </a:r>
            <a:r>
              <a:rPr lang="en-US" dirty="0"/>
              <a:t> </a:t>
            </a:r>
            <a:r>
              <a:rPr lang="en-US" dirty="0" err="1"/>
              <a:t>wurden</a:t>
            </a:r>
            <a:r>
              <a:rPr lang="en-US" dirty="0"/>
              <a:t> </a:t>
            </a:r>
            <a:r>
              <a:rPr lang="en-US" dirty="0" err="1" smtClean="0"/>
              <a:t>häufiger</a:t>
            </a:r>
            <a:r>
              <a:rPr lang="en-US" dirty="0"/>
              <a:t>, </a:t>
            </a:r>
            <a:r>
              <a:rPr lang="en-US" dirty="0" err="1"/>
              <a:t>intensiver</a:t>
            </a:r>
            <a:r>
              <a:rPr lang="en-US" dirty="0"/>
              <a:t> und </a:t>
            </a:r>
            <a:r>
              <a:rPr lang="en-US" dirty="0" err="1" smtClean="0"/>
              <a:t>länger</a:t>
            </a:r>
            <a:r>
              <a:rPr lang="en-US" dirty="0" smtClean="0"/>
              <a:t> </a:t>
            </a:r>
            <a:r>
              <a:rPr lang="en-US" dirty="0" err="1"/>
              <a:t>seit</a:t>
            </a:r>
            <a:r>
              <a:rPr lang="en-US" dirty="0"/>
              <a:t> den 70er </a:t>
            </a:r>
            <a:r>
              <a:rPr lang="en-US" dirty="0" err="1"/>
              <a:t>Jahren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Slika 3" descr="Wasserhose, Kroatien.&#10;Wasserhose (ein ungewÃ¶hnliches und gefÃ¤hrliches Meteor aus grossen ... / ©: WWF-Canon / Michel GUNTHER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714752"/>
            <a:ext cx="300039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đanski">
  <a:themeElements>
    <a:clrScheme name="Građan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Građan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rađan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3126</TotalTime>
  <Words>411</Words>
  <Application>Microsoft Office PowerPoint</Application>
  <PresentationFormat>Prikaz na zaslonu (4:3)</PresentationFormat>
  <Paragraphs>57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Građanski</vt:lpstr>
      <vt:lpstr>KLIMAWANDEL</vt:lpstr>
      <vt:lpstr>Die Temperatur</vt:lpstr>
      <vt:lpstr>       Die Ursachen des Klimawandels </vt:lpstr>
      <vt:lpstr>Der Treibhauseffekt</vt:lpstr>
      <vt:lpstr>Energie aus Kohle</vt:lpstr>
      <vt:lpstr>Verkehr</vt:lpstr>
      <vt:lpstr>Ernährungsverhalten</vt:lpstr>
      <vt:lpstr>Die Folgen des Klimawandels </vt:lpstr>
      <vt:lpstr>Extremwetterereignisse</vt:lpstr>
      <vt:lpstr>Polargebiete</vt:lpstr>
      <vt:lpstr>Klima-Zeugen</vt:lpstr>
      <vt:lpstr>Gebirge und Gletscher</vt:lpstr>
      <vt:lpstr>Ozeane und Korallenriffe</vt:lpstr>
      <vt:lpstr>Vergleich der phänologischen Jahreszeitenlänge</vt:lpstr>
      <vt:lpstr>Ursachen des Klimawandels</vt:lpstr>
      <vt:lpstr>Ein Planet bekommt Fieber</vt:lpstr>
      <vt:lpstr>Was sagt der Weihnachtsmann dazu…?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Andjela Behin</dc:creator>
  <cp:lastModifiedBy>Andjela Behin</cp:lastModifiedBy>
  <cp:revision>38</cp:revision>
  <dcterms:created xsi:type="dcterms:W3CDTF">2017-03-17T09:05:35Z</dcterms:created>
  <dcterms:modified xsi:type="dcterms:W3CDTF">2017-03-19T13:12:12Z</dcterms:modified>
</cp:coreProperties>
</file>