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3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jbMC+6ndi5AtDbpD8m/kTZT5irH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customschemas.google.com/relationships/presentationmetadata" Target="meta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c4a4e75731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c4a4e75731_0_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1c4a4e75731_0_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c4a4e75731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c4a4e75731_0_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1c4a4e75731_0_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c4a4e75731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c4a4e75731_0_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g1c4a4e75731_0_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c4a4e75731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c4a4e75731_0_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1c4a4e75731_0_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c4a4e75731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c4a4e75731_0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1c4a4e75731_0_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c4a4e75731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c4a4e75731_0_1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1c4a4e75731_0_1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c4a4e75731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c4a4e75731_0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1c4a4e75731_0_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c4a4e75731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c4a4e75731_0_1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g1c4a4e75731_0_1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c4a4e75731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c4a4e75731_0_1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g1c4a4e75731_0_1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c4a4e75731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c4a4e75731_0_1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1c4a4e75731_0_1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c4a4e75731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c4a4e75731_0_1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g1c4a4e75731_0_1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c4a4e75731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c4a4e75731_0_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g1c4a4e75731_0_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c4a4e75731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c4a4e75731_0_1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g1c4a4e75731_0_1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c4a4e75731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c4a4e75731_0_1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g1c4a4e75731_0_1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28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c4a4e7573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c4a4e75731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1c4a4e75731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c4a4e75731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c4a4e75731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g1c4a4e75731_0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c4a4e7573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c4a4e75731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g1c4a4e75731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c4a4e75731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c4a4e75731_0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1c4a4e75731_0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c4a4e75731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c4a4e75731_0_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1c4a4e75731_0_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  <a:defRPr sz="6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20"/>
              <a:buNone/>
              <a:defRPr sz="2400">
                <a:solidFill>
                  <a:schemeClr val="accent2"/>
                </a:solidFill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253576" y="6505078"/>
            <a:ext cx="964036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3"/>
          <p:cNvSpPr txBox="1"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3"/>
          <p:cNvSpPr txBox="1">
            <a:spLocks noGrp="1"/>
          </p:cNvSpPr>
          <p:nvPr>
            <p:ph type="body" idx="1"/>
          </p:nvPr>
        </p:nvSpPr>
        <p:spPr>
          <a:xfrm rot="5400000">
            <a:off x="4837113" y="-1028700"/>
            <a:ext cx="4114800" cy="9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1pPr>
            <a:lvl2pPr marL="914400" lvl="1" indent="-3200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3pPr>
            <a:lvl4pPr marL="1828800" lvl="3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4pPr>
            <a:lvl5pPr marL="2286000" lvl="4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5pPr>
            <a:lvl6pPr marL="2743200" lvl="5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6pPr>
            <a:lvl7pPr marL="3200400" lvl="6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7pPr>
            <a:lvl8pPr marL="3657600" lvl="7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8pPr>
            <a:lvl9pPr marL="4114800" lvl="8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dt" idx="10"/>
          </p:nvPr>
        </p:nvSpPr>
        <p:spPr>
          <a:xfrm>
            <a:off x="253576" y="6505078"/>
            <a:ext cx="964036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ftr" idx="11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sldNum" idx="12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4"/>
          <p:cNvSpPr txBox="1">
            <a:spLocks noGrp="1"/>
          </p:cNvSpPr>
          <p:nvPr>
            <p:ph type="title"/>
          </p:nvPr>
        </p:nvSpPr>
        <p:spPr>
          <a:xfrm rot="5400000">
            <a:off x="8017814" y="2152001"/>
            <a:ext cx="5410200" cy="1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4"/>
          <p:cNvSpPr txBox="1">
            <a:spLocks noGrp="1"/>
          </p:cNvSpPr>
          <p:nvPr>
            <p:ph type="body" idx="1"/>
          </p:nvPr>
        </p:nvSpPr>
        <p:spPr>
          <a:xfrm rot="5400000">
            <a:off x="3256107" y="-741506"/>
            <a:ext cx="5410200" cy="7502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1pPr>
            <a:lvl2pPr marL="914400" lvl="1" indent="-3200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3pPr>
            <a:lvl4pPr marL="1828800" lvl="3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4pPr>
            <a:lvl5pPr marL="2286000" lvl="4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5pPr>
            <a:lvl6pPr marL="2743200" lvl="5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6pPr>
            <a:lvl7pPr marL="3200400" lvl="6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7pPr>
            <a:lvl8pPr marL="3657600" lvl="7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8pPr>
            <a:lvl9pPr marL="4114800" lvl="8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9pPr>
          </a:lstStyle>
          <a:p>
            <a:endParaRPr/>
          </a:p>
        </p:txBody>
      </p:sp>
      <p:sp>
        <p:nvSpPr>
          <p:cNvPr id="82" name="Google Shape;82;p24"/>
          <p:cNvSpPr txBox="1">
            <a:spLocks noGrp="1"/>
          </p:cNvSpPr>
          <p:nvPr>
            <p:ph type="dt" idx="10"/>
          </p:nvPr>
        </p:nvSpPr>
        <p:spPr>
          <a:xfrm>
            <a:off x="253576" y="6505078"/>
            <a:ext cx="964036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4"/>
          <p:cNvSpPr txBox="1">
            <a:spLocks noGrp="1"/>
          </p:cNvSpPr>
          <p:nvPr>
            <p:ph type="ftr" idx="11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4"/>
          <p:cNvSpPr txBox="1">
            <a:spLocks noGrp="1"/>
          </p:cNvSpPr>
          <p:nvPr>
            <p:ph type="sldNum" idx="12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1pPr>
            <a:lvl2pPr marL="914400" lvl="1" indent="-3200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3pPr>
            <a:lvl4pPr marL="1828800" lvl="3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4pPr>
            <a:lvl5pPr marL="2286000" lvl="4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5pPr>
            <a:lvl6pPr marL="2743200" lvl="5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6pPr>
            <a:lvl7pPr marL="3200400" lvl="6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7pPr>
            <a:lvl8pPr marL="3657600" lvl="7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8pPr>
            <a:lvl9pPr marL="4114800" lvl="8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253576" y="6505078"/>
            <a:ext cx="964036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2208213" y="1600200"/>
            <a:ext cx="4572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1pPr>
            <a:lvl2pPr marL="914400" lvl="1" indent="-3200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3pPr>
            <a:lvl4pPr marL="1828800" lvl="3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4pPr>
            <a:lvl5pPr marL="2286000" lvl="4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5pPr>
            <a:lvl6pPr marL="2743200" lvl="5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6pPr>
            <a:lvl7pPr marL="3200400" lvl="6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7pPr>
            <a:lvl8pPr marL="3657600" lvl="7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8pPr>
            <a:lvl9pPr marL="4114800" lvl="8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body" idx="2"/>
          </p:nvPr>
        </p:nvSpPr>
        <p:spPr>
          <a:xfrm>
            <a:off x="7008813" y="1600200"/>
            <a:ext cx="4572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1pPr>
            <a:lvl2pPr marL="914400" lvl="1" indent="-3200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3pPr>
            <a:lvl4pPr marL="1828800" lvl="3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4pPr>
            <a:lvl5pPr marL="2286000" lvl="4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5pPr>
            <a:lvl6pPr marL="2743200" lvl="5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6pPr>
            <a:lvl7pPr marL="3200400" lvl="6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7pPr>
            <a:lvl8pPr marL="3657600" lvl="7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8pPr>
            <a:lvl9pPr marL="4114800" lvl="8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dt" idx="10"/>
          </p:nvPr>
        </p:nvSpPr>
        <p:spPr>
          <a:xfrm>
            <a:off x="253576" y="6505078"/>
            <a:ext cx="964036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ftr" idx="11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sldNum" idx="12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7"/>
          <p:cNvSpPr txBox="1"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2000">
                <a:solidFill>
                  <a:srgbClr val="99999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1440"/>
              <a:buNone/>
              <a:defRPr sz="1800">
                <a:solidFill>
                  <a:srgbClr val="99999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1280"/>
              <a:buNone/>
              <a:defRPr sz="1600">
                <a:solidFill>
                  <a:srgbClr val="99999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1280"/>
              <a:buNone/>
              <a:defRPr sz="1600">
                <a:solidFill>
                  <a:srgbClr val="99999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1280"/>
              <a:buNone/>
              <a:defRPr sz="1600">
                <a:solidFill>
                  <a:srgbClr val="99999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1280"/>
              <a:buNone/>
              <a:defRPr sz="1600">
                <a:solidFill>
                  <a:srgbClr val="99999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1280"/>
              <a:buNone/>
              <a:defRPr sz="1600">
                <a:solidFill>
                  <a:srgbClr val="99999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1280"/>
              <a:buNone/>
              <a:defRPr sz="16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253576" y="6505078"/>
            <a:ext cx="964036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/>
              <a:buNone/>
              <a:defRPr sz="26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18" descr="An empty placeholder to add an image. Click on the placeholder and select the image that you wish to add."/>
          <p:cNvSpPr>
            <a:spLocks noGrp="1"/>
          </p:cNvSpPr>
          <p:nvPr>
            <p:ph type="pic" idx="2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  <a:noFill/>
          <a:ln>
            <a:noFill/>
          </a:ln>
        </p:spPr>
      </p:sp>
      <p:sp>
        <p:nvSpPr>
          <p:cNvPr id="44" name="Google Shape;44;p18"/>
          <p:cNvSpPr txBox="1">
            <a:spLocks noGrp="1"/>
          </p:cNvSpPr>
          <p:nvPr>
            <p:ph type="body" idx="1"/>
          </p:nvPr>
        </p:nvSpPr>
        <p:spPr>
          <a:xfrm>
            <a:off x="8837614" y="4583187"/>
            <a:ext cx="2743200" cy="113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2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2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dt" idx="10"/>
          </p:nvPr>
        </p:nvSpPr>
        <p:spPr>
          <a:xfrm>
            <a:off x="253576" y="6505078"/>
            <a:ext cx="964036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ftr" idx="11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sldNum" idx="12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9"/>
          <p:cNvSpPr txBox="1"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9"/>
          <p:cNvSpPr txBox="1"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80"/>
              <a:buNone/>
              <a:defRPr sz="21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body" idx="2"/>
          </p:nvPr>
        </p:nvSpPr>
        <p:spPr>
          <a:xfrm>
            <a:off x="2208213" y="2505075"/>
            <a:ext cx="4572000" cy="3337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1pPr>
            <a:lvl2pPr marL="914400" lvl="1" indent="-3200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3pPr>
            <a:lvl4pPr marL="1828800" lvl="3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4pPr>
            <a:lvl5pPr marL="2286000" lvl="4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5pPr>
            <a:lvl6pPr marL="2743200" lvl="5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6pPr>
            <a:lvl7pPr marL="3200400" lvl="6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7pPr>
            <a:lvl8pPr marL="3657600" lvl="7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8pPr>
            <a:lvl9pPr marL="4114800" lvl="8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body" idx="3"/>
          </p:nvPr>
        </p:nvSpPr>
        <p:spPr>
          <a:xfrm>
            <a:off x="7008813" y="1600200"/>
            <a:ext cx="45720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80"/>
              <a:buNone/>
              <a:defRPr sz="21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body" idx="4"/>
          </p:nvPr>
        </p:nvSpPr>
        <p:spPr>
          <a:xfrm>
            <a:off x="7008813" y="2505075"/>
            <a:ext cx="4572000" cy="3337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1pPr>
            <a:lvl2pPr marL="914400" lvl="1" indent="-3200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3pPr>
            <a:lvl4pPr marL="1828800" lvl="3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4pPr>
            <a:lvl5pPr marL="2286000" lvl="4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5pPr>
            <a:lvl6pPr marL="2743200" lvl="5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6pPr>
            <a:lvl7pPr marL="3200400" lvl="6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7pPr>
            <a:lvl8pPr marL="3657600" lvl="7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8pPr>
            <a:lvl9pPr marL="4114800" lvl="8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9pPr>
          </a:lstStyle>
          <a:p>
            <a:endParaRPr/>
          </a:p>
        </p:txBody>
      </p:sp>
      <p:sp>
        <p:nvSpPr>
          <p:cNvPr id="54" name="Google Shape;54;p19"/>
          <p:cNvSpPr txBox="1">
            <a:spLocks noGrp="1"/>
          </p:cNvSpPr>
          <p:nvPr>
            <p:ph type="dt" idx="10"/>
          </p:nvPr>
        </p:nvSpPr>
        <p:spPr>
          <a:xfrm>
            <a:off x="253576" y="6505078"/>
            <a:ext cx="964036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9"/>
          <p:cNvSpPr txBox="1">
            <a:spLocks noGrp="1"/>
          </p:cNvSpPr>
          <p:nvPr>
            <p:ph type="ftr" idx="11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sldNum" idx="12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0"/>
          <p:cNvSpPr txBox="1"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dt" idx="10"/>
          </p:nvPr>
        </p:nvSpPr>
        <p:spPr>
          <a:xfrm>
            <a:off x="253576" y="6505078"/>
            <a:ext cx="964036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ftr" idx="11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sldNum" idx="12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1"/>
          <p:cNvSpPr txBox="1">
            <a:spLocks noGrp="1"/>
          </p:cNvSpPr>
          <p:nvPr>
            <p:ph type="dt" idx="10"/>
          </p:nvPr>
        </p:nvSpPr>
        <p:spPr>
          <a:xfrm>
            <a:off x="253576" y="6505078"/>
            <a:ext cx="964036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ftr" idx="11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sldNum" idx="12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2"/>
          <p:cNvSpPr txBox="1"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/>
              <a:buNone/>
              <a:defRPr sz="26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2"/>
          <p:cNvSpPr txBox="1">
            <a:spLocks noGrp="1"/>
          </p:cNvSpPr>
          <p:nvPr>
            <p:ph type="body" idx="1"/>
          </p:nvPr>
        </p:nvSpPr>
        <p:spPr>
          <a:xfrm>
            <a:off x="1293813" y="533400"/>
            <a:ext cx="68580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052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920"/>
              <a:buChar char="▪"/>
              <a:defRPr sz="2400"/>
            </a:lvl1pPr>
            <a:lvl2pPr marL="914400" lvl="1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 sz="2000"/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 sz="1800"/>
            </a:lvl3pPr>
            <a:lvl4pPr marL="1828800" lvl="3" indent="-3098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Char char="▪"/>
              <a:defRPr sz="1600"/>
            </a:lvl4pPr>
            <a:lvl5pPr marL="2286000" lvl="4" indent="-29972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Char char="▪"/>
              <a:defRPr sz="1400"/>
            </a:lvl5pPr>
            <a:lvl6pPr marL="2743200" lvl="5" indent="-29972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Char char="▪"/>
              <a:defRPr sz="1400"/>
            </a:lvl6pPr>
            <a:lvl7pPr marL="3200400" lvl="6" indent="-29972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Char char="▪"/>
              <a:defRPr sz="1400"/>
            </a:lvl7pPr>
            <a:lvl8pPr marL="3657600" lvl="7" indent="-29972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Char char="▪"/>
              <a:defRPr sz="1400"/>
            </a:lvl8pPr>
            <a:lvl9pPr marL="4114800" lvl="8" indent="-29972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Char char="▪"/>
              <a:defRPr sz="1400"/>
            </a:lvl9pPr>
          </a:lstStyle>
          <a:p>
            <a:endParaRPr/>
          </a:p>
        </p:txBody>
      </p:sp>
      <p:sp>
        <p:nvSpPr>
          <p:cNvPr id="69" name="Google Shape;69;p22"/>
          <p:cNvSpPr txBox="1">
            <a:spLocks noGrp="1"/>
          </p:cNvSpPr>
          <p:nvPr>
            <p:ph type="body" idx="2"/>
          </p:nvPr>
        </p:nvSpPr>
        <p:spPr>
          <a:xfrm>
            <a:off x="8837614" y="4583187"/>
            <a:ext cx="2743200" cy="113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2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2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dt" idx="10"/>
          </p:nvPr>
        </p:nvSpPr>
        <p:spPr>
          <a:xfrm>
            <a:off x="253576" y="6505078"/>
            <a:ext cx="964036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ftr" idx="11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sldNum" idx="12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988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971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972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972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972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972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972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253576" y="6505078"/>
            <a:ext cx="964036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z.harvard.edu/thinking-routines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YEooPeyz5M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hyperlink" Target="https://drive.google.com/file/d/1KIwMywgKsSx1BrQ2iErgoEbsaI_1snXh/view?usp=share_link" TargetMode="External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Relationship Id="rId9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>
            <a:spLocks noGrp="1"/>
          </p:cNvSpPr>
          <p:nvPr>
            <p:ph type="ctrTitle"/>
          </p:nvPr>
        </p:nvSpPr>
        <p:spPr>
          <a:xfrm>
            <a:off x="231650" y="1231425"/>
            <a:ext cx="9183900" cy="15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r-HR" sz="3600">
                <a:solidFill>
                  <a:srgbClr val="434343"/>
                </a:solidFill>
              </a:rPr>
              <a:t>The 4Cs: Kreativnost, Kritičko razmišljanje, Komunikacija i Kolaboracija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91" name="Google Shape;91;p1"/>
          <p:cNvSpPr txBox="1">
            <a:spLocks noGrp="1"/>
          </p:cNvSpPr>
          <p:nvPr>
            <p:ph type="subTitle" idx="1"/>
          </p:nvPr>
        </p:nvSpPr>
        <p:spPr>
          <a:xfrm>
            <a:off x="6782200" y="5439000"/>
            <a:ext cx="4982400" cy="10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20"/>
              <a:buNone/>
            </a:pPr>
            <a:endParaRPr sz="2500" b="1">
              <a:solidFill>
                <a:srgbClr val="FFD966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20"/>
              <a:buNone/>
            </a:pPr>
            <a:r>
              <a:rPr lang="hr-HR" sz="2500" b="1">
                <a:solidFill>
                  <a:srgbClr val="FFD966"/>
                </a:solidFill>
              </a:rPr>
              <a:t>Firenca  22.8. - 26.8. 2022. </a:t>
            </a:r>
            <a:endParaRPr sz="2500" b="1">
              <a:solidFill>
                <a:srgbClr val="FFD966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"/>
          <p:cNvSpPr txBox="1">
            <a:spLocks noGrp="1"/>
          </p:cNvSpPr>
          <p:nvPr>
            <p:ph type="title"/>
          </p:nvPr>
        </p:nvSpPr>
        <p:spPr>
          <a:xfrm>
            <a:off x="979714" y="-13853"/>
            <a:ext cx="8707359" cy="1321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hr-HR"/>
              <a:t>PQA metoda</a:t>
            </a:r>
            <a:endParaRPr/>
          </a:p>
        </p:txBody>
      </p:sp>
      <p:sp>
        <p:nvSpPr>
          <p:cNvPr id="179" name="Google Shape;179;p4"/>
          <p:cNvSpPr txBox="1">
            <a:spLocks noGrp="1"/>
          </p:cNvSpPr>
          <p:nvPr>
            <p:ph type="body" idx="1"/>
          </p:nvPr>
        </p:nvSpPr>
        <p:spPr>
          <a:xfrm>
            <a:off x="1775825" y="1572300"/>
            <a:ext cx="5157900" cy="3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</a:pPr>
            <a:r>
              <a:rPr lang="hr-HR" sz="2800"/>
              <a:t>Što ________________</a:t>
            </a:r>
            <a:endParaRPr sz="28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</a:pPr>
            <a:r>
              <a:rPr lang="hr-HR" sz="2800"/>
              <a:t>Tko ________________</a:t>
            </a:r>
            <a:endParaRPr sz="2800"/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</a:pPr>
            <a:r>
              <a:rPr lang="hr-HR" sz="2800"/>
              <a:t>Gdje _____________</a:t>
            </a:r>
            <a:endParaRPr sz="2800"/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</a:pPr>
            <a:r>
              <a:rPr lang="hr-HR" sz="2800"/>
              <a:t>Kada _______________</a:t>
            </a:r>
            <a:endParaRPr sz="2800"/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</a:pPr>
            <a:r>
              <a:rPr lang="hr-HR" sz="2800"/>
              <a:t>Kako _______________</a:t>
            </a:r>
            <a:endParaRPr sz="2800"/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</a:pPr>
            <a:r>
              <a:rPr lang="hr-HR" sz="2800"/>
              <a:t>Zašto ________________</a:t>
            </a:r>
            <a:endParaRPr sz="2800"/>
          </a:p>
        </p:txBody>
      </p:sp>
      <p:pic>
        <p:nvPicPr>
          <p:cNvPr id="180" name="Google Shape;180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6625" y="806192"/>
            <a:ext cx="3939329" cy="52456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c4a4e75731_0_70"/>
          <p:cNvSpPr txBox="1">
            <a:spLocks noGrp="1"/>
          </p:cNvSpPr>
          <p:nvPr>
            <p:ph type="title"/>
          </p:nvPr>
        </p:nvSpPr>
        <p:spPr>
          <a:xfrm>
            <a:off x="408463" y="191125"/>
            <a:ext cx="9372600" cy="1200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POVRATNA INFORMACIJA</a:t>
            </a:r>
            <a:endParaRPr/>
          </a:p>
        </p:txBody>
      </p:sp>
      <p:sp>
        <p:nvSpPr>
          <p:cNvPr id="187" name="Google Shape;187;g1c4a4e75731_0_70"/>
          <p:cNvSpPr txBox="1"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8" name="Google Shape;188;g1c4a4e75731_0_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3600" y="182775"/>
            <a:ext cx="4351699" cy="649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"/>
          <p:cNvSpPr txBox="1"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hr-HR" b="1"/>
              <a:t>TAG METODA</a:t>
            </a:r>
            <a:endParaRPr b="1"/>
          </a:p>
        </p:txBody>
      </p:sp>
      <p:sp>
        <p:nvSpPr>
          <p:cNvPr id="194" name="Google Shape;194;p6"/>
          <p:cNvSpPr txBox="1"/>
          <p:nvPr/>
        </p:nvSpPr>
        <p:spPr>
          <a:xfrm>
            <a:off x="2140750" y="1856575"/>
            <a:ext cx="757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5" name="Google Shape;19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3100" y="1505225"/>
            <a:ext cx="6646700" cy="498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"/>
          <p:cNvSpPr txBox="1"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hr-HR"/>
              <a:t>3, 2, 1 FEEDBACK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hr-HR"/>
              <a:t>FORMULA</a:t>
            </a:r>
            <a:endParaRPr/>
          </a:p>
        </p:txBody>
      </p:sp>
      <p:pic>
        <p:nvPicPr>
          <p:cNvPr id="201" name="Google Shape;20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3850" y="0"/>
            <a:ext cx="4896963" cy="652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7"/>
          <p:cNvSpPr txBox="1"/>
          <p:nvPr/>
        </p:nvSpPr>
        <p:spPr>
          <a:xfrm>
            <a:off x="833575" y="2387050"/>
            <a:ext cx="10912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3 SVIĐA MI SE…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2 PRIJEDLOGA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1 PITANJE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8"/>
          <p:cNvSpPr txBox="1"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hr-HR"/>
              <a:t>THREE ACT PLAY ( ideja za SRO )</a:t>
            </a:r>
            <a:endParaRPr/>
          </a:p>
        </p:txBody>
      </p:sp>
      <p:pic>
        <p:nvPicPr>
          <p:cNvPr id="208" name="Google Shape;20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8550" y="1505225"/>
            <a:ext cx="6608548" cy="4962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c4a4e75731_0_83"/>
          <p:cNvSpPr txBox="1">
            <a:spLocks noGrp="1"/>
          </p:cNvSpPr>
          <p:nvPr>
            <p:ph type="title"/>
          </p:nvPr>
        </p:nvSpPr>
        <p:spPr>
          <a:xfrm>
            <a:off x="806318" y="210075"/>
            <a:ext cx="3887700" cy="1200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KOMUNIKACIJA</a:t>
            </a:r>
            <a:endParaRPr/>
          </a:p>
        </p:txBody>
      </p:sp>
      <p:sp>
        <p:nvSpPr>
          <p:cNvPr id="215" name="Google Shape;215;g1c4a4e75731_0_83"/>
          <p:cNvSpPr txBox="1">
            <a:spLocks noGrp="1"/>
          </p:cNvSpPr>
          <p:nvPr>
            <p:ph type="body" idx="1"/>
          </p:nvPr>
        </p:nvSpPr>
        <p:spPr>
          <a:xfrm>
            <a:off x="919988" y="1505100"/>
            <a:ext cx="93726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77190" algn="l" rtl="0">
              <a:spcBef>
                <a:spcPts val="1800"/>
              </a:spcBef>
              <a:spcAft>
                <a:spcPts val="0"/>
              </a:spcAft>
              <a:buSzPts val="2340"/>
              <a:buChar char="★"/>
            </a:pPr>
            <a:r>
              <a:rPr lang="hr-HR" sz="2900"/>
              <a:t>GOVORENJE</a:t>
            </a:r>
            <a:endParaRPr sz="2900"/>
          </a:p>
          <a:p>
            <a:pPr marL="457200" lvl="0" indent="-377190" algn="l" rtl="0">
              <a:spcBef>
                <a:spcPts val="0"/>
              </a:spcBef>
              <a:spcAft>
                <a:spcPts val="0"/>
              </a:spcAft>
              <a:buSzPts val="2340"/>
              <a:buChar char="★"/>
            </a:pPr>
            <a:r>
              <a:rPr lang="hr-HR" sz="2900"/>
              <a:t>PISANJE</a:t>
            </a:r>
            <a:endParaRPr sz="2900"/>
          </a:p>
          <a:p>
            <a:pPr marL="457200" lvl="0" indent="-37719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40"/>
              <a:buChar char="★"/>
            </a:pPr>
            <a:r>
              <a:rPr lang="hr-HR" sz="2900">
                <a:solidFill>
                  <a:schemeClr val="accent2"/>
                </a:solidFill>
              </a:rPr>
              <a:t>SLUŠANJE </a:t>
            </a:r>
            <a:endParaRPr sz="2900">
              <a:solidFill>
                <a:schemeClr val="accent2"/>
              </a:solidFill>
            </a:endParaRPr>
          </a:p>
          <a:p>
            <a:pPr marL="457200" lvl="0" indent="-37719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40"/>
              <a:buChar char="★"/>
            </a:pPr>
            <a:r>
              <a:rPr lang="hr-HR" sz="2900">
                <a:solidFill>
                  <a:schemeClr val="accent2"/>
                </a:solidFill>
              </a:rPr>
              <a:t>ČITANJE</a:t>
            </a:r>
            <a:endParaRPr sz="2900">
              <a:solidFill>
                <a:schemeClr val="accent2"/>
              </a:solidFill>
            </a:endParaRPr>
          </a:p>
        </p:txBody>
      </p:sp>
      <p:pic>
        <p:nvPicPr>
          <p:cNvPr id="216" name="Google Shape;216;g1c4a4e75731_0_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7277" y="1309402"/>
            <a:ext cx="7671500" cy="423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c4a4e75731_0_90"/>
          <p:cNvSpPr txBox="1">
            <a:spLocks noGrp="1"/>
          </p:cNvSpPr>
          <p:nvPr>
            <p:ph type="title"/>
          </p:nvPr>
        </p:nvSpPr>
        <p:spPr>
          <a:xfrm>
            <a:off x="1279913" y="134300"/>
            <a:ext cx="9372600" cy="1200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NEVERBALNA KOMUNIKACIJA</a:t>
            </a:r>
            <a:endParaRPr/>
          </a:p>
        </p:txBody>
      </p:sp>
      <p:pic>
        <p:nvPicPr>
          <p:cNvPr id="223" name="Google Shape;223;g1c4a4e75731_0_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850" y="1334600"/>
            <a:ext cx="7636224" cy="36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1c4a4e75731_0_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1563" y="2382525"/>
            <a:ext cx="7800975" cy="424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1c4a4e75731_0_90"/>
          <p:cNvSpPr/>
          <p:nvPr/>
        </p:nvSpPr>
        <p:spPr>
          <a:xfrm>
            <a:off x="395040" y="1658788"/>
            <a:ext cx="2357950" cy="1757400"/>
          </a:xfrm>
          <a:custGeom>
            <a:avLst/>
            <a:gdLst/>
            <a:ahLst/>
            <a:cxnLst/>
            <a:rect l="l" t="t" r="r" b="b"/>
            <a:pathLst>
              <a:path w="94318" h="70296" extrusionOk="0">
                <a:moveTo>
                  <a:pt x="47852" y="9427"/>
                </a:moveTo>
                <a:cubicBezTo>
                  <a:pt x="34741" y="1561"/>
                  <a:pt x="10869" y="2769"/>
                  <a:pt x="2385" y="15489"/>
                </a:cubicBezTo>
                <a:cubicBezTo>
                  <a:pt x="-1682" y="21587"/>
                  <a:pt x="1627" y="30135"/>
                  <a:pt x="1627" y="37465"/>
                </a:cubicBezTo>
                <a:cubicBezTo>
                  <a:pt x="1627" y="46811"/>
                  <a:pt x="-1845" y="56826"/>
                  <a:pt x="1627" y="65503"/>
                </a:cubicBezTo>
                <a:cubicBezTo>
                  <a:pt x="3407" y="69953"/>
                  <a:pt x="10474" y="70050"/>
                  <a:pt x="15267" y="70050"/>
                </a:cubicBezTo>
                <a:cubicBezTo>
                  <a:pt x="23354" y="70050"/>
                  <a:pt x="31492" y="70295"/>
                  <a:pt x="39517" y="69292"/>
                </a:cubicBezTo>
                <a:cubicBezTo>
                  <a:pt x="53609" y="67530"/>
                  <a:pt x="69251" y="71854"/>
                  <a:pt x="81953" y="65503"/>
                </a:cubicBezTo>
                <a:cubicBezTo>
                  <a:pt x="89002" y="61979"/>
                  <a:pt x="89479" y="63282"/>
                  <a:pt x="90289" y="62472"/>
                </a:cubicBezTo>
                <a:cubicBezTo>
                  <a:pt x="96741" y="56020"/>
                  <a:pt x="93694" y="44246"/>
                  <a:pt x="92562" y="35192"/>
                </a:cubicBezTo>
                <a:cubicBezTo>
                  <a:pt x="91542" y="27032"/>
                  <a:pt x="92578" y="17785"/>
                  <a:pt x="88015" y="10943"/>
                </a:cubicBezTo>
                <a:cubicBezTo>
                  <a:pt x="85129" y="6616"/>
                  <a:pt x="79421" y="4626"/>
                  <a:pt x="74375" y="3365"/>
                </a:cubicBezTo>
                <a:cubicBezTo>
                  <a:pt x="70571" y="2414"/>
                  <a:pt x="66729" y="-905"/>
                  <a:pt x="63008" y="334"/>
                </a:cubicBezTo>
                <a:cubicBezTo>
                  <a:pt x="59358" y="1549"/>
                  <a:pt x="56131" y="3947"/>
                  <a:pt x="52399" y="4880"/>
                </a:cubicBezTo>
                <a:cubicBezTo>
                  <a:pt x="48291" y="5907"/>
                  <a:pt x="43268" y="5675"/>
                  <a:pt x="40274" y="8669"/>
                </a:cubicBezTo>
              </a:path>
            </a:pathLst>
          </a:custGeom>
          <a:noFill/>
          <a:ln w="28575" cap="flat" cmpd="sng">
            <a:solidFill>
              <a:srgbClr val="AB3C19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c4a4e75731_0_98"/>
          <p:cNvSpPr txBox="1">
            <a:spLocks noGrp="1"/>
          </p:cNvSpPr>
          <p:nvPr>
            <p:ph type="title"/>
          </p:nvPr>
        </p:nvSpPr>
        <p:spPr>
          <a:xfrm>
            <a:off x="2208213" y="304800"/>
            <a:ext cx="9372600" cy="1200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AKTIVNO SLUŠANJE</a:t>
            </a:r>
            <a:endParaRPr/>
          </a:p>
        </p:txBody>
      </p:sp>
      <p:pic>
        <p:nvPicPr>
          <p:cNvPr id="232" name="Google Shape;232;g1c4a4e75731_0_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505100"/>
            <a:ext cx="6019850" cy="45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1c4a4e75731_0_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5525" y="2370550"/>
            <a:ext cx="6626475" cy="3467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c4a4e75731_0_105"/>
          <p:cNvSpPr txBox="1">
            <a:spLocks noGrp="1"/>
          </p:cNvSpPr>
          <p:nvPr>
            <p:ph type="title"/>
          </p:nvPr>
        </p:nvSpPr>
        <p:spPr>
          <a:xfrm>
            <a:off x="2208213" y="304800"/>
            <a:ext cx="9372600" cy="1200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KAKO BITI DOBAR GOVORNIK</a:t>
            </a:r>
            <a:endParaRPr/>
          </a:p>
        </p:txBody>
      </p:sp>
      <p:sp>
        <p:nvSpPr>
          <p:cNvPr id="240" name="Google Shape;240;g1c4a4e75731_0_105"/>
          <p:cNvSpPr txBox="1">
            <a:spLocks noGrp="1"/>
          </p:cNvSpPr>
          <p:nvPr>
            <p:ph type="body" idx="1"/>
          </p:nvPr>
        </p:nvSpPr>
        <p:spPr>
          <a:xfrm>
            <a:off x="2208225" y="1600200"/>
            <a:ext cx="9372600" cy="307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8140" algn="l" rtl="0">
              <a:spcBef>
                <a:spcPts val="1800"/>
              </a:spcBef>
              <a:spcAft>
                <a:spcPts val="0"/>
              </a:spcAft>
              <a:buSzPts val="2040"/>
              <a:buChar char="➢"/>
            </a:pPr>
            <a:r>
              <a:rPr lang="hr-HR" sz="2600"/>
              <a:t>AKTIVNO SLUŠAJTE</a:t>
            </a:r>
            <a:endParaRPr sz="2600"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➢"/>
            </a:pPr>
            <a:r>
              <a:rPr lang="hr-HR" sz="2600"/>
              <a:t>PRIKLADNO DRŽANJE I GOVOR TIJELA</a:t>
            </a:r>
            <a:endParaRPr sz="2600"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➢"/>
            </a:pPr>
            <a:r>
              <a:rPr lang="hr-HR" sz="2600"/>
              <a:t>KORISTITE PRIMJEREN TON GLASA</a:t>
            </a:r>
            <a:endParaRPr sz="2600"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➢"/>
            </a:pPr>
            <a:r>
              <a:rPr lang="hr-HR" sz="2600"/>
              <a:t>JASNO I KONKRETNO GOVORITE</a:t>
            </a:r>
            <a:endParaRPr sz="2600"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➢"/>
            </a:pPr>
            <a:r>
              <a:rPr lang="hr-HR" sz="2600"/>
              <a:t>ZRAČITE SA SAMOPOUZDANJEM I PRISTUPAČNOSTI</a:t>
            </a:r>
            <a:endParaRPr sz="2600"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➢"/>
            </a:pPr>
            <a:r>
              <a:rPr lang="hr-HR" sz="2600"/>
              <a:t>POKAŽITE EMPATIJU I POŠTOVANJE</a:t>
            </a:r>
            <a:endParaRPr sz="26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c4a4e75731_0_111"/>
          <p:cNvSpPr txBox="1">
            <a:spLocks noGrp="1"/>
          </p:cNvSpPr>
          <p:nvPr>
            <p:ph type="title"/>
          </p:nvPr>
        </p:nvSpPr>
        <p:spPr>
          <a:xfrm>
            <a:off x="2208213" y="304800"/>
            <a:ext cx="9372600" cy="1200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IDEJA ZA SAT ZA AKTIVNO SLUŠANJE</a:t>
            </a:r>
            <a:endParaRPr/>
          </a:p>
        </p:txBody>
      </p:sp>
      <p:sp>
        <p:nvSpPr>
          <p:cNvPr id="247" name="Google Shape;247;g1c4a4e75731_0_111"/>
          <p:cNvSpPr txBox="1">
            <a:spLocks noGrp="1"/>
          </p:cNvSpPr>
          <p:nvPr>
            <p:ph type="body" idx="1"/>
          </p:nvPr>
        </p:nvSpPr>
        <p:spPr>
          <a:xfrm>
            <a:off x="1345125" y="1979100"/>
            <a:ext cx="10235700" cy="2624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5440" algn="l" rtl="0">
              <a:spcBef>
                <a:spcPts val="1800"/>
              </a:spcBef>
              <a:spcAft>
                <a:spcPts val="0"/>
              </a:spcAft>
              <a:buSzPts val="1840"/>
              <a:buAutoNum type="arabicPeriod"/>
            </a:pPr>
            <a:r>
              <a:rPr lang="hr-HR" sz="2400"/>
              <a:t>PROČITAJU NEKI ULOMAK IZ KNJIGE ( POV, GEO, PID, …)</a:t>
            </a:r>
            <a:endParaRPr sz="2400"/>
          </a:p>
          <a:p>
            <a:pPr marL="45720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45440" algn="l" rtl="0">
              <a:spcBef>
                <a:spcPts val="1800"/>
              </a:spcBef>
              <a:spcAft>
                <a:spcPts val="0"/>
              </a:spcAft>
              <a:buSzPts val="1840"/>
              <a:buAutoNum type="arabicPeriod"/>
            </a:pPr>
            <a:r>
              <a:rPr lang="hr-HR" sz="2400"/>
              <a:t>MORAJU NAJVAŽNIJE DIJELOVE PREPRIČATI SVOME PARU</a:t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c4a4e75731_0_49"/>
          <p:cNvSpPr txBox="1">
            <a:spLocks noGrp="1"/>
          </p:cNvSpPr>
          <p:nvPr>
            <p:ph type="title"/>
          </p:nvPr>
        </p:nvSpPr>
        <p:spPr>
          <a:xfrm>
            <a:off x="2208213" y="304800"/>
            <a:ext cx="9372600" cy="1200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hr-HR" sz="3600">
                <a:solidFill>
                  <a:srgbClr val="202124"/>
                </a:solidFill>
                <a:highlight>
                  <a:srgbClr val="F8F9FA"/>
                </a:highlight>
              </a:rPr>
              <a:t>4 C vještine 21. stoljeća su:</a:t>
            </a:r>
            <a:endParaRPr sz="4900"/>
          </a:p>
        </p:txBody>
      </p:sp>
      <p:sp>
        <p:nvSpPr>
          <p:cNvPr id="98" name="Google Shape;98;g1c4a4e75731_0_49"/>
          <p:cNvSpPr txBox="1">
            <a:spLocks noGrp="1"/>
          </p:cNvSpPr>
          <p:nvPr>
            <p:ph type="body" idx="1"/>
          </p:nvPr>
        </p:nvSpPr>
        <p:spPr>
          <a:xfrm>
            <a:off x="1591350" y="1600200"/>
            <a:ext cx="9989400" cy="476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sz="6628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457200" lvl="0" indent="-396972" algn="l" rtl="0">
              <a:spcBef>
                <a:spcPts val="1800"/>
              </a:spcBef>
              <a:spcAft>
                <a:spcPts val="0"/>
              </a:spcAft>
              <a:buClr>
                <a:srgbClr val="202124"/>
              </a:buClr>
              <a:buSzPct val="100000"/>
              <a:buChar char="❖"/>
            </a:pPr>
            <a:r>
              <a:rPr lang="hr-HR" sz="6628" b="1">
                <a:solidFill>
                  <a:srgbClr val="202124"/>
                </a:solidFill>
                <a:highlight>
                  <a:srgbClr val="F8F9FA"/>
                </a:highlight>
              </a:rPr>
              <a:t>Kritičko razmišljanje</a:t>
            </a:r>
            <a:r>
              <a:rPr lang="hr-HR" sz="6628">
                <a:solidFill>
                  <a:srgbClr val="202124"/>
                </a:solidFill>
                <a:highlight>
                  <a:srgbClr val="F8F9FA"/>
                </a:highlight>
              </a:rPr>
              <a:t> je praksa rješavanja problema</a:t>
            </a:r>
            <a:endParaRPr sz="6628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45720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sz="6628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457200" lvl="0" indent="-396972" algn="l" rtl="0">
              <a:spcBef>
                <a:spcPts val="1800"/>
              </a:spcBef>
              <a:spcAft>
                <a:spcPts val="0"/>
              </a:spcAft>
              <a:buClr>
                <a:srgbClr val="202124"/>
              </a:buClr>
              <a:buSzPct val="100000"/>
              <a:buChar char="❖"/>
            </a:pPr>
            <a:r>
              <a:rPr lang="hr-HR" sz="6628" b="1">
                <a:solidFill>
                  <a:srgbClr val="202124"/>
                </a:solidFill>
                <a:highlight>
                  <a:srgbClr val="F8F9FA"/>
                </a:highlight>
              </a:rPr>
              <a:t>Kreativnost</a:t>
            </a:r>
            <a:r>
              <a:rPr lang="hr-HR" sz="6628">
                <a:solidFill>
                  <a:srgbClr val="202124"/>
                </a:solidFill>
                <a:highlight>
                  <a:srgbClr val="F8F9FA"/>
                </a:highlight>
              </a:rPr>
              <a:t> je praksa razmišljanja izvan okvira.</a:t>
            </a:r>
            <a:endParaRPr sz="6628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45720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sz="6628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457200" lvl="0" indent="-396972" algn="l" rtl="0">
              <a:spcBef>
                <a:spcPts val="1800"/>
              </a:spcBef>
              <a:spcAft>
                <a:spcPts val="0"/>
              </a:spcAft>
              <a:buClr>
                <a:srgbClr val="202124"/>
              </a:buClr>
              <a:buSzPct val="100000"/>
              <a:buChar char="❖"/>
            </a:pPr>
            <a:r>
              <a:rPr lang="hr-HR" sz="6628" b="1">
                <a:solidFill>
                  <a:srgbClr val="202124"/>
                </a:solidFill>
                <a:highlight>
                  <a:srgbClr val="F8F9FA"/>
                </a:highlight>
              </a:rPr>
              <a:t>Suradnja</a:t>
            </a:r>
            <a:r>
              <a:rPr lang="hr-HR" sz="6628">
                <a:solidFill>
                  <a:srgbClr val="202124"/>
                </a:solidFill>
                <a:highlight>
                  <a:srgbClr val="F8F9FA"/>
                </a:highlight>
              </a:rPr>
              <a:t> zajednički rad za postizanje zajedničkog cilja.</a:t>
            </a:r>
            <a:endParaRPr sz="6628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sz="6628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457200" marR="38100" lvl="0" indent="-396972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ct val="100000"/>
              <a:buChar char="❖"/>
            </a:pPr>
            <a:r>
              <a:rPr lang="hr-HR" sz="6628" b="1">
                <a:solidFill>
                  <a:srgbClr val="202124"/>
                </a:solidFill>
                <a:highlight>
                  <a:srgbClr val="F8F9FA"/>
                </a:highlight>
              </a:rPr>
              <a:t>Komunikacija </a:t>
            </a:r>
            <a:r>
              <a:rPr lang="hr-HR" sz="6628">
                <a:solidFill>
                  <a:srgbClr val="202124"/>
                </a:solidFill>
                <a:highlight>
                  <a:srgbClr val="F8F9FA"/>
                </a:highlight>
              </a:rPr>
              <a:t>prenošenje ideja</a:t>
            </a:r>
            <a:endParaRPr sz="6628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32835"/>
              <a:buFont typeface="Arial"/>
              <a:buNone/>
            </a:pPr>
            <a:endParaRPr sz="3350" b="1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sz="335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c4a4e75731_0_119"/>
          <p:cNvSpPr txBox="1">
            <a:spLocks noGrp="1"/>
          </p:cNvSpPr>
          <p:nvPr>
            <p:ph type="title"/>
          </p:nvPr>
        </p:nvSpPr>
        <p:spPr>
          <a:xfrm>
            <a:off x="2208213" y="304800"/>
            <a:ext cx="9372600" cy="1200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KRITIČKO RAZMIŠLJAJE- ZAŠTO JE BITNO?</a:t>
            </a:r>
            <a:endParaRPr/>
          </a:p>
        </p:txBody>
      </p:sp>
      <p:sp>
        <p:nvSpPr>
          <p:cNvPr id="254" name="Google Shape;254;g1c4a4e75731_0_119"/>
          <p:cNvSpPr txBox="1">
            <a:spLocks noGrp="1"/>
          </p:cNvSpPr>
          <p:nvPr>
            <p:ph type="body" idx="1"/>
          </p:nvPr>
        </p:nvSpPr>
        <p:spPr>
          <a:xfrm>
            <a:off x="1742926" y="1600200"/>
            <a:ext cx="98379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5440" algn="l" rtl="0">
              <a:spcBef>
                <a:spcPts val="1800"/>
              </a:spcBef>
              <a:spcAft>
                <a:spcPts val="0"/>
              </a:spcAft>
              <a:buSzPts val="1840"/>
              <a:buChar char="★"/>
            </a:pPr>
            <a:r>
              <a:rPr lang="hr-HR" sz="2400"/>
              <a:t>PRIPREMA UČENIKE ZA ZANIMANJA KOJA JOŠ NE POSTOJE</a:t>
            </a:r>
            <a:endParaRPr sz="2400"/>
          </a:p>
          <a:p>
            <a:pPr marL="457200" lvl="0" indent="-345440" algn="l" rtl="0">
              <a:spcBef>
                <a:spcPts val="0"/>
              </a:spcBef>
              <a:spcAft>
                <a:spcPts val="0"/>
              </a:spcAft>
              <a:buSzPts val="1840"/>
              <a:buChar char="★"/>
            </a:pPr>
            <a:r>
              <a:rPr lang="hr-HR" sz="2400"/>
              <a:t>RAZVIJA VJEŠTINE UČENJA</a:t>
            </a:r>
            <a:endParaRPr sz="2400"/>
          </a:p>
          <a:p>
            <a:pPr marL="457200" lvl="0" indent="-345440" algn="l" rtl="0">
              <a:spcBef>
                <a:spcPts val="0"/>
              </a:spcBef>
              <a:spcAft>
                <a:spcPts val="0"/>
              </a:spcAft>
              <a:buSzPts val="1840"/>
              <a:buChar char="★"/>
            </a:pPr>
            <a:r>
              <a:rPr lang="hr-HR" sz="2400"/>
              <a:t>KLJUČ DEMOKRACIJE</a:t>
            </a:r>
            <a:endParaRPr sz="2400"/>
          </a:p>
          <a:p>
            <a:pPr marL="457200" lvl="0" indent="-345440" algn="l" rtl="0">
              <a:spcBef>
                <a:spcPts val="0"/>
              </a:spcBef>
              <a:spcAft>
                <a:spcPts val="0"/>
              </a:spcAft>
              <a:buSzPts val="1840"/>
              <a:buChar char="★"/>
            </a:pPr>
            <a:r>
              <a:rPr lang="hr-HR" sz="2400"/>
              <a:t>UČENJE POSTAJE AKTIVNIJE</a:t>
            </a:r>
            <a:endParaRPr sz="2400"/>
          </a:p>
          <a:p>
            <a:pPr marL="457200" lvl="0" indent="-345440" algn="l" rtl="0">
              <a:spcBef>
                <a:spcPts val="0"/>
              </a:spcBef>
              <a:spcAft>
                <a:spcPts val="0"/>
              </a:spcAft>
              <a:buSzPts val="1840"/>
              <a:buChar char="★"/>
            </a:pPr>
            <a:r>
              <a:rPr lang="hr-HR" sz="2400"/>
              <a:t>POMAŽE UČENICIMA DA BOLJE IZRAZE SVOJE IDEJE</a:t>
            </a:r>
            <a:endParaRPr sz="2400"/>
          </a:p>
          <a:p>
            <a:pPr marL="457200" lvl="0" indent="-345440" algn="l" rtl="0">
              <a:spcBef>
                <a:spcPts val="0"/>
              </a:spcBef>
              <a:spcAft>
                <a:spcPts val="0"/>
              </a:spcAft>
              <a:buSzPts val="1840"/>
              <a:buChar char="★"/>
            </a:pPr>
            <a:r>
              <a:rPr lang="hr-HR" sz="2400"/>
              <a:t>POMAŽE NAM DA SE NOSIMO SA PROMJENAMA</a:t>
            </a:r>
            <a:endParaRPr sz="240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c4a4e75731_0_125"/>
          <p:cNvSpPr txBox="1">
            <a:spLocks noGrp="1"/>
          </p:cNvSpPr>
          <p:nvPr>
            <p:ph type="title"/>
          </p:nvPr>
        </p:nvSpPr>
        <p:spPr>
          <a:xfrm>
            <a:off x="2208213" y="304800"/>
            <a:ext cx="9372600" cy="1200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KOJA PITANJA POSTAVITI?</a:t>
            </a:r>
            <a:endParaRPr/>
          </a:p>
        </p:txBody>
      </p:sp>
      <p:sp>
        <p:nvSpPr>
          <p:cNvPr id="261" name="Google Shape;261;g1c4a4e75731_0_125"/>
          <p:cNvSpPr txBox="1">
            <a:spLocks noGrp="1"/>
          </p:cNvSpPr>
          <p:nvPr>
            <p:ph type="body" idx="1"/>
          </p:nvPr>
        </p:nvSpPr>
        <p:spPr>
          <a:xfrm>
            <a:off x="1761851" y="1600200"/>
            <a:ext cx="98190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45440" algn="l" rtl="0">
              <a:spcBef>
                <a:spcPts val="1800"/>
              </a:spcBef>
              <a:spcAft>
                <a:spcPts val="0"/>
              </a:spcAft>
              <a:buSzPts val="1840"/>
              <a:buAutoNum type="arabicPeriod"/>
            </a:pPr>
            <a:r>
              <a:rPr lang="hr-HR" sz="2400"/>
              <a:t>ŠTO ZAPRAVO MISLIŠ KADA …?</a:t>
            </a:r>
            <a:endParaRPr sz="2400"/>
          </a:p>
          <a:p>
            <a:pPr marL="457200" lvl="0" indent="-345440" algn="l" rtl="0">
              <a:spcBef>
                <a:spcPts val="0"/>
              </a:spcBef>
              <a:spcAft>
                <a:spcPts val="0"/>
              </a:spcAft>
              <a:buSzPts val="1840"/>
              <a:buAutoNum type="arabicPeriod"/>
            </a:pPr>
            <a:r>
              <a:rPr lang="hr-HR" sz="2400"/>
              <a:t>KOJE IMAŠ DOKAZE ZA TO?</a:t>
            </a:r>
            <a:endParaRPr sz="2400"/>
          </a:p>
          <a:p>
            <a:pPr marL="457200" lvl="0" indent="-345440" algn="l" rtl="0">
              <a:spcBef>
                <a:spcPts val="0"/>
              </a:spcBef>
              <a:spcAft>
                <a:spcPts val="0"/>
              </a:spcAft>
              <a:buSzPts val="1840"/>
              <a:buAutoNum type="arabicPeriod"/>
            </a:pPr>
            <a:r>
              <a:rPr lang="hr-HR" sz="2400"/>
              <a:t>KOJI SU TVOJI IZVORI ZNANJA?</a:t>
            </a:r>
            <a:endParaRPr sz="2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c4a4e75731_0_131"/>
          <p:cNvSpPr txBox="1">
            <a:spLocks noGrp="1"/>
          </p:cNvSpPr>
          <p:nvPr>
            <p:ph type="title"/>
          </p:nvPr>
        </p:nvSpPr>
        <p:spPr>
          <a:xfrm>
            <a:off x="2208213" y="304800"/>
            <a:ext cx="9372600" cy="1200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ŠTO NAM POMAŽE DA RAZVIJAMO MIŠLJENJE?</a:t>
            </a:r>
            <a:endParaRPr/>
          </a:p>
        </p:txBody>
      </p:sp>
      <p:sp>
        <p:nvSpPr>
          <p:cNvPr id="268" name="Google Shape;268;g1c4a4e75731_0_131"/>
          <p:cNvSpPr txBox="1">
            <a:spLocks noGrp="1"/>
          </p:cNvSpPr>
          <p:nvPr>
            <p:ph type="body" idx="1"/>
          </p:nvPr>
        </p:nvSpPr>
        <p:spPr>
          <a:xfrm>
            <a:off x="1999838" y="2073825"/>
            <a:ext cx="93726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77190" algn="l" rtl="0">
              <a:spcBef>
                <a:spcPts val="1800"/>
              </a:spcBef>
              <a:spcAft>
                <a:spcPts val="0"/>
              </a:spcAft>
              <a:buSzPts val="2340"/>
              <a:buChar char="➔"/>
            </a:pPr>
            <a:r>
              <a:rPr lang="hr-HR" sz="2900"/>
              <a:t>MOZGALICE</a:t>
            </a:r>
            <a:endParaRPr sz="2900"/>
          </a:p>
          <a:p>
            <a:pPr marL="457200" lvl="0" indent="-377190" algn="l" rtl="0">
              <a:spcBef>
                <a:spcPts val="0"/>
              </a:spcBef>
              <a:spcAft>
                <a:spcPts val="0"/>
              </a:spcAft>
              <a:buSzPts val="2340"/>
              <a:buChar char="➔"/>
            </a:pPr>
            <a:r>
              <a:rPr lang="hr-HR" sz="2900"/>
              <a:t>ZAGONETKE</a:t>
            </a:r>
            <a:endParaRPr sz="2900"/>
          </a:p>
          <a:p>
            <a:pPr marL="457200" lvl="0" indent="-377190" algn="l" rtl="0">
              <a:spcBef>
                <a:spcPts val="0"/>
              </a:spcBef>
              <a:spcAft>
                <a:spcPts val="0"/>
              </a:spcAft>
              <a:buSzPts val="2340"/>
              <a:buChar char="➔"/>
            </a:pPr>
            <a:r>
              <a:rPr lang="hr-HR" sz="2900"/>
              <a:t>LOGIČNI PROBLEMI</a:t>
            </a:r>
            <a:endParaRPr sz="2900"/>
          </a:p>
          <a:p>
            <a:pPr marL="457200" lvl="0" indent="-377190" algn="l" rtl="0">
              <a:spcBef>
                <a:spcPts val="0"/>
              </a:spcBef>
              <a:spcAft>
                <a:spcPts val="0"/>
              </a:spcAft>
              <a:buSzPts val="2340"/>
              <a:buChar char="➔"/>
            </a:pPr>
            <a:r>
              <a:rPr lang="hr-HR" sz="2900"/>
              <a:t>RJEŠAVANJE PROBLEMA</a:t>
            </a:r>
            <a:endParaRPr sz="2900"/>
          </a:p>
          <a:p>
            <a:pPr marL="457200" lvl="0" indent="-377190" algn="l" rtl="0">
              <a:spcBef>
                <a:spcPts val="0"/>
              </a:spcBef>
              <a:spcAft>
                <a:spcPts val="0"/>
              </a:spcAft>
              <a:buSzPts val="2340"/>
              <a:buChar char="➔"/>
            </a:pPr>
            <a:r>
              <a:rPr lang="hr-HR" sz="2900"/>
              <a:t>REFLEKSIJE</a:t>
            </a:r>
            <a:endParaRPr sz="2900"/>
          </a:p>
          <a:p>
            <a:pPr marL="457200" lvl="0" indent="-377190" algn="l" rtl="0">
              <a:spcBef>
                <a:spcPts val="0"/>
              </a:spcBef>
              <a:spcAft>
                <a:spcPts val="0"/>
              </a:spcAft>
              <a:buSzPts val="2340"/>
              <a:buChar char="➔"/>
            </a:pPr>
            <a:r>
              <a:rPr lang="hr-HR" sz="2900"/>
              <a:t>ISTRAŽIVANJE</a:t>
            </a:r>
            <a:endParaRPr sz="2900"/>
          </a:p>
          <a:p>
            <a:pPr marL="45720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sz="29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9"/>
          <p:cNvSpPr txBox="1">
            <a:spLocks noGrp="1"/>
          </p:cNvSpPr>
          <p:nvPr>
            <p:ph type="title"/>
          </p:nvPr>
        </p:nvSpPr>
        <p:spPr>
          <a:xfrm>
            <a:off x="1242038" y="342700"/>
            <a:ext cx="93726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hr-HR"/>
              <a:t>KREATIVNOST - 1.DIO</a:t>
            </a:r>
            <a:endParaRPr/>
          </a:p>
        </p:txBody>
      </p:sp>
      <p:sp>
        <p:nvSpPr>
          <p:cNvPr id="274" name="Google Shape;274;p9"/>
          <p:cNvSpPr txBox="1"/>
          <p:nvPr/>
        </p:nvSpPr>
        <p:spPr>
          <a:xfrm>
            <a:off x="1078550" y="1780800"/>
            <a:ext cx="9701100" cy="44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200"/>
              <a:t>IDEJE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hr-HR" sz="2200"/>
              <a:t>PIŠEMO NA ZADAN POJAM ŠTO VIŠE ASOCIJACIJA 1  MINUTU, ZATIM ZAMJENIMO SA PAROM I ON NADOPIŠE JOŠ NEŠTO ŠTO MI NISMO. OPET MJENJAMO I ZAOKRUŽUJEMO DVA NAJBITNIJA POJMA PO NAŠEM MIŠLJENJU. ZAPISUJEMO NA PLOČU. 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hr-HR" sz="2200"/>
              <a:t>NA PLOČI ISTOVREMENO DVIJE, TRI GRUPE. SVAKI ČLAN IPISUJE JEDAN PRIDJEV, IMENICU, POJAM O ZADANOJ TEMI, ZATIM IDE NA KRAJ REDA. I TAKO ŠTO VIŠE ISPISATI U PET MINUTA. 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hr-HR" sz="2200"/>
              <a:t>CRTANJE PO PRIČI: nacrtaj kuću, tamo je i vrt s nekom vodom( jezero, potok, bara,...), ima i nešto drveća, ima li oblaka ili je nebo vedro?, vidim životinju-koja je to životinja?,...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hr-HR" sz="2200" u="sng">
                <a:solidFill>
                  <a:schemeClr val="hlink"/>
                </a:solidFill>
                <a:hlinkClick r:id="rId3"/>
              </a:rPr>
              <a:t>PROJECT ZERO-THINKING RUTINES TOOLBOX</a:t>
            </a:r>
            <a:endParaRPr sz="22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0"/>
          <p:cNvSpPr txBox="1"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hr-HR"/>
              <a:t>KREATIVNOST - 2. DIO ( PISANJE PJESME)</a:t>
            </a:r>
            <a:endParaRPr/>
          </a:p>
        </p:txBody>
      </p:sp>
      <p:sp>
        <p:nvSpPr>
          <p:cNvPr id="280" name="Google Shape;280;p10"/>
          <p:cNvSpPr txBox="1">
            <a:spLocks noGrp="1"/>
          </p:cNvSpPr>
          <p:nvPr>
            <p:ph type="body" idx="1"/>
          </p:nvPr>
        </p:nvSpPr>
        <p:spPr>
          <a:xfrm>
            <a:off x="1033638" y="1619125"/>
            <a:ext cx="9372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7432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r-HR" b="1"/>
              <a:t>5. PISANJE PJESME</a:t>
            </a:r>
            <a:r>
              <a:rPr lang="hr-HR"/>
              <a:t> </a:t>
            </a:r>
            <a:endParaRPr/>
          </a:p>
          <a:p>
            <a:pPr marL="27432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hr-HR"/>
              <a:t>( PJESMA OD PET REDAKA)</a:t>
            </a:r>
            <a:endParaRPr/>
          </a:p>
          <a:p>
            <a:pPr marL="457200" lvl="0" indent="-3200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40"/>
              <a:buAutoNum type="arabicPeriod"/>
            </a:pPr>
            <a:r>
              <a:rPr lang="hr-HR"/>
              <a:t>NA PRVU LINIJU NAPIŠI IMENICU KOJU ŽELIŠ</a:t>
            </a:r>
            <a:endParaRPr/>
          </a:p>
          <a:p>
            <a:pPr marL="457200" lvl="0" indent="-3200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40"/>
              <a:buAutoNum type="arabicPeriod"/>
            </a:pPr>
            <a:r>
              <a:rPr lang="hr-HR"/>
              <a:t>MA DRUGU NAPIŠI DVA PRIDJEVA POVEZANA SA VEZNIKOM I KOJI OPISUJU IMENICU</a:t>
            </a:r>
            <a:endParaRPr/>
          </a:p>
          <a:p>
            <a:pPr marL="457200" lvl="0" indent="-3200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40"/>
              <a:buAutoNum type="arabicPeriod"/>
            </a:pPr>
            <a:r>
              <a:rPr lang="hr-HR"/>
              <a:t>U TREĆEM REDU NAPIŠI GLAGOL I PRILOG KOJI OPISUJE IMENICU U RADNJI</a:t>
            </a:r>
            <a:endParaRPr/>
          </a:p>
          <a:p>
            <a:pPr marL="457200" lvl="0" indent="-3200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40"/>
              <a:buAutoNum type="arabicPeriod"/>
            </a:pPr>
            <a:r>
              <a:rPr lang="hr-HR"/>
              <a:t>POČNI SA KAO ( LIKE OR AS)</a:t>
            </a:r>
            <a:endParaRPr/>
          </a:p>
          <a:p>
            <a:pPr marL="457200" lvl="0" indent="-3200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40"/>
              <a:buAutoNum type="arabicPeriod"/>
            </a:pPr>
            <a:r>
              <a:rPr lang="hr-HR"/>
              <a:t>POČNI SA KAD BI BAREM….ZAVRŠI SA ŽELJOM</a:t>
            </a:r>
            <a:endParaRPr/>
          </a:p>
          <a:p>
            <a:pPr marL="914400" lvl="0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>
                <a:solidFill>
                  <a:srgbClr val="0000FF"/>
                </a:solidFill>
              </a:rPr>
              <a:t> Učiteljica</a:t>
            </a:r>
            <a:endParaRPr>
              <a:solidFill>
                <a:srgbClr val="0000FF"/>
              </a:solidFill>
            </a:endParaRPr>
          </a:p>
          <a:p>
            <a:pPr marL="457200" lvl="0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>
                <a:solidFill>
                  <a:srgbClr val="0000FF"/>
                </a:solidFill>
              </a:rPr>
              <a:t>   mudra i vedra</a:t>
            </a:r>
            <a:endParaRPr>
              <a:solidFill>
                <a:srgbClr val="0000FF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>
                <a:solidFill>
                  <a:srgbClr val="0000FF"/>
                </a:solidFill>
              </a:rPr>
              <a:t>     predano objašnjava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>
                <a:solidFill>
                  <a:srgbClr val="0000FF"/>
                </a:solidFill>
              </a:rPr>
              <a:t>   kao program sa beskonačnom petljom</a:t>
            </a:r>
            <a:endParaRPr>
              <a:solidFill>
                <a:srgbClr val="0000FF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>
                <a:solidFill>
                  <a:srgbClr val="0000FF"/>
                </a:solidFill>
              </a:rPr>
              <a:t>  kad bi barem znao programirati. </a:t>
            </a:r>
            <a:endParaRPr>
              <a:solidFill>
                <a:srgbClr val="0000FF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</a:endParaRPr>
          </a:p>
        </p:txBody>
      </p:sp>
      <p:pic>
        <p:nvPicPr>
          <p:cNvPr id="281" name="Google Shape;281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2175" y="3940525"/>
            <a:ext cx="4322074" cy="265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c4a4e75731_0_139"/>
          <p:cNvSpPr txBox="1">
            <a:spLocks noGrp="1"/>
          </p:cNvSpPr>
          <p:nvPr>
            <p:ph type="title"/>
          </p:nvPr>
        </p:nvSpPr>
        <p:spPr>
          <a:xfrm>
            <a:off x="2208213" y="304800"/>
            <a:ext cx="9372600" cy="1200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KREATIVNOST  3. DIO ( PISANJE PJESME)</a:t>
            </a:r>
            <a:endParaRPr/>
          </a:p>
        </p:txBody>
      </p:sp>
      <p:sp>
        <p:nvSpPr>
          <p:cNvPr id="288" name="Google Shape;288;g1c4a4e75731_0_139"/>
          <p:cNvSpPr txBox="1"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hr-HR"/>
              <a:t>6. JA SAM pjesma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hr-HR"/>
              <a:t>		ja sam….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hr-HR"/>
              <a:t>		pitam se….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hr-HR"/>
              <a:t>		čujem…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hr-HR"/>
              <a:t>		vidim…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hr-HR"/>
              <a:t>		želim…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hr-HR"/>
              <a:t>		ja sam ….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hr-HR"/>
              <a:t>Dati učeniku koji je zlostavljan i onog koji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hr-HR"/>
              <a:t>zl</a:t>
            </a:r>
            <a:endParaRPr/>
          </a:p>
        </p:txBody>
      </p:sp>
      <p:pic>
        <p:nvPicPr>
          <p:cNvPr id="289" name="Google Shape;289;g1c4a4e75731_0_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2699" y="1600199"/>
            <a:ext cx="3902650" cy="5200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c4a4e75731_0_149"/>
          <p:cNvSpPr txBox="1">
            <a:spLocks noGrp="1"/>
          </p:cNvSpPr>
          <p:nvPr>
            <p:ph type="title"/>
          </p:nvPr>
        </p:nvSpPr>
        <p:spPr>
          <a:xfrm>
            <a:off x="2208213" y="304800"/>
            <a:ext cx="9372600" cy="1200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KREATIVNOST - 4.DIO ( PJESME)</a:t>
            </a:r>
            <a:endParaRPr/>
          </a:p>
        </p:txBody>
      </p:sp>
      <p:pic>
        <p:nvPicPr>
          <p:cNvPr id="296" name="Google Shape;296;g1c4a4e75731_0_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1950" y="1736113"/>
            <a:ext cx="7543800" cy="418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c4a4e75731_0_156"/>
          <p:cNvSpPr txBox="1">
            <a:spLocks noGrp="1"/>
          </p:cNvSpPr>
          <p:nvPr>
            <p:ph type="title"/>
          </p:nvPr>
        </p:nvSpPr>
        <p:spPr>
          <a:xfrm>
            <a:off x="2208213" y="304800"/>
            <a:ext cx="9372600" cy="1200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KREATIVNOST ( GLAZBA I CRTANJE)</a:t>
            </a:r>
            <a:endParaRPr/>
          </a:p>
        </p:txBody>
      </p:sp>
      <p:sp>
        <p:nvSpPr>
          <p:cNvPr id="303" name="Google Shape;303;g1c4a4e75731_0_156"/>
          <p:cNvSpPr txBox="1"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hr-HR"/>
              <a:t>ZATVORITE OČI I CRTAJTE PO PAPIRU KAKO OSJEĆATE GLAZBU.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hr-HR" u="sng">
                <a:solidFill>
                  <a:schemeClr val="hlink"/>
                </a:solidFill>
                <a:hlinkClick r:id="rId3"/>
              </a:rPr>
              <a:t>LUDOVICO EINAUDI - PRIMAVERA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hr-HR"/>
              <a:t>ISPUNITE SA BOJAMA CRTEŽ. 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c4a4e75731_0_162"/>
          <p:cNvSpPr txBox="1">
            <a:spLocks noGrp="1"/>
          </p:cNvSpPr>
          <p:nvPr>
            <p:ph type="title"/>
          </p:nvPr>
        </p:nvSpPr>
        <p:spPr>
          <a:xfrm>
            <a:off x="2208213" y="304800"/>
            <a:ext cx="9372600" cy="1200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HVALA VAM NA PAŽNJI !</a:t>
            </a:r>
            <a:endParaRPr/>
          </a:p>
        </p:txBody>
      </p:sp>
      <p:sp>
        <p:nvSpPr>
          <p:cNvPr id="310" name="Google Shape;310;g1c4a4e75731_0_162"/>
          <p:cNvSpPr txBox="1"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hr-HR"/>
              <a:t>PRIKLJUČITE SE NAŠEM TIMU.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hr-HR"/>
              <a:t>PUTUJTE!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hr-HR"/>
              <a:t>STEKNITE NOVA POZNANSTVA!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hr-HR"/>
              <a:t>PROŠIRITE NAŠU ZBORNICU NA ONU BEZ ZIDOVA!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hr-HR"/>
              <a:t>ISKORISTITE PRILIKU! </a:t>
            </a:r>
            <a:endParaRPr/>
          </a:p>
        </p:txBody>
      </p:sp>
      <p:pic>
        <p:nvPicPr>
          <p:cNvPr id="311" name="Google Shape;311;g1c4a4e75731_0_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25025" y="3826850"/>
            <a:ext cx="3821676" cy="2860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c4a4e75731_0_1"/>
          <p:cNvSpPr txBox="1">
            <a:spLocks noGrp="1"/>
          </p:cNvSpPr>
          <p:nvPr>
            <p:ph type="ctrTitle"/>
          </p:nvPr>
        </p:nvSpPr>
        <p:spPr>
          <a:xfrm>
            <a:off x="1065225" y="378900"/>
            <a:ext cx="7091400" cy="1109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u="sng">
                <a:solidFill>
                  <a:schemeClr val="hlink"/>
                </a:solidFill>
                <a:hlinkClick r:id="rId3"/>
              </a:rPr>
              <a:t>Firenca</a:t>
            </a:r>
            <a:endParaRPr/>
          </a:p>
        </p:txBody>
      </p:sp>
      <p:pic>
        <p:nvPicPr>
          <p:cNvPr id="105" name="Google Shape;105;g1c4a4e75731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5256" y="1987842"/>
            <a:ext cx="4744556" cy="3699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g1c4a4e75731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55013" y="1822900"/>
            <a:ext cx="6025027" cy="4698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1c4a4e75731_0_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75723" y="1841300"/>
            <a:ext cx="3644526" cy="503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1c4a4e75731_0_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71973" y="-80425"/>
            <a:ext cx="3168926" cy="438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1c4a4e75731_0_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375" y="2650917"/>
            <a:ext cx="4744556" cy="3699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1c4a4e75731_0_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63875" y="284150"/>
            <a:ext cx="4242724" cy="330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c4a4e75731_0_26"/>
          <p:cNvSpPr txBox="1">
            <a:spLocks noGrp="1"/>
          </p:cNvSpPr>
          <p:nvPr>
            <p:ph type="ctrTitle"/>
          </p:nvPr>
        </p:nvSpPr>
        <p:spPr>
          <a:xfrm>
            <a:off x="1065213" y="304800"/>
            <a:ext cx="7091400" cy="2793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g1c4a4e75731_0_26"/>
          <p:cNvSpPr txBox="1">
            <a:spLocks noGrp="1"/>
          </p:cNvSpPr>
          <p:nvPr>
            <p:ph type="subTitle" idx="1"/>
          </p:nvPr>
        </p:nvSpPr>
        <p:spPr>
          <a:xfrm>
            <a:off x="1065213" y="3108804"/>
            <a:ext cx="7091400" cy="838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8" name="Google Shape;118;g1c4a4e75731_0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4850" y="2690175"/>
            <a:ext cx="4421550" cy="3447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1c4a4e75731_0_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0"/>
            <a:ext cx="5757773" cy="448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1c4a4e75731_0_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5075" y="304800"/>
            <a:ext cx="4421550" cy="6113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c4a4e75731_0_7"/>
          <p:cNvSpPr txBox="1">
            <a:spLocks noGrp="1"/>
          </p:cNvSpPr>
          <p:nvPr>
            <p:ph type="ctrTitle"/>
          </p:nvPr>
        </p:nvSpPr>
        <p:spPr>
          <a:xfrm>
            <a:off x="1197825" y="378900"/>
            <a:ext cx="4713000" cy="947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5900"/>
              <a:t>ISKUSTVO</a:t>
            </a:r>
            <a:endParaRPr sz="5900"/>
          </a:p>
        </p:txBody>
      </p:sp>
      <p:sp>
        <p:nvSpPr>
          <p:cNvPr id="127" name="Google Shape;127;g1c4a4e75731_0_7"/>
          <p:cNvSpPr txBox="1">
            <a:spLocks noGrp="1"/>
          </p:cNvSpPr>
          <p:nvPr>
            <p:ph type="subTitle" idx="1"/>
          </p:nvPr>
        </p:nvSpPr>
        <p:spPr>
          <a:xfrm>
            <a:off x="1065213" y="3108804"/>
            <a:ext cx="7091400" cy="838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8" name="Google Shape;128;g1c4a4e75731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4975" y="86200"/>
            <a:ext cx="4713000" cy="62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1c4a4e75731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2121" y="1326288"/>
            <a:ext cx="2852849" cy="3803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1c4a4e75731_0_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1650" y="2292998"/>
            <a:ext cx="5113448" cy="3835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1c4a4e75731_0_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5175" y="2557550"/>
            <a:ext cx="2989449" cy="398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1c4a4e75731_0_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16024" y="4300450"/>
            <a:ext cx="3130173" cy="2349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"/>
          <p:cNvSpPr txBox="1">
            <a:spLocks noGrp="1"/>
          </p:cNvSpPr>
          <p:nvPr>
            <p:ph type="title"/>
          </p:nvPr>
        </p:nvSpPr>
        <p:spPr>
          <a:xfrm>
            <a:off x="1133856" y="304800"/>
            <a:ext cx="10446957" cy="120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hr-HR" sz="3500" b="1"/>
              <a:t>10 KARAKTERISTIKA UČENJA U 21. STOLJEĆU</a:t>
            </a:r>
            <a:endParaRPr sz="3500" b="1"/>
          </a:p>
        </p:txBody>
      </p:sp>
      <p:sp>
        <p:nvSpPr>
          <p:cNvPr id="139" name="Google Shape;139;p2"/>
          <p:cNvSpPr txBox="1">
            <a:spLocks noGrp="1"/>
          </p:cNvSpPr>
          <p:nvPr>
            <p:ph type="body" idx="1"/>
          </p:nvPr>
        </p:nvSpPr>
        <p:spPr>
          <a:xfrm>
            <a:off x="1515575" y="1600200"/>
            <a:ext cx="10065300" cy="49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74320" lvl="0" indent="-2438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➔"/>
            </a:pPr>
            <a:r>
              <a:rPr lang="hr-HR"/>
              <a:t>UČENICI SU </a:t>
            </a:r>
            <a:r>
              <a:rPr lang="hr-HR" b="1"/>
              <a:t>AKTIVNI</a:t>
            </a:r>
            <a:r>
              <a:rPr lang="hr-HR"/>
              <a:t> U UČENJU</a:t>
            </a:r>
            <a:endParaRPr/>
          </a:p>
          <a:p>
            <a:pPr marL="274320" lvl="0" indent="-24384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➔"/>
            </a:pPr>
            <a:r>
              <a:rPr lang="hr-HR" b="1"/>
              <a:t>UČE JEDNI OD DRUGIH</a:t>
            </a:r>
            <a:endParaRPr b="1"/>
          </a:p>
          <a:p>
            <a:pPr marL="274320" lvl="0" indent="-24384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➔"/>
            </a:pPr>
            <a:r>
              <a:rPr lang="hr-HR"/>
              <a:t>UČE VIŠE KROZ </a:t>
            </a:r>
            <a:r>
              <a:rPr lang="hr-HR" b="1"/>
              <a:t>ISKUSTVO</a:t>
            </a:r>
            <a:r>
              <a:rPr lang="hr-HR"/>
              <a:t> I AKTIVNIM SUDJELOVANJEM</a:t>
            </a:r>
            <a:endParaRPr/>
          </a:p>
          <a:p>
            <a:pPr marL="274320" lvl="0" indent="-24384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➔"/>
            </a:pPr>
            <a:r>
              <a:rPr lang="hr-HR"/>
              <a:t>POVEZUJU ZNANJE SA </a:t>
            </a:r>
            <a:r>
              <a:rPr lang="hr-HR" b="1"/>
              <a:t>STVARNIM ŽIVOTOM</a:t>
            </a:r>
            <a:endParaRPr b="1"/>
          </a:p>
          <a:p>
            <a:pPr marL="274320" lvl="0" indent="-24384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➔"/>
            </a:pPr>
            <a:r>
              <a:rPr lang="hr-HR" b="1"/>
              <a:t>RAD U PARU, GRUPI, VRŠNJAČKO VREDNOVANJE</a:t>
            </a:r>
            <a:endParaRPr b="1"/>
          </a:p>
          <a:p>
            <a:pPr marL="274320" lvl="0" indent="-24384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➔"/>
            </a:pPr>
            <a:r>
              <a:rPr lang="hr-HR"/>
              <a:t>POTIČE SE UČENIKE DA </a:t>
            </a:r>
            <a:r>
              <a:rPr lang="hr-HR" b="1"/>
              <a:t>SAMI SHVATE</a:t>
            </a:r>
            <a:r>
              <a:rPr lang="hr-HR"/>
              <a:t> NASTAVNI SADRŽAJ I </a:t>
            </a:r>
            <a:r>
              <a:rPr lang="hr-HR" b="1"/>
              <a:t>OBJASNE GA DRUGIMA</a:t>
            </a:r>
            <a:endParaRPr b="1"/>
          </a:p>
          <a:p>
            <a:pPr marL="274320" lvl="0" indent="-24384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➔"/>
            </a:pPr>
            <a:r>
              <a:rPr lang="hr-HR"/>
              <a:t>UKLJUČENI SU U </a:t>
            </a:r>
            <a:r>
              <a:rPr lang="hr-HR" b="1"/>
              <a:t>KOMUNIKACIJU I SURADNJU</a:t>
            </a:r>
            <a:endParaRPr b="1"/>
          </a:p>
          <a:p>
            <a:pPr marL="274320" lvl="0" indent="-24384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➔"/>
            </a:pPr>
            <a:r>
              <a:rPr lang="hr-HR"/>
              <a:t>ZNAJU </a:t>
            </a:r>
            <a:r>
              <a:rPr lang="hr-HR" b="1"/>
              <a:t>ŠTO UČE I ZAŠTO UČE</a:t>
            </a:r>
            <a:endParaRPr b="1"/>
          </a:p>
          <a:p>
            <a:pPr marL="274320" lvl="0" indent="-24384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➔"/>
            </a:pPr>
            <a:r>
              <a:rPr lang="hr-HR"/>
              <a:t>VELIKA RAZINA </a:t>
            </a:r>
            <a:r>
              <a:rPr lang="hr-HR" b="1"/>
              <a:t>UKLJUČENOSTI </a:t>
            </a:r>
            <a:r>
              <a:rPr lang="hr-HR"/>
              <a:t>I SUDJELOVANJA</a:t>
            </a:r>
            <a:endParaRPr/>
          </a:p>
          <a:p>
            <a:pPr marL="274320" lvl="0" indent="-24384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➔"/>
            </a:pPr>
            <a:r>
              <a:rPr lang="hr-HR"/>
              <a:t>RADE </a:t>
            </a:r>
            <a:r>
              <a:rPr lang="hr-HR" b="1"/>
              <a:t>SAMOPROCJENE</a:t>
            </a:r>
            <a:endParaRPr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"/>
          <p:cNvSpPr txBox="1">
            <a:spLocks noGrp="1"/>
          </p:cNvSpPr>
          <p:nvPr>
            <p:ph type="title"/>
          </p:nvPr>
        </p:nvSpPr>
        <p:spPr>
          <a:xfrm>
            <a:off x="1014669" y="393675"/>
            <a:ext cx="4896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hr-HR" b="1"/>
              <a:t>UVODNE IGRE </a:t>
            </a: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hr-HR" b="1"/>
              <a:t>na početku sata</a:t>
            </a:r>
            <a:endParaRPr b="1"/>
          </a:p>
        </p:txBody>
      </p:sp>
      <p:sp>
        <p:nvSpPr>
          <p:cNvPr id="146" name="Google Shape;146;p3"/>
          <p:cNvSpPr txBox="1">
            <a:spLocks noGrp="1"/>
          </p:cNvSpPr>
          <p:nvPr>
            <p:ph type="body" idx="1"/>
          </p:nvPr>
        </p:nvSpPr>
        <p:spPr>
          <a:xfrm>
            <a:off x="642150" y="2152650"/>
            <a:ext cx="65907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★"/>
            </a:pPr>
            <a:r>
              <a:rPr lang="hr-HR" sz="2400">
                <a:highlight>
                  <a:srgbClr val="FFFF00"/>
                </a:highlight>
              </a:rPr>
              <a:t>PREDSTAVI SE U SEDAM RIJEČI</a:t>
            </a:r>
            <a:endParaRPr sz="2400">
              <a:highlight>
                <a:srgbClr val="FFFF00"/>
              </a:highlight>
            </a:endParaRPr>
          </a:p>
          <a:p>
            <a:pPr marL="274320" lvl="0" indent="-2540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★"/>
            </a:pPr>
            <a:r>
              <a:rPr lang="hr-HR" sz="2400">
                <a:highlight>
                  <a:srgbClr val="A4C2F4"/>
                </a:highlight>
              </a:rPr>
              <a:t>IZVUKU PITANJE, U PARU ODGOVORE JEDAN DRUGOME ( PONAVLJANJE)</a:t>
            </a:r>
            <a:endParaRPr sz="2400">
              <a:highlight>
                <a:srgbClr val="A4C2F4"/>
              </a:highlight>
            </a:endParaRPr>
          </a:p>
          <a:p>
            <a:pPr marL="274320" lvl="0" indent="-2540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★"/>
            </a:pPr>
            <a:r>
              <a:rPr lang="hr-HR" sz="2400">
                <a:highlight>
                  <a:srgbClr val="EA9999"/>
                </a:highlight>
              </a:rPr>
              <a:t>SUPER ZA POČETAK DANA: KAKO SI PROVEO VIKEND? NAJBOLJE MI JE KADA...., DANAS BI JOŠ VOLJELA...., MOJ NAJVEĆI IZAZOV JE ______</a:t>
            </a:r>
            <a:endParaRPr sz="2400">
              <a:highlight>
                <a:srgbClr val="EA9999"/>
              </a:highlight>
            </a:endParaRPr>
          </a:p>
          <a:p>
            <a:pPr marL="274320" lvl="0" indent="-2540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★"/>
            </a:pPr>
            <a:r>
              <a:rPr lang="hr-HR" sz="2400">
                <a:highlight>
                  <a:srgbClr val="B6D7A8"/>
                </a:highlight>
              </a:rPr>
              <a:t>PREDSTAVI SE S PET BROJA</a:t>
            </a:r>
            <a:endParaRPr sz="2400">
              <a:highlight>
                <a:srgbClr val="B6D7A8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 sz="2400">
              <a:highlight>
                <a:srgbClr val="B6D7A8"/>
              </a:highlight>
            </a:endParaRPr>
          </a:p>
        </p:txBody>
      </p:sp>
      <p:pic>
        <p:nvPicPr>
          <p:cNvPr id="147" name="Google Shape;14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2850" y="2394204"/>
            <a:ext cx="3631692" cy="3631692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3"/>
          <p:cNvSpPr txBox="1"/>
          <p:nvPr/>
        </p:nvSpPr>
        <p:spPr>
          <a:xfrm>
            <a:off x="7900416" y="2496312"/>
            <a:ext cx="32733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3"/>
          <p:cNvSpPr txBox="1"/>
          <p:nvPr/>
        </p:nvSpPr>
        <p:spPr>
          <a:xfrm>
            <a:off x="10439400" y="2440335"/>
            <a:ext cx="32733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3"/>
          <p:cNvSpPr txBox="1"/>
          <p:nvPr/>
        </p:nvSpPr>
        <p:spPr>
          <a:xfrm>
            <a:off x="9183569" y="2255229"/>
            <a:ext cx="35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3"/>
          <p:cNvSpPr txBox="1"/>
          <p:nvPr/>
        </p:nvSpPr>
        <p:spPr>
          <a:xfrm>
            <a:off x="9997440" y="5647944"/>
            <a:ext cx="75533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2009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3"/>
          <p:cNvSpPr txBox="1"/>
          <p:nvPr/>
        </p:nvSpPr>
        <p:spPr>
          <a:xfrm>
            <a:off x="8380150" y="5625786"/>
            <a:ext cx="4700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3"/>
          <p:cNvSpPr/>
          <p:nvPr/>
        </p:nvSpPr>
        <p:spPr>
          <a:xfrm>
            <a:off x="6096000" y="393676"/>
            <a:ext cx="4770900" cy="1412700"/>
          </a:xfrm>
          <a:prstGeom prst="wedgeEllipseCallout">
            <a:avLst>
              <a:gd name="adj1" fmla="val -53883"/>
              <a:gd name="adj2" fmla="val 80374"/>
            </a:avLst>
          </a:prstGeom>
          <a:solidFill>
            <a:schemeClr val="accent6"/>
          </a:solidFill>
          <a:ln w="12700" cap="flat" cmpd="sng">
            <a:solidFill>
              <a:srgbClr val="5F5F5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3"/>
          <p:cNvSpPr txBox="1"/>
          <p:nvPr/>
        </p:nvSpPr>
        <p:spPr>
          <a:xfrm>
            <a:off x="6931775" y="719900"/>
            <a:ext cx="36318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Učiteljica  mama Velika Gorica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Bigthree    Curke Vg   Požega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5" name="Google Shape;155;p3"/>
          <p:cNvCxnSpPr/>
          <p:nvPr/>
        </p:nvCxnSpPr>
        <p:spPr>
          <a:xfrm flipH="1">
            <a:off x="5418150" y="4849850"/>
            <a:ext cx="3432000" cy="5304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c4a4e75731_0_36"/>
          <p:cNvSpPr txBox="1">
            <a:spLocks noGrp="1"/>
          </p:cNvSpPr>
          <p:nvPr>
            <p:ph type="title"/>
          </p:nvPr>
        </p:nvSpPr>
        <p:spPr>
          <a:xfrm>
            <a:off x="2208213" y="304800"/>
            <a:ext cx="9372600" cy="1200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1"/>
              <a:t>OMOGUĆITI</a:t>
            </a:r>
            <a:endParaRPr b="1"/>
          </a:p>
        </p:txBody>
      </p:sp>
      <p:sp>
        <p:nvSpPr>
          <p:cNvPr id="162" name="Google Shape;162;g1c4a4e75731_0_36"/>
          <p:cNvSpPr txBox="1">
            <a:spLocks noGrp="1"/>
          </p:cNvSpPr>
          <p:nvPr>
            <p:ph type="body" idx="1"/>
          </p:nvPr>
        </p:nvSpPr>
        <p:spPr>
          <a:xfrm>
            <a:off x="2208213" y="1600200"/>
            <a:ext cx="45720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20040" algn="l" rtl="0">
              <a:spcBef>
                <a:spcPts val="1800"/>
              </a:spcBef>
              <a:spcAft>
                <a:spcPts val="0"/>
              </a:spcAft>
              <a:buSzPts val="1440"/>
              <a:buChar char="❖"/>
            </a:pPr>
            <a:r>
              <a:rPr lang="hr-HR" b="1"/>
              <a:t>VOICE ( glas)</a:t>
            </a:r>
            <a:endParaRPr b="1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hr-HR"/>
              <a:t>POST-IT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hr-HR"/>
              <a:t>Jel vam jasno prošla lekcija?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hr-HR"/>
              <a:t>Što vas još uvijek zbunjuje?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g1c4a4e75731_0_36"/>
          <p:cNvSpPr txBox="1">
            <a:spLocks noGrp="1"/>
          </p:cNvSpPr>
          <p:nvPr>
            <p:ph type="body" idx="2"/>
          </p:nvPr>
        </p:nvSpPr>
        <p:spPr>
          <a:xfrm>
            <a:off x="7008813" y="1600200"/>
            <a:ext cx="45720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20040" algn="l" rtl="0">
              <a:spcBef>
                <a:spcPts val="1800"/>
              </a:spcBef>
              <a:spcAft>
                <a:spcPts val="0"/>
              </a:spcAft>
              <a:buSzPts val="1440"/>
              <a:buChar char="❖"/>
            </a:pPr>
            <a:r>
              <a:rPr lang="hr-HR" b="1"/>
              <a:t>CHOICE ( izbor)</a:t>
            </a:r>
            <a:endParaRPr b="1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hr-HR"/>
              <a:t>dati im da biraju s kime će raditi, sjediti…</a:t>
            </a:r>
            <a:endParaRPr/>
          </a:p>
        </p:txBody>
      </p:sp>
      <p:pic>
        <p:nvPicPr>
          <p:cNvPr id="164" name="Google Shape;164;g1c4a4e75731_0_36" descr="How to Give the Best Voice Over Direction | Voices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0630" r="10622"/>
          <a:stretch/>
        </p:blipFill>
        <p:spPr>
          <a:xfrm>
            <a:off x="3782055" y="3802638"/>
            <a:ext cx="3346124" cy="230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1c4a4e75731_0_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295" y="3802645"/>
            <a:ext cx="4209524" cy="246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1c4a4e75731_0_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34500" y="3132448"/>
            <a:ext cx="4761475" cy="297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c4a4e75731_0_62"/>
          <p:cNvSpPr txBox="1">
            <a:spLocks noGrp="1"/>
          </p:cNvSpPr>
          <p:nvPr>
            <p:ph type="title"/>
          </p:nvPr>
        </p:nvSpPr>
        <p:spPr>
          <a:xfrm>
            <a:off x="2208213" y="304800"/>
            <a:ext cx="9372600" cy="1200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SURADNJA - TIMSKI RAD</a:t>
            </a:r>
            <a:endParaRPr/>
          </a:p>
        </p:txBody>
      </p:sp>
      <p:sp>
        <p:nvSpPr>
          <p:cNvPr id="173" name="Google Shape;173;g1c4a4e75731_0_62"/>
          <p:cNvSpPr txBox="1"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hr-HR" b="1"/>
              <a:t>PQA METODA</a:t>
            </a:r>
            <a:r>
              <a:rPr lang="hr-HR"/>
              <a:t> ( PICTURE - QUESTION - ANSWER)</a:t>
            </a:r>
            <a:endParaRPr/>
          </a:p>
          <a:p>
            <a:pPr marL="457200" lvl="0" indent="-320040" algn="l" rtl="0">
              <a:spcBef>
                <a:spcPts val="1800"/>
              </a:spcBef>
              <a:spcAft>
                <a:spcPts val="0"/>
              </a:spcAft>
              <a:buSzPts val="1440"/>
              <a:buAutoNum type="arabicPeriod"/>
            </a:pPr>
            <a:r>
              <a:rPr lang="hr-HR"/>
              <a:t>ODABERITE SLIKU, OBJEKT, CRTEŽ, PRIKAZ…</a:t>
            </a:r>
            <a:endParaRPr/>
          </a:p>
          <a:p>
            <a:pPr marL="457200" lvl="0" indent="-320040" algn="l" rtl="0">
              <a:spcBef>
                <a:spcPts val="0"/>
              </a:spcBef>
              <a:spcAft>
                <a:spcPts val="0"/>
              </a:spcAft>
              <a:buSzPts val="1440"/>
              <a:buAutoNum type="arabicPeriod"/>
            </a:pPr>
            <a:r>
              <a:rPr lang="hr-HR"/>
              <a:t>NAPIŠITE PITANJA NA PAPIRU KOJEG STE DOBILI</a:t>
            </a:r>
            <a:endParaRPr/>
          </a:p>
          <a:p>
            <a:pPr marL="457200" lvl="0" indent="-320040" algn="l" rtl="0">
              <a:spcBef>
                <a:spcPts val="0"/>
              </a:spcBef>
              <a:spcAft>
                <a:spcPts val="0"/>
              </a:spcAft>
              <a:buSzPts val="1440"/>
              <a:buAutoNum type="arabicPeriod"/>
            </a:pPr>
            <a:r>
              <a:rPr lang="hr-HR"/>
              <a:t>PODIJELI SA SVOJIM PAROM PITANJA</a:t>
            </a:r>
            <a:endParaRPr/>
          </a:p>
          <a:p>
            <a:pPr marL="457200" lvl="0" indent="-320040" algn="l" rtl="0">
              <a:spcBef>
                <a:spcPts val="0"/>
              </a:spcBef>
              <a:spcAft>
                <a:spcPts val="0"/>
              </a:spcAft>
              <a:buSzPts val="1440"/>
              <a:buAutoNum type="arabicPeriod"/>
            </a:pPr>
            <a:r>
              <a:rPr lang="hr-HR"/>
              <a:t>PROVJERI JESI LI RAZUMIO SVA PITANJA SVOJEG PARA</a:t>
            </a:r>
            <a:endParaRPr/>
          </a:p>
          <a:p>
            <a:pPr marL="457200" lvl="0" indent="-320040" algn="l" rtl="0">
              <a:spcBef>
                <a:spcPts val="0"/>
              </a:spcBef>
              <a:spcAft>
                <a:spcPts val="0"/>
              </a:spcAft>
              <a:buSzPts val="1440"/>
              <a:buAutoNum type="arabicPeriod"/>
            </a:pPr>
            <a:r>
              <a:rPr lang="hr-HR"/>
              <a:t>POGLEDAJ VIDEO I POKUŠAJ ODGOVORITI NA PITANJA SVOGA PARA</a:t>
            </a:r>
            <a:endParaRPr/>
          </a:p>
          <a:p>
            <a:pPr marL="457200" lvl="0" indent="-320040" algn="l" rtl="0">
              <a:spcBef>
                <a:spcPts val="0"/>
              </a:spcBef>
              <a:spcAft>
                <a:spcPts val="0"/>
              </a:spcAft>
              <a:buSzPts val="1440"/>
              <a:buAutoNum type="arabicPeriod"/>
            </a:pPr>
            <a:r>
              <a:rPr lang="hr-HR"/>
              <a:t>NAKON POGLEDANOG VIDEA I ODGOVORA, POTRAŽI SVOGA PARA I ZAJEDNO S NJIM PROĐI KROZ ODGOVORE</a:t>
            </a:r>
            <a:endParaRPr/>
          </a:p>
          <a:p>
            <a:pPr marL="457200" lvl="0" indent="-320040" algn="l" rtl="0">
              <a:spcBef>
                <a:spcPts val="0"/>
              </a:spcBef>
              <a:spcAft>
                <a:spcPts val="0"/>
              </a:spcAft>
              <a:buSzPts val="1440"/>
              <a:buAutoNum type="arabicPeriod"/>
            </a:pPr>
            <a:r>
              <a:rPr lang="hr-HR"/>
              <a:t>POSTOJE LI JOŠ NEKA PITANJA NA KOJE BISTE OBOJE MOGLI ODGOVORITI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rgbClr val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rgbClr val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75CD4BA9A16FA4295C6BCB303B89EBB" ma:contentTypeVersion="15" ma:contentTypeDescription="Stvaranje novog dokumenta." ma:contentTypeScope="" ma:versionID="a603433ba85790e6f1b0c35129330c08">
  <xsd:schema xmlns:xsd="http://www.w3.org/2001/XMLSchema" xmlns:xs="http://www.w3.org/2001/XMLSchema" xmlns:p="http://schemas.microsoft.com/office/2006/metadata/properties" xmlns:ns2="eb005b7b-59b2-4220-997f-555310620067" xmlns:ns3="c214d656-c3dd-4317-a9ec-76e9aa372800" targetNamespace="http://schemas.microsoft.com/office/2006/metadata/properties" ma:root="true" ma:fieldsID="40ea797bdecde6df6ce03ac0759832c1" ns2:_="" ns3:_="">
    <xsd:import namespace="eb005b7b-59b2-4220-997f-555310620067"/>
    <xsd:import namespace="c214d656-c3dd-4317-a9ec-76e9aa3728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Obavijest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005b7b-59b2-4220-997f-5553106200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Oznake slika" ma:readOnly="false" ma:fieldId="{5cf76f15-5ced-4ddc-b409-7134ff3c332f}" ma:taxonomyMulti="true" ma:sspId="a0d909bf-645b-46a2-8bb9-ccdb743347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Obavijest" ma:index="22" ma:displayName="Obavijest" ma:description="Popis učenika koji bi primili humanity first pomoć. Mogu primiti školsku torbu ili školski pribor. Pa vas molim da popunite ili za jedno ili za drugo (staviti znak + ispod onoga što žele primiti kao pomoć)" ma:format="Dropdown" ma:indexed="true" ma:internalName="Obavijest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14d656-c3dd-4317-a9ec-76e9aa37280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Zajednički se koristi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ji o zajedničkom korištenju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e4e0730-12fa-426a-b1a0-05834737205b}" ma:internalName="TaxCatchAll" ma:showField="CatchAllData" ma:web="c214d656-c3dd-4317-a9ec-76e9aa3728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214d656-c3dd-4317-a9ec-76e9aa372800" xsi:nil="true"/>
    <lcf76f155ced4ddcb4097134ff3c332f xmlns="eb005b7b-59b2-4220-997f-555310620067">
      <Terms xmlns="http://schemas.microsoft.com/office/infopath/2007/PartnerControls"/>
    </lcf76f155ced4ddcb4097134ff3c332f>
    <Obavijest xmlns="eb005b7b-59b2-4220-997f-555310620067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75B3B0-49F6-4C1D-A1E6-6D2015CD65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005b7b-59b2-4220-997f-555310620067"/>
    <ds:schemaRef ds:uri="c214d656-c3dd-4317-a9ec-76e9aa3728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A9E4A7B-077F-45B0-861D-8F4E6FC4486F}">
  <ds:schemaRefs>
    <ds:schemaRef ds:uri="http://schemas.microsoft.com/office/2006/metadata/properties"/>
    <ds:schemaRef ds:uri="http://schemas.microsoft.com/office/infopath/2007/PartnerControls"/>
    <ds:schemaRef ds:uri="c214d656-c3dd-4317-a9ec-76e9aa372800"/>
    <ds:schemaRef ds:uri="eb005b7b-59b2-4220-997f-555310620067"/>
  </ds:schemaRefs>
</ds:datastoreItem>
</file>

<file path=customXml/itemProps3.xml><?xml version="1.0" encoding="utf-8"?>
<ds:datastoreItem xmlns:ds="http://schemas.openxmlformats.org/officeDocument/2006/customXml" ds:itemID="{06D6466D-1549-4F67-8866-80A84414D1B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28</Slides>
  <Notes>28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Children Playing 16x9</vt:lpstr>
      <vt:lpstr>The 4Cs: Kreativnost, Kritičko razmišljanje, Komunikacija i Kolaboracija</vt:lpstr>
      <vt:lpstr>4 C vještine 21. stoljeća su:</vt:lpstr>
      <vt:lpstr>Firenca</vt:lpstr>
      <vt:lpstr>PowerPoint Presentation</vt:lpstr>
      <vt:lpstr>ISKUSTVO</vt:lpstr>
      <vt:lpstr>10 KARAKTERISTIKA UČENJA U 21. STOLJEĆU</vt:lpstr>
      <vt:lpstr>UVODNE IGRE  na početku sata</vt:lpstr>
      <vt:lpstr>OMOGUĆITI</vt:lpstr>
      <vt:lpstr>SURADNJA - TIMSKI RAD</vt:lpstr>
      <vt:lpstr>PQA metoda</vt:lpstr>
      <vt:lpstr>POVRATNA INFORMACIJA</vt:lpstr>
      <vt:lpstr>TAG METODA</vt:lpstr>
      <vt:lpstr>3, 2, 1 FEEDBACK  FORMULA</vt:lpstr>
      <vt:lpstr>THREE ACT PLAY ( ideja za SRO )</vt:lpstr>
      <vt:lpstr>KOMUNIKACIJA</vt:lpstr>
      <vt:lpstr>NEVERBALNA KOMUNIKACIJA</vt:lpstr>
      <vt:lpstr>AKTIVNO SLUŠANJE</vt:lpstr>
      <vt:lpstr>KAKO BITI DOBAR GOVORNIK</vt:lpstr>
      <vt:lpstr>IDEJA ZA SAT ZA AKTIVNO SLUŠANJE</vt:lpstr>
      <vt:lpstr>KRITIČKO RAZMIŠLJAJE- ZAŠTO JE BITNO?</vt:lpstr>
      <vt:lpstr>KOJA PITANJA POSTAVITI?</vt:lpstr>
      <vt:lpstr>ŠTO NAM POMAŽE DA RAZVIJAMO MIŠLJENJE?</vt:lpstr>
      <vt:lpstr>KREATIVNOST - 1.DIO</vt:lpstr>
      <vt:lpstr>KREATIVNOST - 2. DIO ( PISANJE PJESME)</vt:lpstr>
      <vt:lpstr>KREATIVNOST  3. DIO ( PISANJE PJESME)</vt:lpstr>
      <vt:lpstr>KREATIVNOST - 4.DIO ( PJESME)</vt:lpstr>
      <vt:lpstr>KREATIVNOST ( GLAZBA I CRTANJE)</vt:lpstr>
      <vt:lpstr>HVALA VAM NA PAŽNJI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4Cs: Kreativnost, Kritičko razmišljanje, Komunikacija i Kolaboracija</dc:title>
  <dc:creator>Ivana Zrinščak</dc:creator>
  <cp:revision>1</cp:revision>
  <dcterms:created xsi:type="dcterms:W3CDTF">2022-08-28T13:17:25Z</dcterms:created>
  <dcterms:modified xsi:type="dcterms:W3CDTF">2024-01-17T14:01:37Z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0x010100C75CD4BA9A16FA4295C6BCB303B89EBB</vt:lpwstr>
  </property>
  <property fmtid="{D5CDD505-2E9C-101B-9397-08002B2CF9AE}" pid="3" name="MediaServiceImageTags">
    <vt:lpwstr/>
  </property>
</Properties>
</file>