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4" r:id="rId8"/>
    <p:sldId id="265" r:id="rId9"/>
    <p:sldId id="266" r:id="rId10"/>
    <p:sldId id="267" r:id="rId11"/>
    <p:sldId id="268" r:id="rId12"/>
    <p:sldId id="262" r:id="rId13"/>
    <p:sldId id="263" r:id="rId14"/>
    <p:sldId id="269" r:id="rId15"/>
    <p:sldId id="270" r:id="rId16"/>
    <p:sldId id="271" r:id="rId17"/>
  </p:sldIdLst>
  <p:sldSz cx="9144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4"/>
          <p:cNvSpPr/>
          <p:nvPr/>
        </p:nvSpPr>
        <p:spPr>
          <a:xfrm>
            <a:off x="304796" y="329184"/>
            <a:ext cx="8532056" cy="61968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44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Zaobljeni pravokutnik 9"/>
          <p:cNvSpPr/>
          <p:nvPr/>
        </p:nvSpPr>
        <p:spPr>
          <a:xfrm>
            <a:off x="418594" y="434166"/>
            <a:ext cx="8306811" cy="310896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98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1E1E1"/>
              </a:gs>
            </a:gsLst>
            <a:path path="circle">
              <a:fillToRect l="50000" t="175000" r="50000" b="-75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Naslov 4"/>
          <p:cNvSpPr txBox="1">
            <a:spLocks noGrp="1"/>
          </p:cNvSpPr>
          <p:nvPr>
            <p:ph type="ctrTitle"/>
          </p:nvPr>
        </p:nvSpPr>
        <p:spPr>
          <a:xfrm>
            <a:off x="722376" y="1820204"/>
            <a:ext cx="7772400" cy="1828800"/>
          </a:xfrm>
        </p:spPr>
        <p:txBody>
          <a:bodyPr lIns="45720" rIns="45720"/>
          <a:lstStyle>
            <a:lvl1pPr algn="r">
              <a:defRPr sz="45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Podnaslov 19"/>
          <p:cNvSpPr txBox="1"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rgbClr val="79766F"/>
                </a:solidFill>
              </a:defRPr>
            </a:lvl1pPr>
          </a:lstStyle>
          <a:p>
            <a:pPr lvl="0"/>
            <a:r>
              <a:rPr lang="hr-HR"/>
              <a:t>Uredite stil podnaslova matrice</a:t>
            </a:r>
            <a:endParaRPr lang="en-US"/>
          </a:p>
        </p:txBody>
      </p:sp>
      <p:sp>
        <p:nvSpPr>
          <p:cNvPr id="6" name="Rezervirano mjesto datuma 1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D46FD9-B779-4246-88D2-2CF94319EB76}" type="datetime1">
              <a:rPr lang="hr-HR"/>
              <a:pPr lvl="0"/>
              <a:t>21.3.2020.</a:t>
            </a:fld>
            <a:endParaRPr lang="hr-HR"/>
          </a:p>
        </p:txBody>
      </p:sp>
      <p:sp>
        <p:nvSpPr>
          <p:cNvPr id="7" name="Rezervirano mjesto podnožj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8" name="Rezervirano mjesto broja slajda 1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9FF36E-5B0F-4769-A4FC-759C8A44000D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558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DC537C-32AD-412A-BC9B-8DEF2FAB0EAA}" type="datetime1">
              <a:rPr lang="hr-HR"/>
              <a:pPr lvl="0"/>
              <a:t>21.3.2020.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CC460A-96ED-4F88-9AB1-089C0956C56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383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 txBox="1">
            <a:spLocks noGrp="1"/>
          </p:cNvSpPr>
          <p:nvPr>
            <p:ph type="title" orient="vert"/>
          </p:nvPr>
        </p:nvSpPr>
        <p:spPr>
          <a:xfrm>
            <a:off x="6629400" y="533406"/>
            <a:ext cx="1981203" cy="52578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>
          <a:xfrm>
            <a:off x="533396" y="533406"/>
            <a:ext cx="5943600" cy="52578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38B6AD-4BB6-4B4D-88BC-3B03E241168C}" type="datetime1">
              <a:rPr lang="hr-HR"/>
              <a:pPr lvl="0"/>
              <a:t>21.3.2020.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5F7609-18C6-46FE-AFC1-09EF466C8FAE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182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2F087C-2AB5-4AA6-A155-AB92D84B8E4D}" type="datetime1">
              <a:rPr lang="hr-HR"/>
              <a:pPr lvl="0"/>
              <a:t>21.3.2020.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EDD0DB-CD91-443F-B209-F5B44310B0B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852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3"/>
          <p:cNvSpPr/>
          <p:nvPr/>
        </p:nvSpPr>
        <p:spPr>
          <a:xfrm>
            <a:off x="304796" y="329184"/>
            <a:ext cx="8532056" cy="61968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44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Zaobljeni pravokutnik 10"/>
          <p:cNvSpPr/>
          <p:nvPr/>
        </p:nvSpPr>
        <p:spPr>
          <a:xfrm>
            <a:off x="418594" y="434166"/>
            <a:ext cx="8306811" cy="4341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45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1E1E1"/>
              </a:gs>
            </a:gsLst>
            <a:path path="circle">
              <a:fillToRect l="50000" t="175000" r="50000" b="-75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468346" y="4928616"/>
            <a:ext cx="8183880" cy="676656"/>
          </a:xfrm>
        </p:spPr>
        <p:txBody>
          <a:bodyPr bIns="0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468346" y="5624483"/>
            <a:ext cx="8183880" cy="420624"/>
          </a:xfrm>
        </p:spPr>
        <p:txBody>
          <a:bodyPr lIns="118872" tIns="0"/>
          <a:lstStyle>
            <a:lvl1pPr marL="0" marR="36576" indent="0">
              <a:spcBef>
                <a:spcPts val="0"/>
              </a:spcBef>
              <a:buNone/>
              <a:defRPr sz="1800">
                <a:solidFill>
                  <a:srgbClr val="B95C00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2A91E0-B96A-4134-8BF4-129763D3068D}" type="datetime1">
              <a:rPr lang="hr-HR"/>
              <a:pPr lvl="0"/>
              <a:t>21.3.2020.</a:t>
            </a:fld>
            <a:endParaRPr lang="hr-HR"/>
          </a:p>
        </p:txBody>
      </p:sp>
      <p:sp>
        <p:nvSpPr>
          <p:cNvPr id="7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8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0DDDF1-147E-4C39-B6A6-64E63B9BF5E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072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51435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 txBox="1">
            <a:spLocks noGrp="1"/>
          </p:cNvSpPr>
          <p:nvPr>
            <p:ph idx="2"/>
          </p:nvPr>
        </p:nvSpPr>
        <p:spPr>
          <a:xfrm>
            <a:off x="4755355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0AD39C-1573-45E7-9E58-184B6078FD2B}" type="datetime1">
              <a:rPr lang="hr-HR"/>
              <a:pPr lvl="0"/>
              <a:t>21.3.2020.</a:t>
            </a:fld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18EBE3-05B9-4A38-9D28-769233D6AA2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449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607225" y="579436"/>
            <a:ext cx="3931920" cy="792163"/>
          </a:xfrm>
        </p:spPr>
        <p:txBody>
          <a:bodyPr lIns="146304" anchor="ctr"/>
          <a:lstStyle>
            <a:lvl1pPr marL="0" indent="0">
              <a:buNone/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3"/>
          </p:nvPr>
        </p:nvSpPr>
        <p:spPr>
          <a:xfrm>
            <a:off x="4652165" y="579436"/>
            <a:ext cx="3931920" cy="792163"/>
          </a:xfrm>
        </p:spPr>
        <p:txBody>
          <a:bodyPr lIns="137160" anchor="ctr"/>
          <a:lstStyle>
            <a:lvl1pPr marL="0" indent="0">
              <a:buNone/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sadržaja 4"/>
          <p:cNvSpPr txBox="1">
            <a:spLocks noGrp="1"/>
          </p:cNvSpPr>
          <p:nvPr>
            <p:ph idx="2"/>
          </p:nvPr>
        </p:nvSpPr>
        <p:spPr>
          <a:xfrm>
            <a:off x="607225" y="1447796"/>
            <a:ext cx="3931920" cy="3489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sadržaja 5"/>
          <p:cNvSpPr txBox="1">
            <a:spLocks noGrp="1"/>
          </p:cNvSpPr>
          <p:nvPr>
            <p:ph idx="4"/>
          </p:nvPr>
        </p:nvSpPr>
        <p:spPr>
          <a:xfrm>
            <a:off x="4652165" y="1447796"/>
            <a:ext cx="3931920" cy="3489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EC31BB-F939-44D0-8699-B0AA05B1783F}" type="datetime1">
              <a:rPr lang="hr-HR"/>
              <a:pPr lvl="0"/>
              <a:t>21.3.2020.</a:t>
            </a:fld>
            <a:endParaRPr lang="hr-HR"/>
          </a:p>
        </p:txBody>
      </p:sp>
      <p:sp>
        <p:nvSpPr>
          <p:cNvPr id="8" name="Rezervirano mjesto podnožj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Rezervirano mjesto broja slajd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DBB10B-E124-4365-B1F6-131D9564333D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668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4B7F2E-708D-4B3A-BCF4-7C13E68F43F9}" type="datetime1">
              <a:rPr lang="hr-HR"/>
              <a:pPr lvl="0"/>
              <a:t>21.3.2020.</a:t>
            </a:fld>
            <a:endParaRPr lang="hr-HR"/>
          </a:p>
        </p:txBody>
      </p:sp>
      <p:sp>
        <p:nvSpPr>
          <p:cNvPr id="4" name="Rezervirano mjesto podnožj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86C36D-C7A2-4FEA-9231-5A6C0487633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29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6"/>
          <p:cNvSpPr/>
          <p:nvPr/>
        </p:nvSpPr>
        <p:spPr>
          <a:xfrm>
            <a:off x="304796" y="329184"/>
            <a:ext cx="8532056" cy="61968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44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Rezervirano mjesto datum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3FF0AC-0E84-4622-8E4A-E82689316D6A}" type="datetime1">
              <a:rPr lang="hr-HR"/>
              <a:pPr lvl="0"/>
              <a:t>21.3.2020.</a:t>
            </a:fld>
            <a:endParaRPr lang="hr-HR"/>
          </a:p>
        </p:txBody>
      </p:sp>
      <p:sp>
        <p:nvSpPr>
          <p:cNvPr id="4" name="Rezervirano mjesto podnožj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6652AC-9841-4325-B9DF-CEFE5788CCD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885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5538785" y="533396"/>
            <a:ext cx="2971800" cy="914400"/>
          </a:xfrm>
        </p:spPr>
        <p:txBody>
          <a:bodyPr/>
          <a:lstStyle>
            <a:lvl1pPr>
              <a:defRPr sz="2200">
                <a:solidFill>
                  <a:srgbClr val="F07F09"/>
                </a:solidFill>
              </a:defRPr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2"/>
          </p:nvPr>
        </p:nvSpPr>
        <p:spPr>
          <a:xfrm>
            <a:off x="5538849" y="1447806"/>
            <a:ext cx="2971800" cy="4206111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 txBox="1">
            <a:spLocks noGrp="1"/>
          </p:cNvSpPr>
          <p:nvPr>
            <p:ph idx="1"/>
          </p:nvPr>
        </p:nvSpPr>
        <p:spPr>
          <a:xfrm>
            <a:off x="761375" y="930145"/>
            <a:ext cx="4626159" cy="4724403"/>
          </a:xfr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185FB-701B-46B0-B15B-7DA71788EEFA}" type="datetime1">
              <a:rPr lang="hr-HR"/>
              <a:pPr lvl="0"/>
              <a:t>21.3.2020.</a:t>
            </a:fld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508808-631A-420C-8B06-3B941B49457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276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4"/>
          <p:cNvSpPr/>
          <p:nvPr/>
        </p:nvSpPr>
        <p:spPr>
          <a:xfrm>
            <a:off x="304796" y="329184"/>
            <a:ext cx="8532056" cy="61968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44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Pravokutnik s jednim zaobljenim kutom 10"/>
          <p:cNvSpPr/>
          <p:nvPr/>
        </p:nvSpPr>
        <p:spPr>
          <a:xfrm>
            <a:off x="6400800" y="434166"/>
            <a:ext cx="2324605" cy="4343400"/>
          </a:xfrm>
          <a:custGeom>
            <a:avLst/>
            <a:gdLst>
              <a:gd name="f0" fmla="val 5400000"/>
              <a:gd name="f1" fmla="val 16200000"/>
              <a:gd name="f2" fmla="val w"/>
              <a:gd name="f3" fmla="val h"/>
              <a:gd name="f4" fmla="val ss"/>
              <a:gd name="f5" fmla="val 0"/>
              <a:gd name="f6" fmla="val 2748"/>
              <a:gd name="f7" fmla="abs f2"/>
              <a:gd name="f8" fmla="abs f3"/>
              <a:gd name="f9" fmla="abs f4"/>
              <a:gd name="f10" fmla="?: f7 f2 1"/>
              <a:gd name="f11" fmla="?: f8 f3 1"/>
              <a:gd name="f12" fmla="?: f9 f4 1"/>
              <a:gd name="f13" fmla="*/ f10 1 21600"/>
              <a:gd name="f14" fmla="*/ f11 1 21600"/>
              <a:gd name="f15" fmla="*/ 21600 f10 1"/>
              <a:gd name="f16" fmla="*/ 21600 f11 1"/>
              <a:gd name="f17" fmla="min f14 f13"/>
              <a:gd name="f18" fmla="*/ f15 1 f12"/>
              <a:gd name="f19" fmla="*/ f16 1 f12"/>
              <a:gd name="f20" fmla="val f18"/>
              <a:gd name="f21" fmla="val f19"/>
              <a:gd name="f22" fmla="*/ f5 f17 1"/>
              <a:gd name="f23" fmla="+- f21 0 f5"/>
              <a:gd name="f24" fmla="+- f20 0 f5"/>
              <a:gd name="f25" fmla="*/ f21 f17 1"/>
              <a:gd name="f26" fmla="*/ f20 f17 1"/>
              <a:gd name="f27" fmla="min f24 f23"/>
              <a:gd name="f28" fmla="*/ f27 f6 1"/>
              <a:gd name="f29" fmla="*/ f28 1 100000"/>
              <a:gd name="f30" fmla="+- f20 0 f29"/>
              <a:gd name="f31" fmla="*/ f29 29289 1"/>
              <a:gd name="f32" fmla="*/ f29 f17 1"/>
              <a:gd name="f33" fmla="*/ f31 1 100000"/>
              <a:gd name="f34" fmla="*/ f30 f17 1"/>
              <a:gd name="f35" fmla="+- f20 0 f33"/>
              <a:gd name="f36" fmla="*/ f35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2" r="f36" b="f25"/>
            <a:pathLst>
              <a:path>
                <a:moveTo>
                  <a:pt x="f22" y="f22"/>
                </a:moveTo>
                <a:lnTo>
                  <a:pt x="f34" y="f22"/>
                </a:lnTo>
                <a:arcTo wR="f32" hR="f32" stAng="f1" swAng="f0"/>
                <a:lnTo>
                  <a:pt x="f26" y="f25"/>
                </a:lnTo>
                <a:lnTo>
                  <a:pt x="f22" y="f25"/>
                </a:lnTo>
                <a:close/>
              </a:path>
            </a:pathLst>
          </a:custGeom>
          <a:solidFill>
            <a:srgbClr val="1C1C1C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457200" y="5012055"/>
            <a:ext cx="8229600" cy="1051560"/>
          </a:xfrm>
        </p:spPr>
        <p:txBody>
          <a:bodyPr anchor="t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6462714" y="533396"/>
            <a:ext cx="2240279" cy="4211479"/>
          </a:xfrm>
        </p:spPr>
        <p:txBody>
          <a:bodyPr lIns="91440"/>
          <a:lstStyle>
            <a:lvl1pPr marL="45720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640164-338A-4905-B642-E7776D6E08E0}" type="datetime1">
              <a:rPr lang="hr-HR"/>
              <a:pPr lvl="0"/>
              <a:t>21.3.2020.</a:t>
            </a:fld>
            <a:endParaRPr lang="hr-HR"/>
          </a:p>
        </p:txBody>
      </p:sp>
      <p:sp>
        <p:nvSpPr>
          <p:cNvPr id="7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8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8B7DD3-9902-41D9-9BF2-B66440B80975}" type="slidenum">
              <a:t>‹#›</a:t>
            </a:fld>
            <a:endParaRPr lang="hr-HR"/>
          </a:p>
        </p:txBody>
      </p:sp>
      <p:sp>
        <p:nvSpPr>
          <p:cNvPr id="9" name="Rezervirano mjesto slike 2"/>
          <p:cNvSpPr txBox="1">
            <a:spLocks noGrp="1"/>
          </p:cNvSpPr>
          <p:nvPr>
            <p:ph type="pic" idx="1"/>
          </p:nvPr>
        </p:nvSpPr>
        <p:spPr>
          <a:xfrm>
            <a:off x="421483" y="435766"/>
            <a:ext cx="5925312" cy="4343400"/>
          </a:xfrm>
          <a:solidFill>
            <a:srgbClr val="4E4C47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6"/>
          <p:cNvSpPr/>
          <p:nvPr/>
        </p:nvSpPr>
        <p:spPr>
          <a:xfrm>
            <a:off x="304796" y="329184"/>
            <a:ext cx="8532056" cy="61968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44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Zaobljeni pravokutnik 8"/>
          <p:cNvSpPr/>
          <p:nvPr/>
        </p:nvSpPr>
        <p:spPr>
          <a:xfrm>
            <a:off x="418594" y="434166"/>
            <a:ext cx="8306811" cy="5486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459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1E1E1"/>
              </a:gs>
            </a:gsLst>
            <a:path path="circle">
              <a:fillToRect l="50000" t="175000" r="50000" b="-75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Rezervirano mjesto naslova 12"/>
          <p:cNvSpPr txBox="1">
            <a:spLocks noGrp="1"/>
          </p:cNvSpPr>
          <p:nvPr>
            <p:ph type="title"/>
          </p:nvPr>
        </p:nvSpPr>
        <p:spPr>
          <a:xfrm>
            <a:off x="502920" y="4985592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Rezervirano mjesto teksta 3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91440" rIns="91440" bIns="45720" anchor="t" anchorCtr="0" compatLnSpc="1">
            <a:no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datuma 24"/>
          <p:cNvSpPr txBox="1">
            <a:spLocks noGrp="1"/>
          </p:cNvSpPr>
          <p:nvPr>
            <p:ph type="dt" sz="half" idx="2"/>
          </p:nvPr>
        </p:nvSpPr>
        <p:spPr>
          <a:xfrm>
            <a:off x="3776325" y="6111877"/>
            <a:ext cx="22860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A7A399"/>
                </a:solidFill>
                <a:uFillTx/>
                <a:latin typeface="Verdana"/>
              </a:defRPr>
            </a:lvl1pPr>
          </a:lstStyle>
          <a:p>
            <a:pPr lvl="0"/>
            <a:fld id="{4BCED100-5F1E-48FF-829C-57C6E4AF720C}" type="datetime1">
              <a:rPr lang="hr-HR"/>
              <a:pPr lvl="0"/>
              <a:t>21.3.2020.</a:t>
            </a:fld>
            <a:endParaRPr lang="hr-HR"/>
          </a:p>
        </p:txBody>
      </p:sp>
      <p:sp>
        <p:nvSpPr>
          <p:cNvPr id="7" name="Rezervirano mjesto podnožja 17"/>
          <p:cNvSpPr txBox="1">
            <a:spLocks noGrp="1"/>
          </p:cNvSpPr>
          <p:nvPr>
            <p:ph type="ftr" sz="quarter" idx="3"/>
          </p:nvPr>
        </p:nvSpPr>
        <p:spPr>
          <a:xfrm>
            <a:off x="6062325" y="6111877"/>
            <a:ext cx="22860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A7A399"/>
                </a:solidFill>
                <a:uFillTx/>
                <a:latin typeface="Verdana"/>
              </a:defRPr>
            </a:lvl1pPr>
          </a:lstStyle>
          <a:p>
            <a:pPr lvl="0"/>
            <a:endParaRPr lang="hr-HR"/>
          </a:p>
        </p:txBody>
      </p:sp>
      <p:sp>
        <p:nvSpPr>
          <p:cNvPr id="8" name="Rezervirano mjesto broja slajda 4"/>
          <p:cNvSpPr txBox="1">
            <a:spLocks noGrp="1"/>
          </p:cNvSpPr>
          <p:nvPr>
            <p:ph type="sldNum" sz="quarter" idx="4"/>
          </p:nvPr>
        </p:nvSpPr>
        <p:spPr>
          <a:xfrm>
            <a:off x="8348325" y="6111877"/>
            <a:ext cx="457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A7A399"/>
                </a:solidFill>
                <a:uFillTx/>
                <a:latin typeface="Verdana"/>
              </a:defRPr>
            </a:lvl1pPr>
          </a:lstStyle>
          <a:p>
            <a:pPr lvl="0"/>
            <a:fld id="{3317D4B4-8BD8-4FF9-8A80-09D15A5901AC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hr-HR" sz="3600" b="1" i="0" u="none" strike="noStrike" kern="1200" cap="none" spc="0" baseline="0">
          <a:solidFill>
            <a:srgbClr val="FF8D3E"/>
          </a:solidFill>
          <a:effectLst>
            <a:outerShdw dist="22860" dir="5400000">
              <a:srgbClr val="000000"/>
            </a:outerShdw>
          </a:effectLst>
          <a:uFillTx/>
          <a:latin typeface="Verdana"/>
        </a:defRPr>
      </a:lvl1pPr>
    </p:titleStyle>
    <p:bodyStyle>
      <a:lvl1pPr marL="265176" marR="0" lvl="0" indent="-265176" algn="l" defTabSz="914400" rtl="0" fontAlgn="auto" hangingPunct="1">
        <a:lnSpc>
          <a:spcPct val="100000"/>
        </a:lnSpc>
        <a:spcBef>
          <a:spcPts val="250"/>
        </a:spcBef>
        <a:spcAft>
          <a:spcPts val="0"/>
        </a:spcAft>
        <a:buClr>
          <a:srgbClr val="F07F09"/>
        </a:buClr>
        <a:buSzPct val="80000"/>
        <a:buFont typeface="Wingdings 2"/>
        <a:buChar char=""/>
        <a:tabLst/>
        <a:defRPr lang="hr-HR" sz="2800" b="0" i="0" u="none" strike="noStrike" kern="1200" cap="none" spc="0" baseline="0">
          <a:solidFill>
            <a:srgbClr val="000000"/>
          </a:solidFill>
          <a:uFillTx/>
          <a:latin typeface="Verdana"/>
        </a:defRPr>
      </a:lvl1pPr>
      <a:lvl2pPr marL="548640" marR="0" lvl="1" indent="-201168" algn="l" defTabSz="914400" rtl="0" fontAlgn="auto" hangingPunct="1">
        <a:lnSpc>
          <a:spcPct val="100000"/>
        </a:lnSpc>
        <a:spcBef>
          <a:spcPts val="250"/>
        </a:spcBef>
        <a:spcAft>
          <a:spcPts val="0"/>
        </a:spcAft>
        <a:buClr>
          <a:srgbClr val="F07F09"/>
        </a:buClr>
        <a:buSzPct val="100000"/>
        <a:buFont typeface="Verdana"/>
        <a:buChar char="◦"/>
        <a:tabLst/>
        <a:defRPr lang="hr-HR" sz="2400" b="0" i="0" u="none" strike="noStrike" kern="1200" cap="none" spc="0" baseline="0">
          <a:solidFill>
            <a:srgbClr val="000000"/>
          </a:solidFill>
          <a:uFillTx/>
          <a:latin typeface="Verdana"/>
        </a:defRPr>
      </a:lvl2pPr>
      <a:lvl3pPr marL="786384" marR="0" lvl="2" indent="-182880" algn="l" defTabSz="914400" rtl="0" fontAlgn="auto" hangingPunct="1">
        <a:lnSpc>
          <a:spcPct val="100000"/>
        </a:lnSpc>
        <a:spcBef>
          <a:spcPts val="250"/>
        </a:spcBef>
        <a:spcAft>
          <a:spcPts val="0"/>
        </a:spcAft>
        <a:buClr>
          <a:srgbClr val="ED3742"/>
        </a:buClr>
        <a:buSzPct val="100000"/>
        <a:buFont typeface="Wingdings 2"/>
        <a:buChar char=""/>
        <a:tabLst/>
        <a:defRPr lang="hr-HR" sz="2200" b="0" i="0" u="none" strike="noStrike" kern="1200" cap="none" spc="0" baseline="0">
          <a:solidFill>
            <a:srgbClr val="000000"/>
          </a:solidFill>
          <a:uFillTx/>
          <a:latin typeface="Verdana"/>
        </a:defRPr>
      </a:lvl3pPr>
      <a:lvl4pPr marL="1024128" marR="0" lvl="3" indent="-182880" algn="l" defTabSz="914400" rtl="0" fontAlgn="auto" hangingPunct="1">
        <a:lnSpc>
          <a:spcPct val="100000"/>
        </a:lnSpc>
        <a:spcBef>
          <a:spcPts val="230"/>
        </a:spcBef>
        <a:spcAft>
          <a:spcPts val="0"/>
        </a:spcAft>
        <a:buClr>
          <a:srgbClr val="ED3742"/>
        </a:buClr>
        <a:buSzPct val="112000"/>
        <a:buFont typeface="Verdana"/>
        <a:buChar char="◦"/>
        <a:tabLst/>
        <a:defRPr lang="hr-HR" sz="1900" b="0" i="0" u="none" strike="noStrike" kern="1200" cap="none" spc="0" baseline="0">
          <a:solidFill>
            <a:srgbClr val="000000"/>
          </a:solidFill>
          <a:uFillTx/>
          <a:latin typeface="Verdana"/>
        </a:defRPr>
      </a:lvl4pPr>
      <a:lvl5pPr marL="1280160" marR="0" lvl="4" indent="-182880" algn="l" defTabSz="914400" rtl="0" fontAlgn="auto" hangingPunct="1">
        <a:lnSpc>
          <a:spcPct val="100000"/>
        </a:lnSpc>
        <a:spcBef>
          <a:spcPts val="250"/>
        </a:spcBef>
        <a:spcAft>
          <a:spcPts val="0"/>
        </a:spcAft>
        <a:buClr>
          <a:srgbClr val="4A85BF"/>
        </a:buClr>
        <a:buSzPct val="100000"/>
        <a:buFont typeface="Wingdings 2"/>
        <a:buChar char="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Verdan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Strah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&#268;ovjek" TargetMode="External"/><Relationship Id="rId2" Type="http://schemas.openxmlformats.org/officeDocument/2006/relationships/hyperlink" Target="https://hr.wikipedia.org/wiki/Osje&#263;aj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r-HR" sz="4100"/>
              <a:t>MISLI DOBRO, </a:t>
            </a:r>
            <a:br>
              <a:rPr lang="hr-HR" sz="4100"/>
            </a:br>
            <a:r>
              <a:rPr lang="hr-HR" sz="4100"/>
              <a:t>OSJEĆAJ SE DOBRO, PONAŠAJ SE DOBRO</a:t>
            </a: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hr-HR"/>
              <a:t>OŠ IVANA GUNDULIĆA</a:t>
            </a:r>
          </a:p>
          <a:p>
            <a:pPr lvl="0">
              <a:lnSpc>
                <a:spcPct val="90000"/>
              </a:lnSpc>
            </a:pPr>
            <a:r>
              <a:rPr lang="hr-HR"/>
              <a:t>DUBROVNIK</a:t>
            </a:r>
          </a:p>
          <a:p>
            <a:pPr lvl="0">
              <a:lnSpc>
                <a:spcPct val="90000"/>
              </a:lnSpc>
            </a:pPr>
            <a:r>
              <a:rPr lang="hr-HR"/>
              <a:t>Dubrovnik, ožujak,2020.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idx="1"/>
          </p:nvPr>
        </p:nvSpPr>
        <p:spPr>
          <a:xfrm>
            <a:off x="502920" y="530352"/>
            <a:ext cx="8183880" cy="5706962"/>
          </a:xfrm>
        </p:spPr>
        <p:txBody>
          <a:bodyPr/>
          <a:lstStyle/>
          <a:p>
            <a:pPr lvl="0"/>
            <a:r>
              <a:rPr lang="hr-HR">
                <a:solidFill>
                  <a:srgbClr val="FF0000"/>
                </a:solidFill>
              </a:rPr>
              <a:t>Aktivnosti koje skreću pozornost s problema </a:t>
            </a:r>
            <a:r>
              <a:rPr lang="hr-HR"/>
              <a:t>(umjesto da slušaš svoje negativne misli, pokušaj raditi nešto drugo npr. sviranje, čitanje, slušanje radija, gledanje TV)</a:t>
            </a:r>
          </a:p>
          <a:p>
            <a:pPr lvl="0"/>
            <a:r>
              <a:rPr lang="hr-HR">
                <a:solidFill>
                  <a:srgbClr val="FF0000"/>
                </a:solidFill>
              </a:rPr>
              <a:t>Kontrolirano disanje/duboko disanje</a:t>
            </a:r>
          </a:p>
          <a:p>
            <a:pPr marL="0" lvl="0" indent="0">
              <a:buNone/>
            </a:pPr>
            <a:r>
              <a:rPr lang="hr-HR">
                <a:solidFill>
                  <a:srgbClr val="FF0000"/>
                </a:solidFill>
              </a:rPr>
              <a:t>  </a:t>
            </a:r>
            <a:r>
              <a:rPr lang="hr-HR"/>
              <a:t>Skoncentriraj se na svoje disanje. Polako i    </a:t>
            </a:r>
          </a:p>
          <a:p>
            <a:pPr marL="0" lvl="0" indent="0">
              <a:buNone/>
            </a:pPr>
            <a:r>
              <a:rPr lang="hr-HR"/>
              <a:t>  duboko udahni, zadrži dah 5 sekundi, a </a:t>
            </a:r>
          </a:p>
          <a:p>
            <a:pPr marL="0" lvl="0" indent="0">
              <a:buNone/>
            </a:pPr>
            <a:r>
              <a:rPr lang="hr-HR"/>
              <a:t>  onda vrlo sporo izdahni. Dok izdišeš, reci </a:t>
            </a:r>
          </a:p>
          <a:p>
            <a:pPr marL="0" lvl="0" indent="0">
              <a:buNone/>
            </a:pPr>
            <a:r>
              <a:rPr lang="hr-HR"/>
              <a:t>  sam/sama sebi „opusti se”.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68143" y="4797152"/>
            <a:ext cx="2448269" cy="1008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>
                <a:solidFill>
                  <a:srgbClr val="FF0000"/>
                </a:solidFill>
              </a:rPr>
              <a:t>Mjesto koje te opušta</a:t>
            </a:r>
          </a:p>
          <a:p>
            <a:pPr marL="0" lvl="0" indent="0">
              <a:buNone/>
            </a:pPr>
            <a:r>
              <a:rPr lang="hr-HR">
                <a:solidFill>
                  <a:srgbClr val="FF0000"/>
                </a:solidFill>
              </a:rPr>
              <a:t>   </a:t>
            </a:r>
            <a:r>
              <a:rPr lang="hr-HR"/>
              <a:t>Zamisli svoje mjesto iz snova. To može  </a:t>
            </a:r>
          </a:p>
          <a:p>
            <a:pPr marL="0" lvl="0" indent="0">
              <a:buNone/>
            </a:pPr>
            <a:r>
              <a:rPr lang="hr-HR"/>
              <a:t>   biti i izmišljeno mjesto. Zamisli tu sliku i </a:t>
            </a:r>
          </a:p>
          <a:p>
            <a:pPr marL="0" lvl="0" indent="0">
              <a:buNone/>
            </a:pPr>
            <a:r>
              <a:rPr lang="hr-HR"/>
              <a:t>   pokušaj ju napraviti što stvarnijom (npr. </a:t>
            </a:r>
          </a:p>
          <a:p>
            <a:pPr marL="0" lvl="0" indent="0">
              <a:buNone/>
            </a:pPr>
            <a:r>
              <a:rPr lang="hr-HR"/>
              <a:t>   zvuk valova, miris mora, toplo sunce ...) </a:t>
            </a:r>
          </a:p>
          <a:p>
            <a:pPr marL="0" lvl="0" indent="0">
              <a:buNone/>
            </a:pPr>
            <a:endParaRPr lang="hr-HR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55775" y="2996955"/>
            <a:ext cx="2619371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“Naučio sam da hrabrost nije odsustvo straha, već trijumf nad njime. Hrabri čovjek nije onaj koji se ne boji već onaj koji nadilazi taj strah.”   Nelson Mandela</a:t>
            </a:r>
          </a:p>
          <a:p>
            <a:pPr lvl="0"/>
            <a:endParaRPr lang="hr-HR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604" y="2636910"/>
            <a:ext cx="6768754" cy="226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idx="1"/>
          </p:nvPr>
        </p:nvSpPr>
        <p:spPr>
          <a:xfrm>
            <a:off x="502920" y="530352"/>
            <a:ext cx="8183880" cy="5490935"/>
          </a:xfrm>
        </p:spPr>
        <p:txBody>
          <a:bodyPr/>
          <a:lstStyle/>
          <a:p>
            <a:pPr lvl="0"/>
            <a:r>
              <a:rPr lang="hr-HR"/>
              <a:t>Svatko treba naći svoj „čarobni recept” za pobijedit zabrinutost.</a:t>
            </a:r>
          </a:p>
          <a:p>
            <a:pPr lvl="0"/>
            <a:endParaRPr lang="hr-HR"/>
          </a:p>
          <a:p>
            <a:pPr lvl="0"/>
            <a:endParaRPr lang="hr-HR"/>
          </a:p>
          <a:p>
            <a:pPr marL="0" lvl="0" indent="0">
              <a:buNone/>
            </a:pPr>
            <a:endParaRPr lang="hr-HR"/>
          </a:p>
          <a:p>
            <a:pPr lvl="0"/>
            <a:r>
              <a:rPr lang="hr-HR"/>
              <a:t>I uvijek iznova tražiti…</a:t>
            </a:r>
          </a:p>
          <a:p>
            <a:pPr marL="0" lvl="0" indent="0">
              <a:buNone/>
            </a:pPr>
            <a:r>
              <a:rPr lang="hr-HR"/>
              <a:t>JER U RAZLIČITIM </a:t>
            </a:r>
          </a:p>
          <a:p>
            <a:pPr marL="0" lvl="0" indent="0">
              <a:buNone/>
            </a:pPr>
            <a:r>
              <a:rPr lang="hr-HR"/>
              <a:t>SITUACIJAMA NAM </a:t>
            </a:r>
          </a:p>
          <a:p>
            <a:pPr marL="0" lvl="0" indent="0">
              <a:buNone/>
            </a:pPr>
            <a:r>
              <a:rPr lang="hr-HR"/>
              <a:t>POMAŽU RAZLIČITE AKTIVNOSTI!!!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52116" y="1700811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395532" y="548676"/>
            <a:ext cx="8183880" cy="1051560"/>
          </a:xfrm>
        </p:spPr>
        <p:txBody>
          <a:bodyPr/>
          <a:lstStyle/>
          <a:p>
            <a:pPr lvl="0"/>
            <a:r>
              <a:rPr lang="hr-HR"/>
              <a:t>Pitanja za razmišljanje: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467541" y="2060847"/>
            <a:ext cx="8183880" cy="4187952"/>
          </a:xfrm>
        </p:spPr>
        <p:txBody>
          <a:bodyPr/>
          <a:lstStyle/>
          <a:p>
            <a:pPr lvl="0"/>
            <a:r>
              <a:rPr lang="hr-HR"/>
              <a:t>1) Je li vam teško prepoznati svoje </a:t>
            </a:r>
          </a:p>
          <a:p>
            <a:pPr marL="0" lvl="0" indent="0">
              <a:buNone/>
            </a:pPr>
            <a:r>
              <a:rPr lang="hr-HR"/>
              <a:t>      osjećaje i tjelesne promjene?</a:t>
            </a:r>
          </a:p>
          <a:p>
            <a:pPr marL="0" lvl="0" indent="0">
              <a:buNone/>
            </a:pPr>
            <a:endParaRPr lang="hr-HR"/>
          </a:p>
          <a:p>
            <a:pPr marL="0" lvl="0" indent="0">
              <a:buNone/>
            </a:pPr>
            <a:r>
              <a:rPr lang="hr-HR"/>
              <a:t>  2) Što vam je do sad najviše pomagalo u  </a:t>
            </a:r>
          </a:p>
          <a:p>
            <a:pPr marL="0" lvl="0" indent="0">
              <a:buNone/>
            </a:pPr>
            <a:r>
              <a:rPr lang="hr-HR"/>
              <a:t>      situacijama kada ste osjećali strah?</a:t>
            </a:r>
          </a:p>
          <a:p>
            <a:pPr marL="0" lvl="0" indent="0">
              <a:buNone/>
            </a:pPr>
            <a:r>
              <a:rPr lang="hr-HR"/>
              <a:t>  </a:t>
            </a:r>
          </a:p>
          <a:p>
            <a:pPr marL="0" lvl="0" indent="0">
              <a:buNone/>
            </a:pPr>
            <a:r>
              <a:rPr lang="hr-HR"/>
              <a:t>  3) Možete naći ili napisati neku lijepu </a:t>
            </a:r>
          </a:p>
          <a:p>
            <a:pPr marL="0" lvl="0" indent="0">
              <a:buNone/>
            </a:pPr>
            <a:r>
              <a:rPr lang="hr-HR"/>
              <a:t>       poruku ili citat na ovu temu!</a:t>
            </a:r>
          </a:p>
          <a:p>
            <a:pPr marL="0" lvl="0" indent="0">
              <a:buNone/>
            </a:pPr>
            <a:r>
              <a:rPr lang="hr-HR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95183" y="683568"/>
            <a:ext cx="1809551" cy="92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67541" y="764703"/>
            <a:ext cx="8291267" cy="1093869"/>
          </a:xfrm>
        </p:spPr>
        <p:txBody>
          <a:bodyPr/>
          <a:lstStyle/>
          <a:p>
            <a:pPr lvl="0"/>
            <a:r>
              <a:rPr lang="hr-HR"/>
              <a:t>IZVOR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395532" y="1916829"/>
            <a:ext cx="8183880" cy="3240359"/>
          </a:xfrm>
        </p:spPr>
        <p:txBody>
          <a:bodyPr/>
          <a:lstStyle/>
          <a:p>
            <a:pPr lvl="0"/>
            <a:r>
              <a:rPr lang="hr-HR"/>
              <a:t>Stallard, P. (2010.). </a:t>
            </a:r>
            <a:r>
              <a:rPr lang="hr-HR" i="1"/>
              <a:t>Misli dobro, osjećaj se dobro. </a:t>
            </a:r>
            <a:r>
              <a:rPr lang="hr-HR"/>
              <a:t>Zagreb: Naklada Slap</a:t>
            </a:r>
          </a:p>
          <a:p>
            <a:pPr lvl="0"/>
            <a:r>
              <a:rPr lang="hr-HR"/>
              <a:t>Wikipedija </a:t>
            </a:r>
            <a:r>
              <a:rPr lang="hr-HR">
                <a:hlinkClick r:id="rId2"/>
              </a:rPr>
              <a:t>https://hr.wikipedia.org/wiki/Strah</a:t>
            </a:r>
            <a:r>
              <a:rPr lang="hr-HR"/>
              <a:t> </a:t>
            </a:r>
          </a:p>
          <a:p>
            <a:pPr marL="0" lvl="0" indent="0">
              <a:buNone/>
            </a:pPr>
            <a:r>
              <a:rPr lang="hr-HR"/>
              <a:t>  Pristupljeno dana:16.03.2020.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323523" y="476667"/>
            <a:ext cx="8183880" cy="2520278"/>
          </a:xfrm>
        </p:spPr>
        <p:txBody>
          <a:bodyPr/>
          <a:lstStyle/>
          <a:p>
            <a:pPr lvl="0"/>
            <a:r>
              <a:rPr lang="sv-SE" b="0"/>
              <a:t>“</a:t>
            </a:r>
            <a:r>
              <a:rPr lang="sv-SE" b="0" i="1"/>
              <a:t>Ono čega ste svjesni možete kontrolirati, ono čega niste svjesni, kontrolira vas.</a:t>
            </a:r>
            <a:r>
              <a:rPr lang="sv-SE" b="0"/>
              <a:t>” Anthony de Mel</a:t>
            </a:r>
            <a:r>
              <a:rPr lang="hr-HR" b="0"/>
              <a:t>l</a:t>
            </a:r>
            <a:r>
              <a:rPr lang="sv-SE" b="0"/>
              <a:t>o</a:t>
            </a:r>
            <a:r>
              <a:rPr lang="hr-HR"/>
              <a:t>          </a:t>
            </a:r>
          </a:p>
        </p:txBody>
      </p:sp>
      <p:sp>
        <p:nvSpPr>
          <p:cNvPr id="3" name="Naslov 1"/>
          <p:cNvSpPr txBox="1"/>
          <p:nvPr/>
        </p:nvSpPr>
        <p:spPr>
          <a:xfrm>
            <a:off x="475926" y="3149349"/>
            <a:ext cx="8183880" cy="25202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600" b="1" i="0" u="none" strike="noStrike" kern="1200" cap="none" spc="0" baseline="0">
                <a:solidFill>
                  <a:srgbClr val="FF8D3E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Verdana"/>
              </a:rPr>
              <a:t>                   </a:t>
            </a:r>
            <a:r>
              <a:rPr lang="sv-SE" sz="3600" b="1" i="0" u="none" strike="noStrike" kern="1200" cap="none" spc="0" baseline="0">
                <a:solidFill>
                  <a:srgbClr val="FF8D3E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Verdana"/>
              </a:rPr>
              <a:t>HVALA!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000"/>
              <a:t>ZATO JE VAŽNO PREUZETI KONTORLU NAD SVOJIM MISLIMA, EMOCIJAMA I PONAŠANJEM!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Naše emocije (ono kako se osjećamo) i misli utječu na naše ponašanje.</a:t>
            </a:r>
          </a:p>
          <a:p>
            <a:pPr lvl="0"/>
            <a:r>
              <a:rPr lang="hr-HR"/>
              <a:t>Naše ponašanje utječe na naše emocije i misli. </a:t>
            </a:r>
          </a:p>
          <a:p>
            <a:pPr lvl="0"/>
            <a:r>
              <a:rPr lang="hr-HR"/>
              <a:t>I TAKO SE VRTIMO U KRUG….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36098" y="2852937"/>
            <a:ext cx="2447921" cy="1866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Trenutna situacija s Corona virusom izazvala je pomutnju, strah i paniku u cijelom svijetu.</a:t>
            </a:r>
          </a:p>
          <a:p>
            <a:pPr marL="0" lvl="0" indent="0">
              <a:buNone/>
            </a:pPr>
            <a:endParaRPr lang="hr-HR"/>
          </a:p>
          <a:p>
            <a:pPr lvl="0"/>
            <a:r>
              <a:rPr lang="hr-HR"/>
              <a:t>Strah je normalna pojava u ovoj situaciji, no važno je da ga kontroliramo tako da nas ne ometa u svakodnevnom funkcioniranju.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27981" y="4221089"/>
            <a:ext cx="1904996" cy="1466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idx="1"/>
          </p:nvPr>
        </p:nvSpPr>
        <p:spPr>
          <a:xfrm>
            <a:off x="502920" y="530352"/>
            <a:ext cx="8183880" cy="5778971"/>
          </a:xfrm>
        </p:spPr>
        <p:txBody>
          <a:bodyPr/>
          <a:lstStyle/>
          <a:p>
            <a:pPr lvl="0"/>
            <a:r>
              <a:rPr lang="hr-HR"/>
              <a:t>Važno je paziti na higijenu (prati ruke, ne dirati lice rukama i sl.)!</a:t>
            </a:r>
          </a:p>
          <a:p>
            <a:pPr lvl="0"/>
            <a:endParaRPr lang="hr-HR"/>
          </a:p>
          <a:p>
            <a:pPr lvl="0"/>
            <a:endParaRPr lang="hr-HR"/>
          </a:p>
          <a:p>
            <a:pPr lvl="0"/>
            <a:r>
              <a:rPr lang="hr-HR"/>
              <a:t>Isto tako je važno paziti na </a:t>
            </a:r>
          </a:p>
          <a:p>
            <a:pPr marL="0" lvl="0" indent="0">
              <a:buNone/>
            </a:pPr>
            <a:r>
              <a:rPr lang="hr-HR"/>
              <a:t>  mentalnu higijenu (prepoznati svoje  </a:t>
            </a:r>
          </a:p>
          <a:p>
            <a:pPr marL="0" lvl="0" indent="0">
              <a:buNone/>
            </a:pPr>
            <a:r>
              <a:rPr lang="hr-HR"/>
              <a:t>  osjećaje, naći i raditi aktivnosti koje će  </a:t>
            </a:r>
          </a:p>
          <a:p>
            <a:pPr marL="0" lvl="0" indent="0">
              <a:buNone/>
            </a:pPr>
            <a:r>
              <a:rPr lang="hr-HR"/>
              <a:t>  nam pomoći prevladati negativne   </a:t>
            </a:r>
          </a:p>
          <a:p>
            <a:pPr marL="0" lvl="0" indent="0">
              <a:buNone/>
            </a:pPr>
            <a:r>
              <a:rPr lang="hr-HR"/>
              <a:t>  emocije…)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64089" y="1052739"/>
            <a:ext cx="2600325" cy="108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67946" y="4293098"/>
            <a:ext cx="2847971" cy="160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b="1"/>
              <a:t>Strah</a:t>
            </a:r>
            <a:r>
              <a:rPr lang="vi-VN"/>
              <a:t> je</a:t>
            </a:r>
            <a:r>
              <a:rPr lang="hr-HR"/>
              <a:t>:</a:t>
            </a:r>
          </a:p>
          <a:p>
            <a:pPr marL="0" lvl="0" indent="0">
              <a:buNone/>
            </a:pPr>
            <a:endParaRPr lang="hr-HR"/>
          </a:p>
          <a:p>
            <a:pPr lvl="0">
              <a:buChar char="-"/>
            </a:pPr>
            <a:r>
              <a:rPr lang="vi-VN"/>
              <a:t>intenzivan i neugodan</a:t>
            </a:r>
            <a:r>
              <a:rPr lang="hr-HR"/>
              <a:t>    </a:t>
            </a:r>
          </a:p>
          <a:p>
            <a:pPr marL="0" lvl="0" indent="0">
              <a:buNone/>
            </a:pPr>
            <a:r>
              <a:rPr lang="hr-HR">
                <a:hlinkClick r:id="rId2" tooltip="Osjećaji"/>
              </a:rPr>
              <a:t>  </a:t>
            </a:r>
            <a:r>
              <a:rPr lang="vi-VN">
                <a:hlinkClick r:id="rId2" tooltip="Osjećaji"/>
              </a:rPr>
              <a:t>osjećaj</a:t>
            </a:r>
            <a:r>
              <a:rPr lang="vi-VN"/>
              <a:t> koji </a:t>
            </a:r>
            <a:r>
              <a:rPr lang="vi-VN">
                <a:hlinkClick r:id="rId3" tooltip="Čovjek"/>
              </a:rPr>
              <a:t>čovjek</a:t>
            </a:r>
            <a:r>
              <a:rPr lang="vi-VN"/>
              <a:t> doživljava kad vidi ili očekuje opasnost </a:t>
            </a:r>
            <a:endParaRPr lang="hr-HR"/>
          </a:p>
          <a:p>
            <a:pPr marL="0" lvl="0" indent="0">
              <a:buNone/>
            </a:pPr>
            <a:endParaRPr lang="hr-HR"/>
          </a:p>
          <a:p>
            <a:pPr marL="0" lvl="0" indent="0">
              <a:buNone/>
            </a:pPr>
            <a:r>
              <a:rPr lang="hr-HR"/>
              <a:t>- opasnost može biti </a:t>
            </a:r>
            <a:r>
              <a:rPr lang="vi-VN"/>
              <a:t>realna </a:t>
            </a:r>
            <a:r>
              <a:rPr lang="hr-HR"/>
              <a:t>(stvarna) </a:t>
            </a:r>
            <a:r>
              <a:rPr lang="vi-VN"/>
              <a:t>ili nerealna (nestvarna, tj. opasnost zapravo ne postoji)</a:t>
            </a:r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idx="1"/>
          </p:nvPr>
        </p:nvSpPr>
        <p:spPr>
          <a:xfrm>
            <a:off x="502920" y="530352"/>
            <a:ext cx="8183880" cy="5490935"/>
          </a:xfrm>
        </p:spPr>
        <p:txBody>
          <a:bodyPr/>
          <a:lstStyle/>
          <a:p>
            <a:pPr lvl="0">
              <a:lnSpc>
                <a:spcPct val="80000"/>
              </a:lnSpc>
            </a:pPr>
            <a:endParaRPr lang="hr-HR" sz="1300"/>
          </a:p>
          <a:p>
            <a:pPr lvl="0">
              <a:lnSpc>
                <a:spcPct val="80000"/>
              </a:lnSpc>
            </a:pPr>
            <a:r>
              <a:rPr lang="hr-HR" sz="3100" b="1"/>
              <a:t>Strah je:</a:t>
            </a:r>
          </a:p>
          <a:p>
            <a:pPr marL="0" lvl="0" indent="0">
              <a:lnSpc>
                <a:spcPct val="80000"/>
              </a:lnSpc>
              <a:buNone/>
            </a:pPr>
            <a:endParaRPr lang="hr-HR" sz="3100"/>
          </a:p>
          <a:p>
            <a:pPr marL="0" lvl="0" indent="0">
              <a:lnSpc>
                <a:spcPct val="80000"/>
              </a:lnSpc>
              <a:buNone/>
            </a:pPr>
            <a:r>
              <a:rPr lang="hr-HR" sz="3100"/>
              <a:t>-primarna emocija (kao i sreća, tuga,   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3100"/>
              <a:t>  iznenađenje,  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3100"/>
              <a:t>  ljutnja i gađenje)</a:t>
            </a:r>
          </a:p>
          <a:p>
            <a:pPr marL="0" lvl="0" indent="0">
              <a:lnSpc>
                <a:spcPct val="80000"/>
              </a:lnSpc>
              <a:buNone/>
            </a:pPr>
            <a:endParaRPr lang="hr-HR" sz="3100"/>
          </a:p>
          <a:p>
            <a:pPr lvl="0">
              <a:lnSpc>
                <a:spcPct val="80000"/>
              </a:lnSpc>
              <a:buChar char="-"/>
            </a:pPr>
            <a:r>
              <a:rPr lang="hr-HR" sz="3100"/>
              <a:t>genetski programirana reakcija na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3100"/>
              <a:t>  prijeteći ili 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3100"/>
              <a:t>  bolan podražaj </a:t>
            </a:r>
          </a:p>
          <a:p>
            <a:pPr marL="0" lvl="0" indent="0">
              <a:lnSpc>
                <a:spcPct val="80000"/>
              </a:lnSpc>
              <a:buNone/>
            </a:pPr>
            <a:endParaRPr lang="hr-HR" sz="3100"/>
          </a:p>
          <a:p>
            <a:pPr lvl="0">
              <a:lnSpc>
                <a:spcPct val="80000"/>
              </a:lnSpc>
              <a:buChar char="-"/>
            </a:pPr>
            <a:r>
              <a:rPr lang="hr-HR" sz="3100"/>
              <a:t>u različitim kulturama izražava se na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3100"/>
              <a:t>  isti ili sličan način</a:t>
            </a:r>
          </a:p>
          <a:p>
            <a:pPr lvl="0">
              <a:lnSpc>
                <a:spcPct val="80000"/>
              </a:lnSpc>
            </a:pPr>
            <a:endParaRPr lang="hr-HR" sz="3100"/>
          </a:p>
          <a:p>
            <a:pPr lvl="0">
              <a:lnSpc>
                <a:spcPct val="80000"/>
              </a:lnSpc>
            </a:pPr>
            <a:endParaRPr lang="hr-HR" sz="2700"/>
          </a:p>
          <a:p>
            <a:pPr lvl="0">
              <a:lnSpc>
                <a:spcPct val="80000"/>
              </a:lnSpc>
            </a:pPr>
            <a:endParaRPr lang="hr-HR" sz="1800"/>
          </a:p>
          <a:p>
            <a:pPr lvl="0">
              <a:lnSpc>
                <a:spcPct val="80000"/>
              </a:lnSpc>
            </a:pPr>
            <a:endParaRPr lang="hr-HR" sz="1300"/>
          </a:p>
          <a:p>
            <a:pPr lvl="0">
              <a:lnSpc>
                <a:spcPct val="80000"/>
              </a:lnSpc>
            </a:pPr>
            <a:endParaRPr lang="hr-HR" sz="1300"/>
          </a:p>
          <a:p>
            <a:pPr lvl="0">
              <a:lnSpc>
                <a:spcPct val="80000"/>
              </a:lnSpc>
            </a:pPr>
            <a:endParaRPr lang="hr-HR" sz="1300"/>
          </a:p>
          <a:p>
            <a:pPr lvl="0">
              <a:lnSpc>
                <a:spcPct val="80000"/>
              </a:lnSpc>
            </a:pPr>
            <a:endParaRPr lang="hr-HR" sz="1300"/>
          </a:p>
          <a:p>
            <a:pPr lvl="0">
              <a:lnSpc>
                <a:spcPct val="80000"/>
              </a:lnSpc>
            </a:pPr>
            <a:endParaRPr lang="hr-HR" sz="1300"/>
          </a:p>
          <a:p>
            <a:pPr lvl="0">
              <a:lnSpc>
                <a:spcPct val="80000"/>
              </a:lnSpc>
            </a:pPr>
            <a:endParaRPr lang="hr-HR" sz="1300"/>
          </a:p>
          <a:p>
            <a:pPr lvl="0">
              <a:lnSpc>
                <a:spcPct val="80000"/>
              </a:lnSpc>
            </a:pPr>
            <a:endParaRPr lang="hr-HR" sz="1300"/>
          </a:p>
          <a:p>
            <a:pPr lvl="0">
              <a:lnSpc>
                <a:spcPct val="80000"/>
              </a:lnSpc>
            </a:pPr>
            <a:endParaRPr lang="hr-HR" sz="1300"/>
          </a:p>
          <a:p>
            <a:pPr lvl="0">
              <a:lnSpc>
                <a:spcPct val="80000"/>
              </a:lnSpc>
            </a:pPr>
            <a:endParaRPr lang="hr-HR" sz="1300"/>
          </a:p>
          <a:p>
            <a:pPr lvl="0">
              <a:lnSpc>
                <a:spcPct val="80000"/>
              </a:lnSpc>
            </a:pPr>
            <a:endParaRPr lang="hr-HR" sz="1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idx="1"/>
          </p:nvPr>
        </p:nvSpPr>
        <p:spPr>
          <a:xfrm>
            <a:off x="502920" y="530352"/>
            <a:ext cx="8183880" cy="5922980"/>
          </a:xfrm>
        </p:spPr>
        <p:txBody>
          <a:bodyPr/>
          <a:lstStyle/>
          <a:p>
            <a:pPr lvl="0"/>
            <a:r>
              <a:rPr lang="hr-HR"/>
              <a:t>Svi se ponekad bojimo, osjećamo zabrinuto, napeto ili tjeskobno. </a:t>
            </a:r>
          </a:p>
          <a:p>
            <a:pPr marL="0" lvl="0" indent="0">
              <a:buNone/>
            </a:pPr>
            <a:endParaRPr lang="hr-HR"/>
          </a:p>
          <a:p>
            <a:pPr lvl="0"/>
            <a:r>
              <a:rPr lang="hr-HR"/>
              <a:t>Obično se osjećamo bolje nakon što se suočimo s određenom brigom.</a:t>
            </a:r>
          </a:p>
          <a:p>
            <a:pPr marL="0" lvl="0" indent="0">
              <a:buNone/>
            </a:pPr>
            <a:endParaRPr lang="hr-HR"/>
          </a:p>
          <a:p>
            <a:pPr lvl="0"/>
            <a:r>
              <a:rPr lang="hr-HR"/>
              <a:t>Kad su ljudi prestrašeni ili tjeskobni, često opaze brojne promjene u svome tijelu. To se naziva „BORI SE ILI BJEŽI” reakcija.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3847" y="4653134"/>
            <a:ext cx="1847846" cy="172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idx="1"/>
          </p:nvPr>
        </p:nvSpPr>
        <p:spPr>
          <a:xfrm>
            <a:off x="502920" y="530352"/>
            <a:ext cx="8183880" cy="5706962"/>
          </a:xfrm>
        </p:spPr>
        <p:txBody>
          <a:bodyPr/>
          <a:lstStyle/>
          <a:p>
            <a:pPr lvl="0"/>
            <a:r>
              <a:rPr lang="hr-HR"/>
              <a:t>Ovo su neke od promjena koje ljudi zamjećuju kada se osjećaju zabrinuto, napeto ili prestrašeno.</a:t>
            </a:r>
          </a:p>
          <a:p>
            <a:pPr marL="0" lvl="0" indent="0">
              <a:buNone/>
            </a:pPr>
            <a:endParaRPr lang="hr-HR"/>
          </a:p>
          <a:p>
            <a:pPr marL="0" lvl="0" indent="0">
              <a:buNone/>
            </a:pPr>
            <a:r>
              <a:rPr lang="hr-HR" sz="1800"/>
              <a:t>VRTOGLAVICA</a:t>
            </a:r>
          </a:p>
          <a:p>
            <a:pPr marL="0" lvl="0" indent="0">
              <a:buNone/>
            </a:pPr>
            <a:r>
              <a:rPr lang="hr-HR" sz="1800"/>
              <a:t>     CRVENILO LICA</a:t>
            </a:r>
          </a:p>
          <a:p>
            <a:pPr marL="0" lvl="0" indent="0">
              <a:buNone/>
            </a:pPr>
            <a:r>
              <a:rPr lang="hr-HR" sz="1800"/>
              <a:t>                KNEDLA U GRLU</a:t>
            </a:r>
          </a:p>
          <a:p>
            <a:pPr marL="0" lvl="0" indent="0">
              <a:buNone/>
            </a:pPr>
            <a:r>
              <a:rPr lang="hr-HR" sz="1800"/>
              <a:t>                     ZNOJNI DLANOVI</a:t>
            </a:r>
          </a:p>
          <a:p>
            <a:pPr marL="0" lvl="0" indent="0">
              <a:buNone/>
            </a:pPr>
            <a:r>
              <a:rPr lang="hr-HR" sz="1800"/>
              <a:t>                        KLECANJE KOLJENA</a:t>
            </a:r>
          </a:p>
          <a:p>
            <a:pPr marL="0" lvl="0" indent="0">
              <a:buNone/>
            </a:pPr>
            <a:endParaRPr lang="hr-HR" sz="1800"/>
          </a:p>
          <a:p>
            <a:pPr marL="0" lvl="0" indent="0">
              <a:buNone/>
            </a:pPr>
            <a:r>
              <a:rPr lang="hr-HR" sz="1800"/>
              <a:t>                                GLAVOBOLJA</a:t>
            </a:r>
          </a:p>
          <a:p>
            <a:pPr marL="0" lvl="0" indent="0">
              <a:buNone/>
            </a:pPr>
            <a:r>
              <a:rPr lang="hr-HR" sz="1800"/>
              <a:t>                                       ZAMUĆENI VID</a:t>
            </a:r>
          </a:p>
          <a:p>
            <a:pPr marL="0" lvl="0" indent="0">
              <a:buNone/>
            </a:pPr>
            <a:r>
              <a:rPr lang="hr-HR" sz="1800"/>
              <a:t>                                            DRHTAV GLAS</a:t>
            </a:r>
          </a:p>
          <a:p>
            <a:pPr marL="0" lvl="0" indent="0">
              <a:buNone/>
            </a:pPr>
            <a:r>
              <a:rPr lang="hr-HR" sz="1800"/>
              <a:t>                                                  UBRZANI OTKUCAJI SRCA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36098" y="2276874"/>
            <a:ext cx="2466978" cy="185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idx="1"/>
          </p:nvPr>
        </p:nvSpPr>
        <p:spPr>
          <a:xfrm>
            <a:off x="467541" y="1916829"/>
            <a:ext cx="8183880" cy="4403979"/>
          </a:xfrm>
        </p:spPr>
        <p:txBody>
          <a:bodyPr/>
          <a:lstStyle/>
          <a:p>
            <a:pPr marL="0" lvl="0" indent="0">
              <a:buNone/>
            </a:pPr>
            <a:r>
              <a:rPr lang="hr-HR"/>
              <a:t>-NAUČI OPUSTITI SE </a:t>
            </a:r>
          </a:p>
          <a:p>
            <a:pPr marL="0" lvl="0" indent="0">
              <a:buNone/>
            </a:pPr>
            <a:r>
              <a:rPr lang="hr-HR"/>
              <a:t> Da, i to se treba naučit i jako je važno!</a:t>
            </a:r>
          </a:p>
          <a:p>
            <a:pPr marL="0" lvl="0" indent="0">
              <a:buNone/>
            </a:pPr>
            <a:r>
              <a:rPr lang="hr-HR"/>
              <a:t> Ne postoji jedan jedini način i u različitim   </a:t>
            </a:r>
          </a:p>
          <a:p>
            <a:pPr marL="0" lvl="0" indent="0">
              <a:buNone/>
            </a:pPr>
            <a:r>
              <a:rPr lang="hr-HR"/>
              <a:t> situacijama različite metode mogu pomoći!</a:t>
            </a:r>
          </a:p>
          <a:p>
            <a:pPr marL="0" lvl="0" indent="0">
              <a:buNone/>
            </a:pPr>
            <a:r>
              <a:rPr lang="hr-HR">
                <a:solidFill>
                  <a:srgbClr val="FF0000"/>
                </a:solidFill>
              </a:rPr>
              <a:t>Tjelesna aktivnost </a:t>
            </a:r>
            <a:r>
              <a:rPr lang="hr-HR"/>
              <a:t>(trčanje, vožnja biciklom, šetnja)</a:t>
            </a:r>
            <a:endParaRPr lang="hr-HR">
              <a:solidFill>
                <a:srgbClr val="FF0000"/>
              </a:solidFill>
            </a:endParaRPr>
          </a:p>
        </p:txBody>
      </p:sp>
      <p:sp>
        <p:nvSpPr>
          <p:cNvPr id="3" name="Naslov 1"/>
          <p:cNvSpPr txBox="1">
            <a:spLocks noGrp="1"/>
          </p:cNvSpPr>
          <p:nvPr>
            <p:ph type="title"/>
          </p:nvPr>
        </p:nvSpPr>
        <p:spPr>
          <a:xfrm>
            <a:off x="467541" y="620685"/>
            <a:ext cx="8291267" cy="1021860"/>
          </a:xfrm>
        </p:spPr>
        <p:txBody>
          <a:bodyPr/>
          <a:lstStyle/>
          <a:p>
            <a:pPr lvl="0"/>
            <a:r>
              <a:rPr lang="hr-HR"/>
              <a:t>Zabrinut/ta sam! Što sad?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23928" y="4437107"/>
            <a:ext cx="2905121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Aspek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138</TotalTime>
  <Words>598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Verdana</vt:lpstr>
      <vt:lpstr>Wingdings 2</vt:lpstr>
      <vt:lpstr>Aspekt</vt:lpstr>
      <vt:lpstr>MISLI DOBRO,  OSJEĆAJ SE DOBRO, PONAŠAJ SE DOBRO</vt:lpstr>
      <vt:lpstr>ZATO JE VAŽNO PREUZETI KONTORLU NAD SVOJIM MISLIMA, EMOCIJAMA I PONAŠANJEM!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Zabrinut/ta sam! Što sad?</vt:lpstr>
      <vt:lpstr>PowerPoint Presentation</vt:lpstr>
      <vt:lpstr>PowerPoint Presentation</vt:lpstr>
      <vt:lpstr>PowerPoint Presentation</vt:lpstr>
      <vt:lpstr>PowerPoint Presentation</vt:lpstr>
      <vt:lpstr>Pitanja za razmišljanje:</vt:lpstr>
      <vt:lpstr>IZVOR</vt:lpstr>
      <vt:lpstr>“Ono čega ste svjesni možete kontrolirati, ono čega niste svjesni, kontrolira vas.” Anthony de Mello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MISLI DOBRO,  OSJEĆAJ SE DOBRO, PONAŠAJ SE DOBRO</dc:title>
  <dc:creator>Hewlett-Packard Company</dc:creator>
  <cp:lastModifiedBy>Mladen Andrijanić</cp:lastModifiedBy>
  <cp:revision>11</cp:revision>
  <dcterms:created xsi:type="dcterms:W3CDTF">2020-03-16T10:22:51Z</dcterms:created>
  <dcterms:modified xsi:type="dcterms:W3CDTF">2020-03-21T09:43:40Z</dcterms:modified>
</cp:coreProperties>
</file>