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68" r:id="rId2"/>
  </p:sldMasterIdLst>
  <p:sldIdLst>
    <p:sldId id="264" r:id="rId3"/>
    <p:sldId id="265" r:id="rId4"/>
    <p:sldId id="256" r:id="rId5"/>
    <p:sldId id="267" r:id="rId6"/>
    <p:sldId id="268" r:id="rId7"/>
    <p:sldId id="261" r:id="rId8"/>
    <p:sldId id="263" r:id="rId9"/>
    <p:sldId id="257" r:id="rId10"/>
    <p:sldId id="258" r:id="rId11"/>
    <p:sldId id="259" r:id="rId1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49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1536D-6253-48C9-9B39-7DF7CF855208}" type="datetimeFigureOut">
              <a:rPr kumimoji="0" lang="hr-HR" sz="54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13.5.2021.</a:t>
            </a:fld>
            <a:endParaRPr kumimoji="0" lang="hr-HR" sz="54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54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02684-2E2E-4501-9F1A-1A1713BE89FC}" type="slidenum">
              <a:rPr kumimoji="0" lang="hr-HR" sz="2400" b="0" i="0" u="none" strike="noStrike" kern="1200" cap="all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2400" b="0" i="0" u="none" strike="noStrike" kern="1200" cap="all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1747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1536D-6253-48C9-9B39-7DF7CF855208}" type="datetimeFigureOut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13.5.2021.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02684-2E2E-4501-9F1A-1A1713BE89FC}" type="slidenum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787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1536D-6253-48C9-9B39-7DF7CF855208}" type="datetimeFigureOut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13.5.2021.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02684-2E2E-4501-9F1A-1A1713BE89FC}" type="slidenum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033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1536D-6253-48C9-9B39-7DF7CF855208}" type="datetimeFigureOut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13.5.2021.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02684-2E2E-4501-9F1A-1A1713BE89FC}" type="slidenum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3228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1536D-6253-48C9-9B39-7DF7CF855208}" type="datetimeFigureOut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13.5.2021.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02684-2E2E-4501-9F1A-1A1713BE89FC}" type="slidenum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384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1536D-6253-48C9-9B39-7DF7CF855208}" type="datetimeFigureOut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13.5.2021.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02684-2E2E-4501-9F1A-1A1713BE89FC}" type="slidenum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602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1536D-6253-48C9-9B39-7DF7CF855208}" type="datetimeFigureOut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13.5.2021.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02684-2E2E-4501-9F1A-1A1713BE89FC}" type="slidenum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877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1536D-6253-48C9-9B39-7DF7CF855208}" type="datetimeFigureOut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13.5.2021.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02684-2E2E-4501-9F1A-1A1713BE89FC}" type="slidenum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76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1536D-6253-48C9-9B39-7DF7CF855208}" type="datetimeFigureOut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13.5.2021.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02684-2E2E-4501-9F1A-1A1713BE89FC}" type="slidenum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392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16F939BB-BFF8-4706-BE73-DB57F5C6CE83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1ED3D4E-F586-4432-ABB7-B828E22278BD}" type="slidenum">
              <a:rPr lang="hr-HR" smtClean="0"/>
              <a:t>‹#›</a:t>
            </a:fld>
            <a:endParaRPr lang="hr-HR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57764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39BB-BFF8-4706-BE73-DB57F5C6CE83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D3D4E-F586-4432-ABB7-B828E22278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36884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1536D-6253-48C9-9B39-7DF7CF855208}" type="datetimeFigureOut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13.5.2021.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02684-2E2E-4501-9F1A-1A1713BE89FC}" type="slidenum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581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39BB-BFF8-4706-BE73-DB57F5C6CE83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D3D4E-F586-4432-ABB7-B828E22278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55438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39BB-BFF8-4706-BE73-DB57F5C6CE83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D3D4E-F586-4432-ABB7-B828E22278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8777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39BB-BFF8-4706-BE73-DB57F5C6CE83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D3D4E-F586-4432-ABB7-B828E22278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8330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39BB-BFF8-4706-BE73-DB57F5C6CE83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D3D4E-F586-4432-ABB7-B828E22278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1200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39BB-BFF8-4706-BE73-DB57F5C6CE83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D3D4E-F586-4432-ABB7-B828E22278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82861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39BB-BFF8-4706-BE73-DB57F5C6CE83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D3D4E-F586-4432-ABB7-B828E22278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1364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39BB-BFF8-4706-BE73-DB57F5C6CE83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D3D4E-F586-4432-ABB7-B828E22278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3125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39BB-BFF8-4706-BE73-DB57F5C6CE83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D3D4E-F586-4432-ABB7-B828E22278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73465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39BB-BFF8-4706-BE73-DB57F5C6CE83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D3D4E-F586-4432-ABB7-B828E22278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878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39BB-BFF8-4706-BE73-DB57F5C6CE83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D3D4E-F586-4432-ABB7-B828E22278BD}" type="slidenum">
              <a:rPr lang="hr-HR" smtClean="0"/>
              <a:t>‹#›</a:t>
            </a:fld>
            <a:endParaRPr lang="hr-HR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99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1536D-6253-48C9-9B39-7DF7CF855208}" type="datetimeFigureOut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13.5.2021.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02684-2E2E-4501-9F1A-1A1713BE89FC}" type="slidenum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4142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39BB-BFF8-4706-BE73-DB57F5C6CE83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D3D4E-F586-4432-ABB7-B828E22278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6161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39BB-BFF8-4706-BE73-DB57F5C6CE83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D3D4E-F586-4432-ABB7-B828E22278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5489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39BB-BFF8-4706-BE73-DB57F5C6CE83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D3D4E-F586-4432-ABB7-B828E22278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74361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39BB-BFF8-4706-BE73-DB57F5C6CE83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D3D4E-F586-4432-ABB7-B828E22278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10492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939BB-BFF8-4706-BE73-DB57F5C6CE83}" type="datetimeFigureOut">
              <a:rPr lang="hr-HR" smtClean="0"/>
              <a:t>13.5.2021.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D3D4E-F586-4432-ABB7-B828E22278B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8225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1536D-6253-48C9-9B39-7DF7CF855208}" type="datetimeFigureOut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13.5.2021.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02684-2E2E-4501-9F1A-1A1713BE89FC}" type="slidenum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188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1536D-6253-48C9-9B39-7DF7CF855208}" type="datetimeFigureOut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13.5.2021.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02684-2E2E-4501-9F1A-1A1713BE89FC}" type="slidenum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716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1536D-6253-48C9-9B39-7DF7CF855208}" type="datetimeFigureOut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13.5.2021.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02684-2E2E-4501-9F1A-1A1713BE89FC}" type="slidenum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471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1536D-6253-48C9-9B39-7DF7CF855208}" type="datetimeFigureOut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13.5.2021.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02684-2E2E-4501-9F1A-1A1713BE89FC}" type="slidenum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080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1536D-6253-48C9-9B39-7DF7CF855208}" type="datetimeFigureOut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13.5.2021.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02684-2E2E-4501-9F1A-1A1713BE89FC}" type="slidenum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166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1536D-6253-48C9-9B39-7DF7CF855208}" type="datetimeFigureOut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13.5.2021.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02684-2E2E-4501-9F1A-1A1713BE89FC}" type="slidenum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38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1536D-6253-48C9-9B39-7DF7CF855208}" type="datetimeFigureOut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13.5.2021.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02684-2E2E-4501-9F1A-1A1713BE89FC}" type="slidenum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55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1536D-6253-48C9-9B39-7DF7CF855208}" type="datetimeFigureOut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13.5.2021.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302684-2E2E-4501-9F1A-1A1713BE89FC}" type="slidenum">
              <a:rPr kumimoji="0" lang="hr-HR" sz="3200" b="0" i="0" u="none" strike="noStrike" kern="1200" cap="all" spc="0" normalizeH="0" baseline="0" noProof="0" smtClean="0">
                <a:ln>
                  <a:noFill/>
                </a:ln>
                <a:solidFill>
                  <a:srgbClr val="B80E0F">
                    <a:lumMod val="50000"/>
                  </a:srgbClr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3200" b="0" i="0" u="none" strike="noStrike" kern="1200" cap="all" spc="0" normalizeH="0" baseline="0" noProof="0">
              <a:ln>
                <a:noFill/>
              </a:ln>
              <a:solidFill>
                <a:srgbClr val="B80E0F">
                  <a:lumMod val="50000"/>
                </a:srgbClr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30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/>
          <p:cNvSpPr/>
          <p:nvPr/>
        </p:nvSpPr>
        <p:spPr>
          <a:xfrm>
            <a:off x="3378926" y="287383"/>
            <a:ext cx="58260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6000" b="1" dirty="0">
                <a:solidFill>
                  <a:srgbClr val="000000"/>
                </a:solidFill>
              </a:rPr>
              <a:t>Festival znanosti </a:t>
            </a:r>
            <a:endParaRPr lang="hr-HR" sz="6000" dirty="0"/>
          </a:p>
        </p:txBody>
      </p:sp>
      <p:sp>
        <p:nvSpPr>
          <p:cNvPr id="9" name="Pravokutnik 8"/>
          <p:cNvSpPr/>
          <p:nvPr/>
        </p:nvSpPr>
        <p:spPr>
          <a:xfrm>
            <a:off x="670561" y="1559898"/>
            <a:ext cx="1152143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b="1" dirty="0">
                <a:solidFill>
                  <a:srgbClr val="000000"/>
                </a:solidFill>
                <a:latin typeface="YAD7Q9NigKI 0"/>
              </a:rPr>
              <a:t>.. . je manifestacija kojoj je cilj približiti znanost javnosti, odnosno informirati javnost o aktivnostima i rezultatima u području znanosti, poboljšati javnu percepciju znanstvenika te motivirati mlade ljude za istraživanje i stjecanje novih znanja.</a:t>
            </a:r>
            <a:endParaRPr lang="hr-HR" sz="3600" dirty="0">
              <a:solidFill>
                <a:srgbClr val="000000"/>
              </a:solidFill>
              <a:latin typeface="YAD7Q9NigKI 0"/>
            </a:endParaRPr>
          </a:p>
          <a:p>
            <a:r>
              <a:rPr lang="hr-HR" sz="3600" b="1" dirty="0">
                <a:solidFill>
                  <a:srgbClr val="000000"/>
                </a:solidFill>
                <a:latin typeface="YAD7Q9NigKI 0"/>
              </a:rPr>
              <a:t>Tema ovogodišnjeg 19. festivala znanosti je “Kultura znanosti</a:t>
            </a:r>
            <a:r>
              <a:rPr lang="hr-HR" sz="3600" b="1" dirty="0" smtClean="0">
                <a:solidFill>
                  <a:srgbClr val="000000"/>
                </a:solidFill>
                <a:latin typeface="YAD7Q9NigKI 0"/>
              </a:rPr>
              <a:t>”</a:t>
            </a:r>
            <a:endParaRPr lang="hr-HR" sz="3600" dirty="0">
              <a:solidFill>
                <a:srgbClr val="000000"/>
              </a:solidFill>
              <a:effectLst/>
              <a:latin typeface="YAD7Q9NigKI 0"/>
            </a:endParaRPr>
          </a:p>
        </p:txBody>
      </p:sp>
    </p:spTree>
    <p:extLst>
      <p:ext uri="{BB962C8B-B14F-4D97-AF65-F5344CB8AC3E}">
        <p14:creationId xmlns:p14="http://schemas.microsoft.com/office/powerpoint/2010/main" val="359128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308" y="3059185"/>
            <a:ext cx="6383383" cy="357190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9" b="39628"/>
          <a:stretch/>
        </p:blipFill>
        <p:spPr>
          <a:xfrm>
            <a:off x="252548" y="574766"/>
            <a:ext cx="11686903" cy="23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3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/>
          <p:nvPr/>
        </p:nvSpPr>
        <p:spPr>
          <a:xfrm>
            <a:off x="60960" y="2046740"/>
            <a:ext cx="116085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600" b="1" dirty="0">
                <a:solidFill>
                  <a:srgbClr val="000000"/>
                </a:solidFill>
                <a:latin typeface="YAD7Q9NigKI 0"/>
              </a:rPr>
              <a:t>Osnovna škola "Ivan Kozarac" Nijemci</a:t>
            </a:r>
            <a:endParaRPr lang="hr-HR" sz="3600" dirty="0">
              <a:solidFill>
                <a:srgbClr val="000000"/>
              </a:solidFill>
              <a:latin typeface="YAD7Q9NigKI 0"/>
            </a:endParaRPr>
          </a:p>
          <a:p>
            <a:pPr algn="ctr"/>
            <a:r>
              <a:rPr lang="hr-HR" sz="3600" b="1" dirty="0">
                <a:solidFill>
                  <a:srgbClr val="000000"/>
                </a:solidFill>
                <a:latin typeface="YAD7Q9NigKI 0"/>
              </a:rPr>
              <a:t>13.5.2021.</a:t>
            </a:r>
            <a:endParaRPr lang="hr-HR" sz="3600" dirty="0">
              <a:solidFill>
                <a:srgbClr val="000000"/>
              </a:solidFill>
              <a:latin typeface="YAD7Q9NigKI 0"/>
            </a:endParaRPr>
          </a:p>
          <a:p>
            <a:pPr algn="ctr"/>
            <a:r>
              <a:rPr lang="hr-HR" sz="3600" b="1" dirty="0">
                <a:solidFill>
                  <a:srgbClr val="000000"/>
                </a:solidFill>
                <a:latin typeface="YAD7Q9NigKI 0"/>
              </a:rPr>
              <a:t>Učenici 7.b razreda s učiteljicom Gordanom Kragulj</a:t>
            </a:r>
            <a:endParaRPr lang="hr-HR" sz="3600" dirty="0">
              <a:solidFill>
                <a:srgbClr val="000000"/>
              </a:solidFill>
              <a:latin typeface="YAD7Q9NigKI 0"/>
            </a:endParaRPr>
          </a:p>
          <a:p>
            <a:pPr algn="ctr"/>
            <a:r>
              <a:rPr lang="hr-HR" sz="3600" b="1" dirty="0">
                <a:solidFill>
                  <a:srgbClr val="000000"/>
                </a:solidFill>
                <a:latin typeface="YAD7Q9NigKI 0"/>
              </a:rPr>
              <a:t>Fakultet za odgojne i obrazovne znanosti s</a:t>
            </a:r>
            <a:endParaRPr lang="hr-HR" sz="3600" dirty="0">
              <a:solidFill>
                <a:srgbClr val="000000"/>
              </a:solidFill>
              <a:latin typeface="YAD7Q9NigKI 0"/>
            </a:endParaRPr>
          </a:p>
          <a:p>
            <a:pPr algn="ctr"/>
            <a:r>
              <a:rPr lang="hr-HR" sz="3600" b="1" dirty="0">
                <a:solidFill>
                  <a:srgbClr val="000000"/>
                </a:solidFill>
                <a:latin typeface="YAD7Q9NigKI 0"/>
              </a:rPr>
              <a:t>izv. prof. dr. </a:t>
            </a:r>
            <a:r>
              <a:rPr lang="hr-HR" sz="3600" b="1" dirty="0" err="1">
                <a:solidFill>
                  <a:srgbClr val="000000"/>
                </a:solidFill>
                <a:latin typeface="YAD7Q9NigKI 0"/>
              </a:rPr>
              <a:t>sc</a:t>
            </a:r>
            <a:r>
              <a:rPr lang="hr-HR" sz="3600" b="1" dirty="0">
                <a:solidFill>
                  <a:srgbClr val="000000"/>
                </a:solidFill>
                <a:latin typeface="YAD7Q9NigKI 0"/>
              </a:rPr>
              <a:t>. Snježana </a:t>
            </a:r>
            <a:r>
              <a:rPr lang="hr-HR" sz="3600" b="1" dirty="0" err="1">
                <a:solidFill>
                  <a:srgbClr val="000000"/>
                </a:solidFill>
                <a:latin typeface="YAD7Q9NigKI 0"/>
              </a:rPr>
              <a:t>Dubovicki</a:t>
            </a:r>
            <a:r>
              <a:rPr lang="hr-HR" sz="3600" b="1" dirty="0">
                <a:solidFill>
                  <a:srgbClr val="000000"/>
                </a:solidFill>
                <a:latin typeface="YAD7Q9NigKI 0"/>
              </a:rPr>
              <a:t> i izv. prof. dr. </a:t>
            </a:r>
            <a:r>
              <a:rPr lang="hr-HR" sz="3600" b="1" dirty="0" err="1">
                <a:solidFill>
                  <a:srgbClr val="000000"/>
                </a:solidFill>
                <a:latin typeface="YAD7Q9NigKI 0"/>
              </a:rPr>
              <a:t>sc</a:t>
            </a:r>
            <a:r>
              <a:rPr lang="hr-HR" sz="3600" b="1" dirty="0">
                <a:solidFill>
                  <a:srgbClr val="000000"/>
                </a:solidFill>
                <a:latin typeface="YAD7Q9NigKI 0"/>
              </a:rPr>
              <a:t>. Zvonimir </a:t>
            </a:r>
            <a:r>
              <a:rPr lang="hr-HR" sz="3600" b="1" dirty="0" err="1">
                <a:solidFill>
                  <a:srgbClr val="000000"/>
                </a:solidFill>
                <a:latin typeface="YAD7Q9NigKI 0"/>
              </a:rPr>
              <a:t>Užarević</a:t>
            </a:r>
            <a:endParaRPr lang="hr-HR" sz="3600" dirty="0">
              <a:solidFill>
                <a:srgbClr val="000000"/>
              </a:solidFill>
              <a:effectLst/>
              <a:latin typeface="YAD7Q9NigKI 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270" y="346687"/>
            <a:ext cx="4729726" cy="1562372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5" t="-9969" r="-11259" b="-19506"/>
          <a:stretch/>
        </p:blipFill>
        <p:spPr>
          <a:xfrm>
            <a:off x="60960" y="209005"/>
            <a:ext cx="7367451" cy="197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8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574767" y="1332411"/>
            <a:ext cx="10694124" cy="4439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Nakon  </a:t>
            </a:r>
            <a:r>
              <a:rPr lang="hr-HR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on-line </a:t>
            </a:r>
            <a:r>
              <a:rPr lang="hr-HR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predavanja, koja su  preko aplikacije </a:t>
            </a:r>
            <a:r>
              <a:rPr lang="hr-HR" sz="4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hr-HR" sz="4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oom</a:t>
            </a:r>
            <a:r>
              <a:rPr lang="hr-HR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odradili izv. prof. dr. </a:t>
            </a:r>
            <a:r>
              <a:rPr lang="hr-HR" sz="4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</a:t>
            </a:r>
            <a:r>
              <a:rPr lang="hr-HR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sz="4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Snjezana</a:t>
            </a:r>
            <a:r>
              <a:rPr lang="hr-HR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4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Dubovicki</a:t>
            </a:r>
            <a:r>
              <a:rPr lang="hr-HR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izv. prof. dr. </a:t>
            </a:r>
            <a:r>
              <a:rPr lang="hr-HR" sz="4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</a:t>
            </a:r>
            <a:r>
              <a:rPr lang="hr-HR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Zvonimir </a:t>
            </a:r>
            <a:r>
              <a:rPr lang="hr-HR" sz="4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Užarević</a:t>
            </a:r>
            <a:r>
              <a:rPr lang="hr-HR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sa Fakulteta za odgojne i obrazovne </a:t>
            </a:r>
            <a:r>
              <a:rPr lang="hr-HR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znanosti  </a:t>
            </a:r>
            <a:r>
              <a:rPr lang="hr-HR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Osijeku, uslijedila </a:t>
            </a:r>
            <a:r>
              <a:rPr lang="hr-HR" sz="4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</a:t>
            </a:r>
            <a:r>
              <a:rPr lang="hr-HR" sz="44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on-line </a:t>
            </a:r>
            <a:r>
              <a:rPr lang="hr-HR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radionica i radionica uživo.</a:t>
            </a:r>
          </a:p>
        </p:txBody>
      </p:sp>
      <p:sp>
        <p:nvSpPr>
          <p:cNvPr id="5" name="Pravokutnik 4"/>
          <p:cNvSpPr/>
          <p:nvPr/>
        </p:nvSpPr>
        <p:spPr>
          <a:xfrm>
            <a:off x="1692084" y="135373"/>
            <a:ext cx="92915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6000" dirty="0" smtClean="0">
                <a:solidFill>
                  <a:srgbClr val="101010"/>
                </a:solidFill>
                <a:latin typeface="Rockwell Extra Bold" panose="02060903040505020403" pitchFamily="18" charset="0"/>
              </a:rPr>
              <a:t>FESTIVAL ZNANOSTI</a:t>
            </a:r>
            <a:r>
              <a:rPr lang="hr-HR" sz="6000" b="0" i="0" dirty="0" smtClean="0">
                <a:solidFill>
                  <a:srgbClr val="101010"/>
                </a:solidFill>
                <a:effectLst/>
                <a:latin typeface="Rockwell Extra Bold" panose="02060903040505020403" pitchFamily="18" charset="0"/>
              </a:rPr>
              <a:t> </a:t>
            </a:r>
            <a:endParaRPr lang="hr-HR" sz="6000" dirty="0"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92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1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886481" y="1747200"/>
            <a:ext cx="5731510" cy="3729355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2371252" y="335671"/>
            <a:ext cx="58040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BILJKE U BIBLIJI </a:t>
            </a:r>
            <a:endParaRPr kumimoji="0" lang="hr-HR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71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121919" y="444032"/>
            <a:ext cx="1134726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b="1" dirty="0">
                <a:solidFill>
                  <a:srgbClr val="000000"/>
                </a:solidFill>
                <a:latin typeface="YADK3_DWcOc 0"/>
              </a:rPr>
              <a:t>CILJEVI: </a:t>
            </a:r>
            <a:endParaRPr lang="hr-HR" sz="2400" dirty="0">
              <a:solidFill>
                <a:srgbClr val="000000"/>
              </a:solidFill>
              <a:latin typeface="YADK3_DWcOc 0"/>
            </a:endParaRPr>
          </a:p>
          <a:p>
            <a:r>
              <a:rPr lang="hr-HR" sz="2400" b="1" dirty="0">
                <a:solidFill>
                  <a:srgbClr val="000000"/>
                </a:solidFill>
                <a:latin typeface="YADK3_DWcOc 0"/>
              </a:rPr>
              <a:t>- upoznati biljni svijet Biblije </a:t>
            </a:r>
            <a:endParaRPr lang="hr-HR" sz="2400" dirty="0">
              <a:solidFill>
                <a:srgbClr val="000000"/>
              </a:solidFill>
              <a:latin typeface="YADK3_DWcOc 0"/>
            </a:endParaRPr>
          </a:p>
          <a:p>
            <a:r>
              <a:rPr lang="hr-HR" sz="2400" b="1" dirty="0">
                <a:solidFill>
                  <a:srgbClr val="000000"/>
                </a:solidFill>
                <a:latin typeface="YADK3_DWcOc 0"/>
              </a:rPr>
              <a:t>- razvijati ekološku svijest prema biljkama kao znak ispravnog odnosa prema stvorenom svijetu. </a:t>
            </a:r>
            <a:endParaRPr lang="hr-HR" sz="2400" dirty="0">
              <a:solidFill>
                <a:srgbClr val="000000"/>
              </a:solidFill>
              <a:latin typeface="YADK3_DWcOc 0"/>
            </a:endParaRPr>
          </a:p>
          <a:p>
            <a:r>
              <a:rPr lang="hr-HR" sz="2400" b="1" dirty="0">
                <a:solidFill>
                  <a:srgbClr val="000000"/>
                </a:solidFill>
                <a:latin typeface="YADK3_DWcOc 0"/>
              </a:rPr>
              <a:t>- uz pomoć biblijskih tekstova u Starom i Novom zavjetu otkrivati značenje biljaka za kršćansku vjeru te općenito za život čovjeka.</a:t>
            </a:r>
            <a:endParaRPr lang="hr-HR" sz="2400" dirty="0">
              <a:solidFill>
                <a:srgbClr val="000000"/>
              </a:solidFill>
              <a:latin typeface="YADK3_DWcOc 0"/>
            </a:endParaRPr>
          </a:p>
          <a:p>
            <a:r>
              <a:rPr lang="hr-HR" sz="2400" b="1" dirty="0">
                <a:solidFill>
                  <a:srgbClr val="000000"/>
                </a:solidFill>
                <a:latin typeface="YADK3_DWcOc 0"/>
              </a:rPr>
              <a:t>- podsjetiti učenike na neke pojmove, događaje i pojave koje su povezane s biljnim svijetom i odrediti značenje za život biblijskih likova, osoba i događaja. </a:t>
            </a:r>
            <a:endParaRPr lang="hr-HR" sz="2400" dirty="0">
              <a:solidFill>
                <a:srgbClr val="000000"/>
              </a:solidFill>
              <a:latin typeface="YADK3_DWcOc 0"/>
            </a:endParaRPr>
          </a:p>
          <a:p>
            <a:r>
              <a:rPr lang="hr-HR" sz="2400" b="1" dirty="0">
                <a:solidFill>
                  <a:srgbClr val="000000"/>
                </a:solidFill>
                <a:latin typeface="YADK3_DWcOc 0"/>
              </a:rPr>
              <a:t>- upoznati učenike s nekim osobama i događajima koji su obilježili biblijsku povijest, a gdje se posebno spominju biljne vrste i gdje postoji mogućnost povezati ih s biljnim svijetom Hrvatske. </a:t>
            </a:r>
            <a:endParaRPr lang="hr-HR" sz="2400" dirty="0">
              <a:solidFill>
                <a:srgbClr val="000000"/>
              </a:solidFill>
              <a:latin typeface="YADK3_DWcOc 0"/>
            </a:endParaRPr>
          </a:p>
          <a:p>
            <a:r>
              <a:rPr lang="hr-HR" sz="2400" b="1" dirty="0">
                <a:solidFill>
                  <a:srgbClr val="000000"/>
                </a:solidFill>
                <a:latin typeface="YADK3_DWcOc 0"/>
              </a:rPr>
              <a:t>- potaknuti učenike na izradu crteža i kratkih video uradaka</a:t>
            </a:r>
            <a:endParaRPr lang="hr-HR" sz="2400" dirty="0">
              <a:solidFill>
                <a:srgbClr val="000000"/>
              </a:solidFill>
              <a:effectLst/>
              <a:latin typeface="YADK3_DWcOc 0"/>
            </a:endParaRPr>
          </a:p>
        </p:txBody>
      </p:sp>
    </p:spTree>
    <p:extLst>
      <p:ext uri="{BB962C8B-B14F-4D97-AF65-F5344CB8AC3E}">
        <p14:creationId xmlns:p14="http://schemas.microsoft.com/office/powerpoint/2010/main" val="348434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7" t="4395" r="1446" b="11435"/>
          <a:stretch/>
        </p:blipFill>
        <p:spPr>
          <a:xfrm>
            <a:off x="1968139" y="0"/>
            <a:ext cx="9187543" cy="5669280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2" y="139338"/>
            <a:ext cx="3169920" cy="237744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0992" y="286487"/>
            <a:ext cx="3079419" cy="230956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8682" y="4714022"/>
            <a:ext cx="1965191" cy="176746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939" y="3197754"/>
            <a:ext cx="2462797" cy="328372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2" y="3087189"/>
            <a:ext cx="2673276" cy="200495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7118" y="4463240"/>
            <a:ext cx="3025365" cy="226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0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t="26843"/>
          <a:stretch/>
        </p:blipFill>
        <p:spPr>
          <a:xfrm>
            <a:off x="242890" y="100790"/>
            <a:ext cx="5731175" cy="314456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/>
          <a:srcRect l="9556" t="17225"/>
          <a:stretch/>
        </p:blipFill>
        <p:spPr>
          <a:xfrm>
            <a:off x="6563702" y="100790"/>
            <a:ext cx="4818897" cy="330772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6" t="12095" r="21200"/>
          <a:stretch/>
        </p:blipFill>
        <p:spPr>
          <a:xfrm>
            <a:off x="552370" y="3782681"/>
            <a:ext cx="1994263" cy="252844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203" y="3855353"/>
            <a:ext cx="3274359" cy="2455769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6"/>
          <a:srcRect r="24172"/>
          <a:stretch/>
        </p:blipFill>
        <p:spPr>
          <a:xfrm>
            <a:off x="6563702" y="3855353"/>
            <a:ext cx="2498526" cy="2471257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66557" y="5100527"/>
            <a:ext cx="1324019" cy="1765358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6" t="2394" r="26917" b="-2394"/>
          <a:stretch/>
        </p:blipFill>
        <p:spPr>
          <a:xfrm>
            <a:off x="9788117" y="3627429"/>
            <a:ext cx="1820092" cy="181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lika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716" y="227640"/>
            <a:ext cx="2012531" cy="359661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6" b="51476"/>
          <a:stretch/>
        </p:blipFill>
        <p:spPr>
          <a:xfrm>
            <a:off x="7666470" y="230002"/>
            <a:ext cx="4197532" cy="161263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47"/>
          <a:stretch/>
        </p:blipFill>
        <p:spPr>
          <a:xfrm>
            <a:off x="339517" y="531223"/>
            <a:ext cx="2473044" cy="367501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4" r="24470"/>
          <a:stretch/>
        </p:blipFill>
        <p:spPr>
          <a:xfrm>
            <a:off x="10293531" y="2188827"/>
            <a:ext cx="1709808" cy="365164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010" y="4305102"/>
            <a:ext cx="4032069" cy="225619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2" t="13841" b="17587"/>
          <a:stretch/>
        </p:blipFill>
        <p:spPr>
          <a:xfrm>
            <a:off x="2606129" y="95117"/>
            <a:ext cx="2306049" cy="332667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737" y="4263941"/>
            <a:ext cx="4572000" cy="255832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12" y="4014650"/>
            <a:ext cx="4188823" cy="234391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790" y="2158290"/>
            <a:ext cx="3370217" cy="188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" t="12806" r="7083" b="-1164"/>
          <a:stretch/>
        </p:blipFill>
        <p:spPr>
          <a:xfrm>
            <a:off x="9938178" y="3310740"/>
            <a:ext cx="2157417" cy="296309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3" t="8127" r="7524"/>
          <a:stretch/>
        </p:blipFill>
        <p:spPr>
          <a:xfrm>
            <a:off x="6928894" y="3099883"/>
            <a:ext cx="2603406" cy="302337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5" y="196977"/>
            <a:ext cx="3483429" cy="194919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74" y="4567581"/>
            <a:ext cx="3962400" cy="221721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770" y="2262964"/>
            <a:ext cx="3971109" cy="222208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3" r="4081"/>
          <a:stretch/>
        </p:blipFill>
        <p:spPr>
          <a:xfrm>
            <a:off x="5932074" y="375625"/>
            <a:ext cx="3370218" cy="222873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" r="25456"/>
          <a:stretch/>
        </p:blipFill>
        <p:spPr>
          <a:xfrm>
            <a:off x="9762307" y="119132"/>
            <a:ext cx="2074734" cy="312420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8" t="6984" r="8572"/>
          <a:stretch/>
        </p:blipFill>
        <p:spPr>
          <a:xfrm>
            <a:off x="156755" y="3125917"/>
            <a:ext cx="2341431" cy="2705202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6" t="15600" r="18914"/>
          <a:stretch/>
        </p:blipFill>
        <p:spPr>
          <a:xfrm>
            <a:off x="3590643" y="196977"/>
            <a:ext cx="2122172" cy="226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2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lavni događaj">
  <a:themeElements>
    <a:clrScheme name="Glavni događaj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Glavni događaj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vni događaj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1_Glavni događaj">
  <a:themeElements>
    <a:clrScheme name="Glavni događaj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Glavni događaj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vni događaj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261</Words>
  <Application>Microsoft Office PowerPoint</Application>
  <PresentationFormat>Široki zaslon</PresentationFormat>
  <Paragraphs>18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10</vt:i4>
      </vt:variant>
    </vt:vector>
  </HeadingPairs>
  <TitlesOfParts>
    <vt:vector size="19" baseType="lpstr">
      <vt:lpstr>Arial</vt:lpstr>
      <vt:lpstr>Calibri</vt:lpstr>
      <vt:lpstr>Impact</vt:lpstr>
      <vt:lpstr>Rockwell Extra Bold</vt:lpstr>
      <vt:lpstr>Times New Roman</vt:lpstr>
      <vt:lpstr>YAD7Q9NigKI 0</vt:lpstr>
      <vt:lpstr>YADK3_DWcOc 0</vt:lpstr>
      <vt:lpstr>Glavni događaj</vt:lpstr>
      <vt:lpstr>1_Glavni događaj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10</cp:revision>
  <dcterms:created xsi:type="dcterms:W3CDTF">2021-05-13T09:50:25Z</dcterms:created>
  <dcterms:modified xsi:type="dcterms:W3CDTF">2021-05-13T18:21:17Z</dcterms:modified>
</cp:coreProperties>
</file>