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50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accent6">
                    <a:lumMod val="50000"/>
                  </a:schemeClr>
                </a:solidFill>
                <a:latin typeface="Brush Script MT" panose="030608020404060703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 smtClean="0"/>
              <a:t>Kliknite da biste uredili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 userDrawn="1"/>
        </p:nvSpPr>
        <p:spPr>
          <a:xfrm>
            <a:off x="838200" y="603504"/>
            <a:ext cx="10515600" cy="541324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Ravni poveznik 8"/>
          <p:cNvCxnSpPr/>
          <p:nvPr userDrawn="1"/>
        </p:nvCxnSpPr>
        <p:spPr>
          <a:xfrm>
            <a:off x="1295400" y="3602038"/>
            <a:ext cx="969010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193" y="174022"/>
            <a:ext cx="1625407" cy="12174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080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75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13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BFCA-0C52-4894-9103-B87FBF81CCD1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17DB-20F9-4F61-97B5-F50AC23D34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87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BFCA-0C52-4894-9103-B87FBF81CCD1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17DB-20F9-4F61-97B5-F50AC23D34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9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BFCA-0C52-4894-9103-B87FBF81CCD1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17DB-20F9-4F61-97B5-F50AC23D34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00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BFCA-0C52-4894-9103-B87FBF81CCD1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17DB-20F9-4F61-97B5-F50AC23D34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1217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BFCA-0C52-4894-9103-B87FBF81CCD1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17DB-20F9-4F61-97B5-F50AC23D34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545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61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69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12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46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00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01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70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578F-EB78-4C63-B9E2-FC0CD1152AEF}" type="datetimeFigureOut">
              <a:rPr lang="hr-HR" smtClean="0"/>
              <a:t>15.12.2017.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3CC-DB8F-4A3D-BC67-0921CDBD87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31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5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3607578F-EB78-4C63-B9E2-FC0CD1152AEF}" type="datetimeFigureOut">
              <a:rPr lang="hr-HR" smtClean="0"/>
              <a:pPr/>
              <a:t>15.12.2017.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6CD1E3CC-DB8F-4A3D-BC67-0921CDBD87EA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54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>
          <a:solidFill>
            <a:schemeClr val="accent6">
              <a:lumMod val="50000"/>
            </a:schemeClr>
          </a:solidFill>
          <a:latin typeface="Brush Script MT" panose="030608020404060703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dvorci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13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dvorci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Dvorac u </a:t>
            </a:r>
            <a:r>
              <a:rPr lang="hr-HR" dirty="0" err="1" smtClean="0"/>
              <a:t>Maruševcu</a:t>
            </a:r>
            <a:endParaRPr lang="hr-HR" dirty="0" smtClean="0"/>
          </a:p>
          <a:p>
            <a:r>
              <a:rPr lang="hr-HR" dirty="0" smtClean="0"/>
              <a:t>Dvorac u Kutjevu</a:t>
            </a:r>
          </a:p>
          <a:p>
            <a:r>
              <a:rPr lang="hr-HR" dirty="0" smtClean="0"/>
              <a:t>Dvorac u Jastrebarskom</a:t>
            </a:r>
          </a:p>
          <a:p>
            <a:r>
              <a:rPr lang="hr-HR" dirty="0" smtClean="0"/>
              <a:t>Dvorac Trakošćan</a:t>
            </a:r>
          </a:p>
          <a:p>
            <a:r>
              <a:rPr lang="hr-HR" dirty="0" smtClean="0"/>
              <a:t>Dvorac Veliki Tabor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89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02" y="932885"/>
            <a:ext cx="6286968" cy="47091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194550" y="680935"/>
          <a:ext cx="4455270" cy="57754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635">
                  <a:extLst>
                    <a:ext uri="{9D8B030D-6E8A-4147-A177-3AD203B41FA5}">
                      <a16:colId xmlns:a16="http://schemas.microsoft.com/office/drawing/2014/main" val="277036438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1912056487"/>
                    </a:ext>
                  </a:extLst>
                </a:gridCol>
              </a:tblGrid>
              <a:tr h="78933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Podnaziv</a:t>
                      </a:r>
                      <a:r>
                        <a:rPr lang="hr-HR" dirty="0" smtClean="0"/>
                        <a:t>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</a:t>
                      </a:r>
                      <a:r>
                        <a:rPr lang="hr-HR" dirty="0" err="1" smtClean="0"/>
                        <a:t>Vragović</a:t>
                      </a:r>
                      <a:r>
                        <a:rPr lang="hr-HR" baseline="0" dirty="0" smtClean="0"/>
                        <a:t> – </a:t>
                      </a:r>
                      <a:r>
                        <a:rPr lang="hr-HR" baseline="0" dirty="0" err="1" smtClean="0"/>
                        <a:t>Patačić</a:t>
                      </a:r>
                      <a:r>
                        <a:rPr lang="hr-HR" baseline="0" dirty="0" smtClean="0"/>
                        <a:t>- </a:t>
                      </a:r>
                      <a:r>
                        <a:rPr lang="hr-HR" baseline="0" dirty="0" err="1" smtClean="0"/>
                        <a:t>Schllppenbach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3904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Vlasnik/korisnik: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 postupku povrata nekadašnjem vlasniku.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95440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Stoljeće nastanka: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XVI.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1945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Naselje: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Maruševec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9542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Županija: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Varaždinska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7342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Otvoren za posjetitelje: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9154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Tip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kompaktnog tlocrta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48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194550" y="680935"/>
          <a:ext cx="4455270" cy="65984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635">
                  <a:extLst>
                    <a:ext uri="{9D8B030D-6E8A-4147-A177-3AD203B41FA5}">
                      <a16:colId xmlns:a16="http://schemas.microsoft.com/office/drawing/2014/main" val="277036438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1912056487"/>
                    </a:ext>
                  </a:extLst>
                </a:gridCol>
              </a:tblGrid>
              <a:tr h="78933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Podnaziv</a:t>
                      </a:r>
                      <a:r>
                        <a:rPr lang="hr-HR" dirty="0" smtClean="0"/>
                        <a:t>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Isusovački dvorac/Dvorac </a:t>
                      </a:r>
                      <a:r>
                        <a:rPr lang="hr-HR" dirty="0" err="1" smtClean="0"/>
                        <a:t>Turković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3904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Vlasnik/korisnik: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95440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Stoljeće nastanka: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XVIII.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1945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Naselje: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Kutjevo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9542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Županija: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Požeško</a:t>
                      </a:r>
                      <a:r>
                        <a:rPr lang="hr-HR" baseline="0" dirty="0" smtClean="0"/>
                        <a:t> - slavonska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7342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Otvoren za posjetitelje: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9154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Tip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zatvorena tlocrta s četiri krila, odnosno s perimetrom ograde i </a:t>
                      </a:r>
                      <a:r>
                        <a:rPr lang="hr-HR" dirty="0" err="1" smtClean="0"/>
                        <a:t>unuitrašnjim</a:t>
                      </a:r>
                      <a:r>
                        <a:rPr lang="hr-HR" dirty="0" smtClean="0"/>
                        <a:t> dvorištem.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48727"/>
                  </a:ext>
                </a:extLst>
              </a:tr>
            </a:tbl>
          </a:graphicData>
        </a:graphic>
      </p:graphicFrame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88" y="1414462"/>
            <a:ext cx="5715000" cy="4019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272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214005" y="384660"/>
          <a:ext cx="4455270" cy="64733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635">
                  <a:extLst>
                    <a:ext uri="{9D8B030D-6E8A-4147-A177-3AD203B41FA5}">
                      <a16:colId xmlns:a16="http://schemas.microsoft.com/office/drawing/2014/main" val="277036438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1912056487"/>
                    </a:ext>
                  </a:extLst>
                </a:gridCol>
              </a:tblGrid>
              <a:tr h="78933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Podnaziv</a:t>
                      </a:r>
                      <a:r>
                        <a:rPr lang="hr-HR" dirty="0" smtClean="0"/>
                        <a:t>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</a:t>
                      </a:r>
                      <a:r>
                        <a:rPr lang="hr-HR" dirty="0" err="1" smtClean="0"/>
                        <a:t>Erd</a:t>
                      </a:r>
                      <a:r>
                        <a:rPr lang="hr-HR" dirty="0" err="1" smtClean="0">
                          <a:latin typeface="Bookman Old Style" panose="02050604050505020204" pitchFamily="18" charset="0"/>
                        </a:rPr>
                        <a:t>ödy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3904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Vlasnik/korisnik: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je u vlasništvu grada Jastrebarsko.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95440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Stoljeće nastanka: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XV.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1945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Naselje: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Jastrebarsko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9542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Županija: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Zagrebačka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7342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Otvoren za posjetitelje: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9154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Tip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zatvorena tlocrta s četiri krila, odnosno s perimetrom ograde i unutrašnjim dvorištem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48727"/>
                  </a:ext>
                </a:extLst>
              </a:tr>
            </a:tbl>
          </a:graphicData>
        </a:graphic>
      </p:graphicFrame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01" y="1225685"/>
            <a:ext cx="6350470" cy="4280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824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194550" y="680935"/>
          <a:ext cx="4455270" cy="55253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635">
                  <a:extLst>
                    <a:ext uri="{9D8B030D-6E8A-4147-A177-3AD203B41FA5}">
                      <a16:colId xmlns:a16="http://schemas.microsoft.com/office/drawing/2014/main" val="277036438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1912056487"/>
                    </a:ext>
                  </a:extLst>
                </a:gridCol>
              </a:tblGrid>
              <a:tr h="78933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Podnaziv</a:t>
                      </a:r>
                      <a:r>
                        <a:rPr lang="hr-HR" dirty="0" smtClean="0"/>
                        <a:t>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</a:t>
                      </a:r>
                      <a:r>
                        <a:rPr lang="hr-HR" dirty="0" err="1" smtClean="0"/>
                        <a:t>Draković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3904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Vlasnik/korisnik: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Republika Hrvatska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95440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Stoljeće nastanka: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XIV.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1945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Naselje: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Trakošćan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9542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Županija: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Varaždinska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7342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Otvoren za posjetitelje: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9154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Tip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kompaktnog tlocrta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48727"/>
                  </a:ext>
                </a:extLst>
              </a:tr>
            </a:tbl>
          </a:graphicData>
        </a:graphic>
      </p:graphicFrame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88" y="1376362"/>
            <a:ext cx="5715000" cy="4095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0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272371" y="384660"/>
          <a:ext cx="4455270" cy="64733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27635">
                  <a:extLst>
                    <a:ext uri="{9D8B030D-6E8A-4147-A177-3AD203B41FA5}">
                      <a16:colId xmlns:a16="http://schemas.microsoft.com/office/drawing/2014/main" val="277036438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1912056487"/>
                    </a:ext>
                  </a:extLst>
                </a:gridCol>
              </a:tblGrid>
              <a:tr h="78933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Podnaziv</a:t>
                      </a:r>
                      <a:r>
                        <a:rPr lang="hr-HR" dirty="0" smtClean="0"/>
                        <a:t>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</a:t>
                      </a:r>
                      <a:r>
                        <a:rPr lang="hr-HR" baseline="0" dirty="0" smtClean="0"/>
                        <a:t> Ratkaj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3904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Vlasnik/korisnik: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Republika Hrvatska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95440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Stoljeće nastanka: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XV.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1945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Naselje: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Hum </a:t>
                      </a:r>
                      <a:r>
                        <a:rPr lang="hr-HR" dirty="0" err="1" smtClean="0"/>
                        <a:t>Košnički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95426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Županija: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Krapinko – Zagorska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7342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Otvoren za posjetitelje: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91548"/>
                  </a:ext>
                </a:extLst>
              </a:tr>
              <a:tr h="789330">
                <a:tc>
                  <a:txBody>
                    <a:bodyPr/>
                    <a:lstStyle/>
                    <a:p>
                      <a:r>
                        <a:rPr lang="hr-HR" dirty="0" smtClean="0"/>
                        <a:t>Tip dvorca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Dvorac zatvorena tlocrta s četiri krila odnosno s perimetrom ograde i unutrašnjim dvorištem.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48727"/>
                  </a:ext>
                </a:extLst>
              </a:tr>
            </a:tbl>
          </a:graphicData>
        </a:graphic>
      </p:graphicFrame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88" y="1366837"/>
            <a:ext cx="57150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47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213</Words>
  <Application>Microsoft Office PowerPoint</Application>
  <PresentationFormat>Široki zaslon</PresentationFormat>
  <Paragraphs>76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Brush Script MT</vt:lpstr>
      <vt:lpstr>Calibri</vt:lpstr>
      <vt:lpstr>Tema sustava Office</vt:lpstr>
      <vt:lpstr>Hrvatski dvorci</vt:lpstr>
      <vt:lpstr>Hrvatski dvorci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Ana Dukarić</dc:creator>
  <cp:lastModifiedBy>Ana Dukarić</cp:lastModifiedBy>
  <cp:revision>7</cp:revision>
  <dcterms:created xsi:type="dcterms:W3CDTF">2016-12-06T12:34:10Z</dcterms:created>
  <dcterms:modified xsi:type="dcterms:W3CDTF">2017-12-15T07:58:59Z</dcterms:modified>
</cp:coreProperties>
</file>