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6">
                    <a:lumMod val="50000"/>
                  </a:schemeClr>
                </a:solidFill>
                <a:latin typeface="Brush Script MT" panose="03060802040406070304" pitchFamily="66" charset="0"/>
              </a:defRPr>
            </a:lvl1pPr>
          </a:lstStyle>
          <a:p>
            <a:r>
              <a:rPr lang="hr-HR" dirty="0" smtClean="0"/>
              <a:t>Uredite stil naslova matrice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400">
                <a:solidFill>
                  <a:schemeClr val="accent6">
                    <a:lumMod val="50000"/>
                  </a:schemeClr>
                </a:solidFill>
                <a:latin typeface="Brush Script MT" panose="030608020404060703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dirty="0" smtClean="0"/>
              <a:t>Kliknite da biste uredili stil podnaslova matrice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7578F-EB78-4C63-B9E2-FC0CD1152AEF}" type="datetimeFigureOut">
              <a:rPr lang="hr-HR" smtClean="0"/>
              <a:t>15.12.2017.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1E3CC-DB8F-4A3D-BC67-0921CDBD87EA}" type="slidenum">
              <a:rPr lang="hr-HR" smtClean="0"/>
              <a:t>‹#›</a:t>
            </a:fld>
            <a:endParaRPr lang="hr-HR"/>
          </a:p>
        </p:txBody>
      </p:sp>
      <p:sp>
        <p:nvSpPr>
          <p:cNvPr id="7" name="Pravokutnik 6"/>
          <p:cNvSpPr/>
          <p:nvPr userDrawn="1"/>
        </p:nvSpPr>
        <p:spPr>
          <a:xfrm>
            <a:off x="838200" y="603504"/>
            <a:ext cx="10515600" cy="5413248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9" name="Ravni poveznik 8"/>
          <p:cNvCxnSpPr/>
          <p:nvPr userDrawn="1"/>
        </p:nvCxnSpPr>
        <p:spPr>
          <a:xfrm>
            <a:off x="1295400" y="3602038"/>
            <a:ext cx="9690100" cy="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Slika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4193" y="174022"/>
            <a:ext cx="1625407" cy="12174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60803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7578F-EB78-4C63-B9E2-FC0CD1152AEF}" type="datetimeFigureOut">
              <a:rPr lang="hr-HR" smtClean="0"/>
              <a:t>15.12.2017.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1E3CC-DB8F-4A3D-BC67-0921CDBD87E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5759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7578F-EB78-4C63-B9E2-FC0CD1152AEF}" type="datetimeFigureOut">
              <a:rPr lang="hr-HR" smtClean="0"/>
              <a:t>15.12.2017.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1E3CC-DB8F-4A3D-BC67-0921CDBD87E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7139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EBFCA-0C52-4894-9103-B87FBF81CCD1}" type="datetimeFigureOut">
              <a:rPr lang="hr-HR" smtClean="0"/>
              <a:t>15.12.2017.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17DB-20F9-4F61-97B5-F50AC23D34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69879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EBFCA-0C52-4894-9103-B87FBF81CCD1}" type="datetimeFigureOut">
              <a:rPr lang="hr-HR" smtClean="0"/>
              <a:t>15.12.2017.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17DB-20F9-4F61-97B5-F50AC23D34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1492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EBFCA-0C52-4894-9103-B87FBF81CCD1}" type="datetimeFigureOut">
              <a:rPr lang="hr-HR" smtClean="0"/>
              <a:t>15.12.2017.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17DB-20F9-4F61-97B5-F50AC23D34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2003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EBFCA-0C52-4894-9103-B87FBF81CCD1}" type="datetimeFigureOut">
              <a:rPr lang="hr-HR" smtClean="0"/>
              <a:t>15.12.2017.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17DB-20F9-4F61-97B5-F50AC23D34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81217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EBFCA-0C52-4894-9103-B87FBF81CCD1}" type="datetimeFigureOut">
              <a:rPr lang="hr-HR" smtClean="0"/>
              <a:t>15.12.2017.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17DB-20F9-4F61-97B5-F50AC23D34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15451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7578F-EB78-4C63-B9E2-FC0CD1152AEF}" type="datetimeFigureOut">
              <a:rPr lang="hr-HR" smtClean="0"/>
              <a:t>15.12.2017.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1E3CC-DB8F-4A3D-BC67-0921CDBD87E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83610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7578F-EB78-4C63-B9E2-FC0CD1152AEF}" type="datetimeFigureOut">
              <a:rPr lang="hr-HR" smtClean="0"/>
              <a:t>15.12.2017.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1E3CC-DB8F-4A3D-BC67-0921CDBD87E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55699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7578F-EB78-4C63-B9E2-FC0CD1152AEF}" type="datetimeFigureOut">
              <a:rPr lang="hr-HR" smtClean="0"/>
              <a:t>15.12.2017.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1E3CC-DB8F-4A3D-BC67-0921CDBD87E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44129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7578F-EB78-4C63-B9E2-FC0CD1152AEF}" type="datetimeFigureOut">
              <a:rPr lang="hr-HR" smtClean="0"/>
              <a:t>15.12.2017.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1E3CC-DB8F-4A3D-BC67-0921CDBD87E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10465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7578F-EB78-4C63-B9E2-FC0CD1152AEF}" type="datetimeFigureOut">
              <a:rPr lang="hr-HR" smtClean="0"/>
              <a:t>15.12.2017.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1E3CC-DB8F-4A3D-BC67-0921CDBD87E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67009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7578F-EB78-4C63-B9E2-FC0CD1152AEF}" type="datetimeFigureOut">
              <a:rPr lang="hr-HR" smtClean="0"/>
              <a:t>15.12.2017.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1E3CC-DB8F-4A3D-BC67-0921CDBD87E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18019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7578F-EB78-4C63-B9E2-FC0CD1152AEF}" type="datetimeFigureOut">
              <a:rPr lang="hr-HR" smtClean="0"/>
              <a:t>15.12.2017.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1E3CC-DB8F-4A3D-BC67-0921CDBD87E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4706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7578F-EB78-4C63-B9E2-FC0CD1152AEF}" type="datetimeFigureOut">
              <a:rPr lang="hr-HR" smtClean="0"/>
              <a:t>15.12.2017.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1E3CC-DB8F-4A3D-BC67-0921CDBD87E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73109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f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alphaModFix amt="25000"/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 smtClean="0"/>
              <a:t>Uredite stil naslova matrice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dirty="0" smtClean="0"/>
              <a:t>Uredite stilove teksta matrice</a:t>
            </a:r>
          </a:p>
          <a:p>
            <a:pPr lvl="1"/>
            <a:r>
              <a:rPr lang="hr-HR" dirty="0" smtClean="0"/>
              <a:t>Druga razina</a:t>
            </a:r>
          </a:p>
          <a:p>
            <a:pPr lvl="2"/>
            <a:r>
              <a:rPr lang="hr-HR" dirty="0" smtClean="0"/>
              <a:t>Treća razina</a:t>
            </a:r>
          </a:p>
          <a:p>
            <a:pPr lvl="3"/>
            <a:r>
              <a:rPr lang="hr-HR" dirty="0" smtClean="0"/>
              <a:t>Četvrta razina</a:t>
            </a:r>
          </a:p>
          <a:p>
            <a:pPr lvl="4"/>
            <a:r>
              <a:rPr lang="hr-HR" dirty="0" smtClean="0"/>
              <a:t>Peta razina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50000"/>
                  </a:schemeClr>
                </a:solidFill>
                <a:latin typeface="Brush Script MT" panose="03060802040406070304" pitchFamily="66" charset="0"/>
              </a:defRPr>
            </a:lvl1pPr>
          </a:lstStyle>
          <a:p>
            <a:fld id="{3607578F-EB78-4C63-B9E2-FC0CD1152AEF}" type="datetimeFigureOut">
              <a:rPr lang="hr-HR" smtClean="0"/>
              <a:pPr/>
              <a:t>15.12.2017.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50000"/>
                  </a:schemeClr>
                </a:solidFill>
                <a:latin typeface="Brush Script MT" panose="03060802040406070304" pitchFamily="66" charset="0"/>
              </a:defRPr>
            </a:lvl1pPr>
          </a:lstStyle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50000"/>
                  </a:schemeClr>
                </a:solidFill>
                <a:latin typeface="Brush Script MT" panose="03060802040406070304" pitchFamily="66" charset="0"/>
              </a:defRPr>
            </a:lvl1pPr>
          </a:lstStyle>
          <a:p>
            <a:fld id="{6CD1E3CC-DB8F-4A3D-BC67-0921CDBD87EA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6543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accent6">
              <a:lumMod val="50000"/>
            </a:schemeClr>
          </a:solidFill>
          <a:latin typeface="Brush Script MT" panose="03060802040406070304" pitchFamily="66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400" kern="1200">
          <a:solidFill>
            <a:schemeClr val="accent6">
              <a:lumMod val="50000"/>
            </a:schemeClr>
          </a:solidFill>
          <a:latin typeface="Brush Script MT" panose="03060802040406070304" pitchFamily="66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4400" kern="1200">
          <a:solidFill>
            <a:schemeClr val="accent6">
              <a:lumMod val="50000"/>
            </a:schemeClr>
          </a:solidFill>
          <a:latin typeface="Brush Script MT" panose="03060802040406070304" pitchFamily="66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4400" kern="1200">
          <a:solidFill>
            <a:schemeClr val="accent6">
              <a:lumMod val="50000"/>
            </a:schemeClr>
          </a:solidFill>
          <a:latin typeface="Brush Script MT" panose="03060802040406070304" pitchFamily="66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4400" kern="1200">
          <a:solidFill>
            <a:schemeClr val="accent6">
              <a:lumMod val="50000"/>
            </a:schemeClr>
          </a:solidFill>
          <a:latin typeface="Brush Script MT" panose="03060802040406070304" pitchFamily="66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4400" kern="1200">
          <a:solidFill>
            <a:schemeClr val="accent6">
              <a:lumMod val="50000"/>
            </a:schemeClr>
          </a:solidFill>
          <a:latin typeface="Brush Script MT" panose="03060802040406070304" pitchFamily="66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Hrvatski dvorci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9132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Hrvatski dvorci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Dvorac u </a:t>
            </a:r>
            <a:r>
              <a:rPr lang="hr-HR" dirty="0" err="1" smtClean="0"/>
              <a:t>Maruševcu</a:t>
            </a:r>
            <a:endParaRPr lang="hr-HR" dirty="0" smtClean="0"/>
          </a:p>
          <a:p>
            <a:r>
              <a:rPr lang="hr-HR" dirty="0" smtClean="0"/>
              <a:t>Dvorac u Kutjevu</a:t>
            </a:r>
          </a:p>
          <a:p>
            <a:r>
              <a:rPr lang="hr-HR" dirty="0" smtClean="0"/>
              <a:t>Dvorac u Jastrebarskom</a:t>
            </a:r>
          </a:p>
          <a:p>
            <a:r>
              <a:rPr lang="hr-HR" dirty="0" smtClean="0"/>
              <a:t>Dvorac Trakošćan</a:t>
            </a:r>
          </a:p>
          <a:p>
            <a:r>
              <a:rPr lang="hr-HR" dirty="0" smtClean="0"/>
              <a:t>Dvorac Veliki Tabor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8896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zervirano mjesto sadržaja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8402" y="932885"/>
            <a:ext cx="6286968" cy="470915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aphicFrame>
        <p:nvGraphicFramePr>
          <p:cNvPr id="6" name="Tablica 5"/>
          <p:cNvGraphicFramePr>
            <a:graphicFrameLocks noGrp="1"/>
          </p:cNvGraphicFramePr>
          <p:nvPr>
            <p:extLst/>
          </p:nvPr>
        </p:nvGraphicFramePr>
        <p:xfrm>
          <a:off x="194550" y="680935"/>
          <a:ext cx="4455270" cy="577545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227635">
                  <a:extLst>
                    <a:ext uri="{9D8B030D-6E8A-4147-A177-3AD203B41FA5}">
                      <a16:colId xmlns:a16="http://schemas.microsoft.com/office/drawing/2014/main" val="2770364382"/>
                    </a:ext>
                  </a:extLst>
                </a:gridCol>
                <a:gridCol w="2227635">
                  <a:extLst>
                    <a:ext uri="{9D8B030D-6E8A-4147-A177-3AD203B41FA5}">
                      <a16:colId xmlns:a16="http://schemas.microsoft.com/office/drawing/2014/main" val="1912056487"/>
                    </a:ext>
                  </a:extLst>
                </a:gridCol>
              </a:tblGrid>
              <a:tr h="789330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Podnaziv</a:t>
                      </a:r>
                      <a:r>
                        <a:rPr lang="hr-HR" dirty="0" smtClean="0"/>
                        <a:t> dvorca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Dvorac </a:t>
                      </a:r>
                      <a:r>
                        <a:rPr lang="hr-HR" dirty="0" err="1" smtClean="0"/>
                        <a:t>Vragović</a:t>
                      </a:r>
                      <a:r>
                        <a:rPr lang="hr-HR" baseline="0" dirty="0" smtClean="0"/>
                        <a:t> – </a:t>
                      </a:r>
                      <a:r>
                        <a:rPr lang="hr-HR" baseline="0" dirty="0" err="1" smtClean="0"/>
                        <a:t>Patačić</a:t>
                      </a:r>
                      <a:r>
                        <a:rPr lang="hr-HR" baseline="0" dirty="0" smtClean="0"/>
                        <a:t>- </a:t>
                      </a:r>
                      <a:r>
                        <a:rPr lang="hr-HR" baseline="0" dirty="0" err="1" smtClean="0"/>
                        <a:t>Schllppenbach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339046"/>
                  </a:ext>
                </a:extLst>
              </a:tr>
              <a:tr h="789330">
                <a:tc>
                  <a:txBody>
                    <a:bodyPr/>
                    <a:lstStyle/>
                    <a:p>
                      <a:r>
                        <a:rPr lang="hr-HR" dirty="0" smtClean="0"/>
                        <a:t>Vlasnik/korisnik: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U postupku povrata nekadašnjem vlasniku.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95440"/>
                  </a:ext>
                </a:extLst>
              </a:tr>
              <a:tr h="789330">
                <a:tc>
                  <a:txBody>
                    <a:bodyPr/>
                    <a:lstStyle/>
                    <a:p>
                      <a:r>
                        <a:rPr lang="hr-HR" dirty="0" smtClean="0"/>
                        <a:t>Stoljeće nastanka: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XVI.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291945"/>
                  </a:ext>
                </a:extLst>
              </a:tr>
              <a:tr h="789330">
                <a:tc>
                  <a:txBody>
                    <a:bodyPr/>
                    <a:lstStyle/>
                    <a:p>
                      <a:r>
                        <a:rPr lang="hr-HR" dirty="0" smtClean="0"/>
                        <a:t>Naselje: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Maruševec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495426"/>
                  </a:ext>
                </a:extLst>
              </a:tr>
              <a:tr h="789330">
                <a:tc>
                  <a:txBody>
                    <a:bodyPr/>
                    <a:lstStyle/>
                    <a:p>
                      <a:r>
                        <a:rPr lang="hr-HR" dirty="0" smtClean="0"/>
                        <a:t>Županija: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Varaždinska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3673428"/>
                  </a:ext>
                </a:extLst>
              </a:tr>
              <a:tr h="789330">
                <a:tc>
                  <a:txBody>
                    <a:bodyPr/>
                    <a:lstStyle/>
                    <a:p>
                      <a:r>
                        <a:rPr lang="hr-HR" dirty="0" smtClean="0"/>
                        <a:t>Otvoren za posjetitelje: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Da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1891548"/>
                  </a:ext>
                </a:extLst>
              </a:tr>
              <a:tr h="789330">
                <a:tc>
                  <a:txBody>
                    <a:bodyPr/>
                    <a:lstStyle/>
                    <a:p>
                      <a:r>
                        <a:rPr lang="hr-HR" dirty="0" smtClean="0"/>
                        <a:t>Tip dvorca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Dvorac kompaktnog tlocrta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1487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17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ica 5"/>
          <p:cNvGraphicFramePr>
            <a:graphicFrameLocks noGrp="1"/>
          </p:cNvGraphicFramePr>
          <p:nvPr>
            <p:extLst/>
          </p:nvPr>
        </p:nvGraphicFramePr>
        <p:xfrm>
          <a:off x="194550" y="680935"/>
          <a:ext cx="4455270" cy="659841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227635">
                  <a:extLst>
                    <a:ext uri="{9D8B030D-6E8A-4147-A177-3AD203B41FA5}">
                      <a16:colId xmlns:a16="http://schemas.microsoft.com/office/drawing/2014/main" val="2770364382"/>
                    </a:ext>
                  </a:extLst>
                </a:gridCol>
                <a:gridCol w="2227635">
                  <a:extLst>
                    <a:ext uri="{9D8B030D-6E8A-4147-A177-3AD203B41FA5}">
                      <a16:colId xmlns:a16="http://schemas.microsoft.com/office/drawing/2014/main" val="1912056487"/>
                    </a:ext>
                  </a:extLst>
                </a:gridCol>
              </a:tblGrid>
              <a:tr h="789330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Podnaziv</a:t>
                      </a:r>
                      <a:r>
                        <a:rPr lang="hr-HR" dirty="0" smtClean="0"/>
                        <a:t> dvorca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Isusovački dvorac/Dvorac </a:t>
                      </a:r>
                      <a:r>
                        <a:rPr lang="hr-HR" dirty="0" err="1" smtClean="0"/>
                        <a:t>Turković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339046"/>
                  </a:ext>
                </a:extLst>
              </a:tr>
              <a:tr h="789330">
                <a:tc>
                  <a:txBody>
                    <a:bodyPr/>
                    <a:lstStyle/>
                    <a:p>
                      <a:r>
                        <a:rPr lang="hr-HR" dirty="0" smtClean="0"/>
                        <a:t>Vlasnik/korisnik: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95440"/>
                  </a:ext>
                </a:extLst>
              </a:tr>
              <a:tr h="789330">
                <a:tc>
                  <a:txBody>
                    <a:bodyPr/>
                    <a:lstStyle/>
                    <a:p>
                      <a:r>
                        <a:rPr lang="hr-HR" dirty="0" smtClean="0"/>
                        <a:t>Stoljeće nastanka: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XVIII.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291945"/>
                  </a:ext>
                </a:extLst>
              </a:tr>
              <a:tr h="789330">
                <a:tc>
                  <a:txBody>
                    <a:bodyPr/>
                    <a:lstStyle/>
                    <a:p>
                      <a:r>
                        <a:rPr lang="hr-HR" dirty="0" smtClean="0"/>
                        <a:t>Naselje: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Kutjevo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495426"/>
                  </a:ext>
                </a:extLst>
              </a:tr>
              <a:tr h="789330">
                <a:tc>
                  <a:txBody>
                    <a:bodyPr/>
                    <a:lstStyle/>
                    <a:p>
                      <a:r>
                        <a:rPr lang="hr-HR" dirty="0" smtClean="0"/>
                        <a:t>Županija: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Požeško</a:t>
                      </a:r>
                      <a:r>
                        <a:rPr lang="hr-HR" baseline="0" dirty="0" smtClean="0"/>
                        <a:t> - slavonska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3673428"/>
                  </a:ext>
                </a:extLst>
              </a:tr>
              <a:tr h="789330">
                <a:tc>
                  <a:txBody>
                    <a:bodyPr/>
                    <a:lstStyle/>
                    <a:p>
                      <a:r>
                        <a:rPr lang="hr-HR" dirty="0" smtClean="0"/>
                        <a:t>Otvoren za posjetitelje: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Da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1891548"/>
                  </a:ext>
                </a:extLst>
              </a:tr>
              <a:tr h="789330">
                <a:tc>
                  <a:txBody>
                    <a:bodyPr/>
                    <a:lstStyle/>
                    <a:p>
                      <a:r>
                        <a:rPr lang="hr-HR" dirty="0" smtClean="0"/>
                        <a:t>Tip dvorca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Dvorac zatvorena tlocrta s četiri krila, odnosno s perimetrom ograde i </a:t>
                      </a:r>
                      <a:r>
                        <a:rPr lang="hr-HR" dirty="0" err="1" smtClean="0"/>
                        <a:t>unuitrašnjim</a:t>
                      </a:r>
                      <a:r>
                        <a:rPr lang="hr-HR" dirty="0" smtClean="0"/>
                        <a:t> dvorištem.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148727"/>
                  </a:ext>
                </a:extLst>
              </a:tr>
            </a:tbl>
          </a:graphicData>
        </a:graphic>
      </p:graphicFrame>
      <p:pic>
        <p:nvPicPr>
          <p:cNvPr id="3" name="Rezervirano mjesto sadržaja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1788" y="1414462"/>
            <a:ext cx="5715000" cy="40195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62723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ica 5"/>
          <p:cNvGraphicFramePr>
            <a:graphicFrameLocks noGrp="1"/>
          </p:cNvGraphicFramePr>
          <p:nvPr>
            <p:extLst/>
          </p:nvPr>
        </p:nvGraphicFramePr>
        <p:xfrm>
          <a:off x="214005" y="384660"/>
          <a:ext cx="4455270" cy="647334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227635">
                  <a:extLst>
                    <a:ext uri="{9D8B030D-6E8A-4147-A177-3AD203B41FA5}">
                      <a16:colId xmlns:a16="http://schemas.microsoft.com/office/drawing/2014/main" val="2770364382"/>
                    </a:ext>
                  </a:extLst>
                </a:gridCol>
                <a:gridCol w="2227635">
                  <a:extLst>
                    <a:ext uri="{9D8B030D-6E8A-4147-A177-3AD203B41FA5}">
                      <a16:colId xmlns:a16="http://schemas.microsoft.com/office/drawing/2014/main" val="1912056487"/>
                    </a:ext>
                  </a:extLst>
                </a:gridCol>
              </a:tblGrid>
              <a:tr h="789330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Podnaziv</a:t>
                      </a:r>
                      <a:r>
                        <a:rPr lang="hr-HR" dirty="0" smtClean="0"/>
                        <a:t> dvorca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Dvorac </a:t>
                      </a:r>
                      <a:r>
                        <a:rPr lang="hr-HR" dirty="0" err="1" smtClean="0"/>
                        <a:t>Erd</a:t>
                      </a:r>
                      <a:r>
                        <a:rPr lang="hr-HR" dirty="0" err="1" smtClean="0">
                          <a:latin typeface="Bookman Old Style" panose="02050604050505020204" pitchFamily="18" charset="0"/>
                        </a:rPr>
                        <a:t>ödy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339046"/>
                  </a:ext>
                </a:extLst>
              </a:tr>
              <a:tr h="789330">
                <a:tc>
                  <a:txBody>
                    <a:bodyPr/>
                    <a:lstStyle/>
                    <a:p>
                      <a:r>
                        <a:rPr lang="hr-HR" dirty="0" smtClean="0"/>
                        <a:t>Vlasnik/korisnik: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Dvorac je u vlasništvu grada Jastrebarsko.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95440"/>
                  </a:ext>
                </a:extLst>
              </a:tr>
              <a:tr h="789330">
                <a:tc>
                  <a:txBody>
                    <a:bodyPr/>
                    <a:lstStyle/>
                    <a:p>
                      <a:r>
                        <a:rPr lang="hr-HR" dirty="0" smtClean="0"/>
                        <a:t>Stoljeće nastanka: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XV.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291945"/>
                  </a:ext>
                </a:extLst>
              </a:tr>
              <a:tr h="789330">
                <a:tc>
                  <a:txBody>
                    <a:bodyPr/>
                    <a:lstStyle/>
                    <a:p>
                      <a:r>
                        <a:rPr lang="hr-HR" dirty="0" smtClean="0"/>
                        <a:t>Naselje: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Jastrebarsko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495426"/>
                  </a:ext>
                </a:extLst>
              </a:tr>
              <a:tr h="789330">
                <a:tc>
                  <a:txBody>
                    <a:bodyPr/>
                    <a:lstStyle/>
                    <a:p>
                      <a:r>
                        <a:rPr lang="hr-HR" dirty="0" smtClean="0"/>
                        <a:t>Županija: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Zagrebačka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3673428"/>
                  </a:ext>
                </a:extLst>
              </a:tr>
              <a:tr h="789330">
                <a:tc>
                  <a:txBody>
                    <a:bodyPr/>
                    <a:lstStyle/>
                    <a:p>
                      <a:r>
                        <a:rPr lang="hr-HR" dirty="0" smtClean="0"/>
                        <a:t>Otvoren za posjetitelje: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Ne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1891548"/>
                  </a:ext>
                </a:extLst>
              </a:tr>
              <a:tr h="789330">
                <a:tc>
                  <a:txBody>
                    <a:bodyPr/>
                    <a:lstStyle/>
                    <a:p>
                      <a:r>
                        <a:rPr lang="hr-HR" dirty="0" smtClean="0"/>
                        <a:t>Tip dvorca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Dvorac zatvorena tlocrta s četiri krila, odnosno s perimetrom ograde i unutrašnjim dvorištem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148727"/>
                  </a:ext>
                </a:extLst>
              </a:tr>
            </a:tbl>
          </a:graphicData>
        </a:graphic>
      </p:graphicFrame>
      <p:pic>
        <p:nvPicPr>
          <p:cNvPr id="3" name="Rezervirano mjesto sadržaja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0801" y="1225685"/>
            <a:ext cx="6350470" cy="428017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78241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ica 5"/>
          <p:cNvGraphicFramePr>
            <a:graphicFrameLocks noGrp="1"/>
          </p:cNvGraphicFramePr>
          <p:nvPr>
            <p:extLst/>
          </p:nvPr>
        </p:nvGraphicFramePr>
        <p:xfrm>
          <a:off x="194550" y="680935"/>
          <a:ext cx="4455270" cy="552531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227635">
                  <a:extLst>
                    <a:ext uri="{9D8B030D-6E8A-4147-A177-3AD203B41FA5}">
                      <a16:colId xmlns:a16="http://schemas.microsoft.com/office/drawing/2014/main" val="2770364382"/>
                    </a:ext>
                  </a:extLst>
                </a:gridCol>
                <a:gridCol w="2227635">
                  <a:extLst>
                    <a:ext uri="{9D8B030D-6E8A-4147-A177-3AD203B41FA5}">
                      <a16:colId xmlns:a16="http://schemas.microsoft.com/office/drawing/2014/main" val="1912056487"/>
                    </a:ext>
                  </a:extLst>
                </a:gridCol>
              </a:tblGrid>
              <a:tr h="789330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Podnaziv</a:t>
                      </a:r>
                      <a:r>
                        <a:rPr lang="hr-HR" dirty="0" smtClean="0"/>
                        <a:t> dvorca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Dvorac </a:t>
                      </a:r>
                      <a:r>
                        <a:rPr lang="hr-HR" dirty="0" err="1" smtClean="0"/>
                        <a:t>Draković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339046"/>
                  </a:ext>
                </a:extLst>
              </a:tr>
              <a:tr h="789330">
                <a:tc>
                  <a:txBody>
                    <a:bodyPr/>
                    <a:lstStyle/>
                    <a:p>
                      <a:r>
                        <a:rPr lang="hr-HR" dirty="0" smtClean="0"/>
                        <a:t>Vlasnik/korisnik: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Republika Hrvatska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95440"/>
                  </a:ext>
                </a:extLst>
              </a:tr>
              <a:tr h="789330">
                <a:tc>
                  <a:txBody>
                    <a:bodyPr/>
                    <a:lstStyle/>
                    <a:p>
                      <a:r>
                        <a:rPr lang="hr-HR" dirty="0" smtClean="0"/>
                        <a:t>Stoljeće nastanka: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XIV.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291945"/>
                  </a:ext>
                </a:extLst>
              </a:tr>
              <a:tr h="789330">
                <a:tc>
                  <a:txBody>
                    <a:bodyPr/>
                    <a:lstStyle/>
                    <a:p>
                      <a:r>
                        <a:rPr lang="hr-HR" dirty="0" smtClean="0"/>
                        <a:t>Naselje: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Trakošćan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495426"/>
                  </a:ext>
                </a:extLst>
              </a:tr>
              <a:tr h="789330">
                <a:tc>
                  <a:txBody>
                    <a:bodyPr/>
                    <a:lstStyle/>
                    <a:p>
                      <a:r>
                        <a:rPr lang="hr-HR" dirty="0" smtClean="0"/>
                        <a:t>Županija: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Varaždinska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3673428"/>
                  </a:ext>
                </a:extLst>
              </a:tr>
              <a:tr h="789330">
                <a:tc>
                  <a:txBody>
                    <a:bodyPr/>
                    <a:lstStyle/>
                    <a:p>
                      <a:r>
                        <a:rPr lang="hr-HR" dirty="0" smtClean="0"/>
                        <a:t>Otvoren za posjetitelje: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Da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1891548"/>
                  </a:ext>
                </a:extLst>
              </a:tr>
              <a:tr h="789330">
                <a:tc>
                  <a:txBody>
                    <a:bodyPr/>
                    <a:lstStyle/>
                    <a:p>
                      <a:r>
                        <a:rPr lang="hr-HR" dirty="0" smtClean="0"/>
                        <a:t>Tip dvorca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Dvorac kompaktnog tlocrta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148727"/>
                  </a:ext>
                </a:extLst>
              </a:tr>
            </a:tbl>
          </a:graphicData>
        </a:graphic>
      </p:graphicFrame>
      <p:pic>
        <p:nvPicPr>
          <p:cNvPr id="3" name="Rezervirano mjesto sadržaja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1788" y="1376362"/>
            <a:ext cx="5715000" cy="40957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6309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ica 5"/>
          <p:cNvGraphicFramePr>
            <a:graphicFrameLocks noGrp="1"/>
          </p:cNvGraphicFramePr>
          <p:nvPr>
            <p:extLst/>
          </p:nvPr>
        </p:nvGraphicFramePr>
        <p:xfrm>
          <a:off x="272371" y="384660"/>
          <a:ext cx="4455270" cy="647334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2227635">
                  <a:extLst>
                    <a:ext uri="{9D8B030D-6E8A-4147-A177-3AD203B41FA5}">
                      <a16:colId xmlns:a16="http://schemas.microsoft.com/office/drawing/2014/main" val="2770364382"/>
                    </a:ext>
                  </a:extLst>
                </a:gridCol>
                <a:gridCol w="2227635">
                  <a:extLst>
                    <a:ext uri="{9D8B030D-6E8A-4147-A177-3AD203B41FA5}">
                      <a16:colId xmlns:a16="http://schemas.microsoft.com/office/drawing/2014/main" val="1912056487"/>
                    </a:ext>
                  </a:extLst>
                </a:gridCol>
              </a:tblGrid>
              <a:tr h="789330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Podnaziv</a:t>
                      </a:r>
                      <a:r>
                        <a:rPr lang="hr-HR" dirty="0" smtClean="0"/>
                        <a:t> dvorca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Dvorac</a:t>
                      </a:r>
                      <a:r>
                        <a:rPr lang="hr-HR" baseline="0" dirty="0" smtClean="0"/>
                        <a:t> Ratkaj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339046"/>
                  </a:ext>
                </a:extLst>
              </a:tr>
              <a:tr h="789330">
                <a:tc>
                  <a:txBody>
                    <a:bodyPr/>
                    <a:lstStyle/>
                    <a:p>
                      <a:r>
                        <a:rPr lang="hr-HR" dirty="0" smtClean="0"/>
                        <a:t>Vlasnik/korisnik: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Republika Hrvatska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95440"/>
                  </a:ext>
                </a:extLst>
              </a:tr>
              <a:tr h="789330">
                <a:tc>
                  <a:txBody>
                    <a:bodyPr/>
                    <a:lstStyle/>
                    <a:p>
                      <a:r>
                        <a:rPr lang="hr-HR" dirty="0" smtClean="0"/>
                        <a:t>Stoljeće nastanka: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XV.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291945"/>
                  </a:ext>
                </a:extLst>
              </a:tr>
              <a:tr h="789330">
                <a:tc>
                  <a:txBody>
                    <a:bodyPr/>
                    <a:lstStyle/>
                    <a:p>
                      <a:r>
                        <a:rPr lang="hr-HR" dirty="0" smtClean="0"/>
                        <a:t>Naselje: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Hum </a:t>
                      </a:r>
                      <a:r>
                        <a:rPr lang="hr-HR" dirty="0" err="1" smtClean="0"/>
                        <a:t>Košnički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495426"/>
                  </a:ext>
                </a:extLst>
              </a:tr>
              <a:tr h="789330">
                <a:tc>
                  <a:txBody>
                    <a:bodyPr/>
                    <a:lstStyle/>
                    <a:p>
                      <a:r>
                        <a:rPr lang="hr-HR" dirty="0" smtClean="0"/>
                        <a:t>Županija: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Krapinko – Zagorska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3673428"/>
                  </a:ext>
                </a:extLst>
              </a:tr>
              <a:tr h="789330">
                <a:tc>
                  <a:txBody>
                    <a:bodyPr/>
                    <a:lstStyle/>
                    <a:p>
                      <a:r>
                        <a:rPr lang="hr-HR" dirty="0" smtClean="0"/>
                        <a:t>Otvoren za posjetitelje: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Da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1891548"/>
                  </a:ext>
                </a:extLst>
              </a:tr>
              <a:tr h="789330">
                <a:tc>
                  <a:txBody>
                    <a:bodyPr/>
                    <a:lstStyle/>
                    <a:p>
                      <a:r>
                        <a:rPr lang="hr-HR" dirty="0" smtClean="0"/>
                        <a:t>Tip dvorca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Dvorac zatvorena tlocrta s četiri krila odnosno s perimetrom ograde i unutrašnjim dvorištem.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148727"/>
                  </a:ext>
                </a:extLst>
              </a:tr>
            </a:tbl>
          </a:graphicData>
        </a:graphic>
      </p:graphicFrame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1788" y="1366837"/>
            <a:ext cx="5715000" cy="41148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42475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213</Words>
  <Application>Microsoft Office PowerPoint</Application>
  <PresentationFormat>Široki zaslon</PresentationFormat>
  <Paragraphs>76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2" baseType="lpstr">
      <vt:lpstr>Arial</vt:lpstr>
      <vt:lpstr>Bookman Old Style</vt:lpstr>
      <vt:lpstr>Brush Script MT</vt:lpstr>
      <vt:lpstr>Calibri</vt:lpstr>
      <vt:lpstr>Tema sustava Office</vt:lpstr>
      <vt:lpstr>Hrvatski dvorci</vt:lpstr>
      <vt:lpstr>Hrvatski dvorci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Ana Dukarić</dc:creator>
  <cp:lastModifiedBy>Ana Dukarić</cp:lastModifiedBy>
  <cp:revision>7</cp:revision>
  <dcterms:created xsi:type="dcterms:W3CDTF">2016-12-06T12:34:10Z</dcterms:created>
  <dcterms:modified xsi:type="dcterms:W3CDTF">2017-12-15T07:58:59Z</dcterms:modified>
</cp:coreProperties>
</file>