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7" r:id="rId4"/>
    <p:sldId id="259" r:id="rId5"/>
    <p:sldId id="262" r:id="rId6"/>
    <p:sldId id="291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3" r:id="rId15"/>
    <p:sldId id="292" r:id="rId16"/>
    <p:sldId id="275" r:id="rId17"/>
    <p:sldId id="264" r:id="rId18"/>
    <p:sldId id="265" r:id="rId19"/>
    <p:sldId id="276" r:id="rId20"/>
    <p:sldId id="266" r:id="rId21"/>
    <p:sldId id="277" r:id="rId22"/>
    <p:sldId id="282" r:id="rId23"/>
    <p:sldId id="283" r:id="rId24"/>
    <p:sldId id="284" r:id="rId25"/>
    <p:sldId id="286" r:id="rId26"/>
    <p:sldId id="285" r:id="rId27"/>
    <p:sldId id="287" r:id="rId28"/>
    <p:sldId id="288" r:id="rId29"/>
    <p:sldId id="281" r:id="rId30"/>
    <p:sldId id="278" r:id="rId31"/>
    <p:sldId id="279" r:id="rId32"/>
    <p:sldId id="280" r:id="rId33"/>
    <p:sldId id="289" r:id="rId34"/>
    <p:sldId id="290" r:id="rId3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A1FDC-5610-4E34-B492-0C719F2557A4}" type="datetimeFigureOut">
              <a:rPr lang="hr-HR" smtClean="0"/>
              <a:pPr/>
              <a:t>12.1.2017.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421B3-53CC-47C9-B2CC-7F18A34ADC5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Radni dio sastanka bio je vrlo opsežan. Sa partnerima smo dogovorili detaljne  aktivnosti tijekom dvogodišnjeg razdoblja te uskladili datume svih mobilnosti. Radni jezik sastanka bio je engleski.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21B3-53CC-47C9-B2CC-7F18A34ADC55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6942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21B3-53CC-47C9-B2CC-7F18A34ADC55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1455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21B3-53CC-47C9-B2CC-7F18A34ADC55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1455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77C3D-7BB2-4D23-9D10-616807B37D36}" type="datetimeFigureOut">
              <a:rPr lang="sr-Latn-CS" smtClean="0"/>
              <a:pPr/>
              <a:t>12.1.2017.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obilnost.h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obilnost.hr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2880320"/>
          </a:xfrm>
        </p:spPr>
        <p:txBody>
          <a:bodyPr>
            <a:normAutofit fontScale="90000"/>
          </a:bodyPr>
          <a:lstStyle/>
          <a:p>
            <a:r>
              <a:rPr lang="hr-HR" sz="4900" dirty="0" smtClean="0"/>
              <a:t>Prvi </a:t>
            </a:r>
            <a:r>
              <a:rPr lang="hr-HR" sz="4900" dirty="0"/>
              <a:t>Transnacionalni sastanak partnerskih škola </a:t>
            </a:r>
            <a:r>
              <a:rPr lang="hr-HR" sz="4900" dirty="0" err="1"/>
              <a:t>Erasmus</a:t>
            </a:r>
            <a:r>
              <a:rPr lang="hr-HR" sz="4900" dirty="0"/>
              <a:t>+ </a:t>
            </a:r>
            <a:r>
              <a:rPr lang="hr-HR" sz="4900" dirty="0" smtClean="0"/>
              <a:t>projekta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2000" dirty="0" smtClean="0"/>
              <a:t>Turska, 12.-16. prosinca 2016.</a:t>
            </a:r>
            <a:endParaRPr lang="hr-HR" sz="2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1224136"/>
          </a:xfrm>
        </p:spPr>
        <p:txBody>
          <a:bodyPr>
            <a:normAutofit/>
          </a:bodyPr>
          <a:lstStyle/>
          <a:p>
            <a:r>
              <a:rPr lang="hr-HR" sz="2400" dirty="0" smtClean="0"/>
              <a:t>Donja </a:t>
            </a:r>
            <a:r>
              <a:rPr lang="hr-HR" sz="2400" dirty="0" err="1" smtClean="0"/>
              <a:t>Višnjica</a:t>
            </a:r>
            <a:endParaRPr lang="hr-HR" sz="2400" dirty="0" smtClean="0"/>
          </a:p>
          <a:p>
            <a:r>
              <a:rPr lang="hr-HR" sz="2400" dirty="0" smtClean="0"/>
              <a:t>Sjednica UV, 13.1.2017.</a:t>
            </a:r>
            <a:endParaRPr lang="hr-HR" sz="2400" dirty="0"/>
          </a:p>
        </p:txBody>
      </p:sp>
      <p:pic>
        <p:nvPicPr>
          <p:cNvPr id="4" name="Slika 3" descr="E:\I AM BEING AN  ECOLOGICAL PERSON\co - funded erasmus plus 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437" y="1052736"/>
            <a:ext cx="1680210" cy="52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ecological_person_ana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9666"/>
            <a:ext cx="1236345" cy="123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Stručna služba\Desktop\header_ampeu_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7"/>
            <a:ext cx="1514475" cy="773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053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Radionica izrada predmeta od komušine</a:t>
            </a:r>
            <a:endParaRPr lang="hr-HR" dirty="0"/>
          </a:p>
        </p:txBody>
      </p:sp>
      <p:pic>
        <p:nvPicPr>
          <p:cNvPr id="3074" name="Picture 2" descr="C:\Users\Korisnik\Desktop\RAZNO 2016.2017\I AM BEING AN  ECOLOGICAL PERSON\Radionica 11.11.2016\IMG_20161111_073001723_HD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Desktop\RAZNO 2016.2017\I AM BEING AN  ECOLOGICAL PERSON\Radionica 11.11.2016\IMG_20161111_073021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09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Izrada letka predmeta od komušine</a:t>
            </a:r>
            <a:endParaRPr lang="hr-HR" dirty="0"/>
          </a:p>
        </p:txBody>
      </p:sp>
      <p:pic>
        <p:nvPicPr>
          <p:cNvPr id="4098" name="Picture 2" descr="C:\Users\Korisnik\Desktop\RAZNO 2016.2017\I AM BEING AN  ECOLOGICAL PERSON\Slike za letak\odabrane\DSC_0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" y="2171541"/>
            <a:ext cx="39014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Desktop\RAZNO 2016.2017\I AM BEING AN  ECOLOGICAL PERSON\Slike za letak\odabrane\DSC_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780" y="2570829"/>
            <a:ext cx="3901440" cy="258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94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Izrada prezentacije o školi i Eko aktivnostima</a:t>
            </a:r>
            <a:endParaRPr lang="hr-HR" dirty="0"/>
          </a:p>
        </p:txBody>
      </p:sp>
      <p:pic>
        <p:nvPicPr>
          <p:cNvPr id="8" name="Picture 5" descr="E:\Višnjica\ANKICA GOTIĆ pedagoginja škole\EKO\2015.2016\Eko dan Višnjica foto\DSC_0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525190"/>
            <a:ext cx="4038600" cy="2675982"/>
          </a:xfrm>
          <a:noFill/>
        </p:spPr>
      </p:pic>
      <p:pic>
        <p:nvPicPr>
          <p:cNvPr id="9" name="Picture 4" descr="G:\Službeno znakovlje Eko - škole\Eco-school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24128" y="1556792"/>
            <a:ext cx="1962150" cy="2047875"/>
          </a:xfrm>
        </p:spPr>
      </p:pic>
      <p:pic>
        <p:nvPicPr>
          <p:cNvPr id="10" name="Picture 6" descr="C:\Documents and Settings\Pedagog\My Documents\ANKICA DŽALTO pedagoginja škole\EKO\2013.-2014\7 Koraka\6. Obavješćivanje javnosti i ukljičivanje medija\Logo\Logo foto novo\Eko-logo- Ivana Dukarić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809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67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Fethiye</a:t>
            </a:r>
            <a:r>
              <a:rPr lang="hr-HR" dirty="0" smtClean="0"/>
              <a:t>, Turska</a:t>
            </a:r>
            <a:br>
              <a:rPr lang="hr-HR" dirty="0" smtClean="0"/>
            </a:br>
            <a:r>
              <a:rPr lang="hr-HR" dirty="0" smtClean="0"/>
              <a:t>(12.-16.12.2016.)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Č</a:t>
            </a:r>
            <a:r>
              <a:rPr lang="hr-HR" sz="2000" dirty="0" smtClean="0"/>
              <a:t>lanice </a:t>
            </a:r>
            <a:r>
              <a:rPr lang="hr-HR" sz="2000" dirty="0"/>
              <a:t>projektnog tima OŠ Izidora Poljaka </a:t>
            </a:r>
            <a:r>
              <a:rPr lang="hr-HR" sz="2000" dirty="0" smtClean="0"/>
              <a:t>Višnjica: </a:t>
            </a:r>
            <a:r>
              <a:rPr lang="hr-HR" sz="2000" dirty="0"/>
              <a:t>Ivana </a:t>
            </a:r>
            <a:r>
              <a:rPr lang="hr-HR" sz="2000" dirty="0" err="1"/>
              <a:t>Karpov</a:t>
            </a:r>
            <a:r>
              <a:rPr lang="hr-HR" sz="2000" dirty="0"/>
              <a:t>, Slavica Cingesar i Ankica Gotić. </a:t>
            </a:r>
            <a:endParaRPr lang="hr-HR" sz="2000" dirty="0" smtClean="0"/>
          </a:p>
          <a:p>
            <a:r>
              <a:rPr lang="hr-HR" sz="2000" dirty="0" smtClean="0"/>
              <a:t>Prvi transnacionalni sastanak </a:t>
            </a:r>
            <a:r>
              <a:rPr lang="hr-HR" sz="2000" dirty="0"/>
              <a:t>projektnih partnera iz četiri europske zemlje: Turske, Grčke, Poljske i Hrvatske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5122" name="Picture 2" descr="C:\Users\Korisnik\Desktop\RAZNO 2016.2017\I AM BEING AN  ECOLOGICAL PERSON\Fethiye\IMG_20161213_084124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13.12.2016.</a:t>
            </a:r>
            <a:br>
              <a:rPr lang="hr-HR" dirty="0" smtClean="0"/>
            </a:br>
            <a:r>
              <a:rPr lang="hr-HR" dirty="0" smtClean="0"/>
              <a:t>Prvi radni dan sastanka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hr-HR" sz="2000" dirty="0" smtClean="0"/>
              <a:t>U turskoj školi </a:t>
            </a:r>
            <a:r>
              <a:rPr lang="hr-HR" sz="2000" dirty="0" err="1"/>
              <a:t>Çalıca</a:t>
            </a:r>
            <a:r>
              <a:rPr lang="hr-HR" sz="2000" dirty="0"/>
              <a:t> </a:t>
            </a:r>
            <a:r>
              <a:rPr lang="hr-HR" sz="2000" dirty="0" err="1"/>
              <a:t>Secondary</a:t>
            </a:r>
            <a:r>
              <a:rPr lang="hr-HR" sz="2000" dirty="0"/>
              <a:t> </a:t>
            </a:r>
            <a:r>
              <a:rPr lang="hr-HR" sz="2000" dirty="0" err="1"/>
              <a:t>School</a:t>
            </a:r>
            <a:r>
              <a:rPr lang="hr-HR" sz="2000" dirty="0"/>
              <a:t> </a:t>
            </a:r>
            <a:r>
              <a:rPr lang="hr-HR" sz="2000" dirty="0" smtClean="0"/>
              <a:t>otvorili su nam svoje </a:t>
            </a:r>
            <a:r>
              <a:rPr lang="hr-HR" sz="2000" dirty="0"/>
              <a:t>učionice i upoznali nas s učenicima i njihovim radom</a:t>
            </a:r>
            <a:r>
              <a:rPr lang="hr-HR" sz="2000" dirty="0" smtClean="0"/>
              <a:t>.</a:t>
            </a:r>
          </a:p>
          <a:p>
            <a:pPr marL="0" indent="0">
              <a:buNone/>
            </a:pPr>
            <a:endParaRPr lang="hr-HR" sz="2000" dirty="0" smtClean="0"/>
          </a:p>
          <a:p>
            <a:r>
              <a:rPr lang="hr-HR" sz="2000" dirty="0" smtClean="0"/>
              <a:t>Putem </a:t>
            </a:r>
            <a:r>
              <a:rPr lang="hr-HR" sz="2000" dirty="0"/>
              <a:t>prezentacije i mi smo predstavili svoju školu i ekološke aktivnosti koje se provode tijekom školske godine. </a:t>
            </a:r>
            <a:endParaRPr lang="hr-HR" sz="2000" dirty="0" smtClean="0"/>
          </a:p>
        </p:txBody>
      </p:sp>
      <p:pic>
        <p:nvPicPr>
          <p:cNvPr id="6146" name="Picture 2" descr="C:\Users\Korisnik\Desktop\RAZNO 2016.2017\I AM BEING AN  ECOLOGICAL PERSON\Fethiye\IMG_20161213_0846396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51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13.12.2016.</a:t>
            </a:r>
            <a:br>
              <a:rPr lang="hr-HR" dirty="0" smtClean="0"/>
            </a:br>
            <a:r>
              <a:rPr lang="hr-HR" dirty="0" smtClean="0"/>
              <a:t>Prvi radni dan sastanka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hr-HR" sz="2000" dirty="0" smtClean="0"/>
              <a:t>Isto </a:t>
            </a:r>
            <a:r>
              <a:rPr lang="hr-HR" sz="2000" dirty="0"/>
              <a:t>su učinile i preostale dvije partnerske škole – grčka škola </a:t>
            </a:r>
            <a:r>
              <a:rPr lang="hr-HR" sz="2000" dirty="0" err="1"/>
              <a:t>The</a:t>
            </a:r>
            <a:r>
              <a:rPr lang="hr-HR" sz="2000" dirty="0"/>
              <a:t> 1st </a:t>
            </a:r>
            <a:r>
              <a:rPr lang="hr-HR" sz="2000" dirty="0" err="1"/>
              <a:t>Gymnasium</a:t>
            </a:r>
            <a:r>
              <a:rPr lang="hr-HR" sz="2000" dirty="0"/>
              <a:t> 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/>
              <a:t>Acharnes</a:t>
            </a:r>
            <a:r>
              <a:rPr lang="hr-HR" sz="2000" dirty="0"/>
              <a:t> i poljska škola </a:t>
            </a:r>
            <a:r>
              <a:rPr lang="hr-HR" sz="2000" dirty="0" err="1"/>
              <a:t>Zespol</a:t>
            </a:r>
            <a:r>
              <a:rPr lang="hr-HR" sz="2000" dirty="0"/>
              <a:t> </a:t>
            </a:r>
            <a:r>
              <a:rPr lang="hr-HR" sz="2000" dirty="0" err="1"/>
              <a:t>Szkol</a:t>
            </a:r>
            <a:r>
              <a:rPr lang="hr-HR" sz="2000" dirty="0"/>
              <a:t> Nr 3. 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r>
              <a:rPr lang="hr-HR" sz="2000" dirty="0" smtClean="0"/>
              <a:t>U </a:t>
            </a:r>
            <a:r>
              <a:rPr lang="hr-HR" sz="2000" dirty="0"/>
              <a:t>nastavku sastanka razrađeni su detalji projekta i raspodijeljene su dužnosti i odgovornosti među partnerima. </a:t>
            </a:r>
            <a:endParaRPr lang="hr-HR" sz="2000" dirty="0" smtClean="0"/>
          </a:p>
          <a:p>
            <a:pPr marL="0" indent="0">
              <a:buNone/>
            </a:pPr>
            <a:endParaRPr lang="hr-HR" sz="2000" dirty="0" smtClean="0"/>
          </a:p>
          <a:p>
            <a:r>
              <a:rPr lang="hr-HR" sz="2000" dirty="0" smtClean="0"/>
              <a:t>Potpisani je </a:t>
            </a:r>
            <a:r>
              <a:rPr lang="hr-HR" sz="2000" dirty="0"/>
              <a:t>partnerski sporazum između škola sudionica. </a:t>
            </a:r>
            <a:endParaRPr lang="hr-HR" sz="2000" dirty="0" smtClean="0"/>
          </a:p>
          <a:p>
            <a:endParaRPr lang="hr-HR" sz="2000" dirty="0"/>
          </a:p>
        </p:txBody>
      </p:sp>
      <p:pic>
        <p:nvPicPr>
          <p:cNvPr id="3074" name="Picture 2" descr="C:\Users\t&amp;a\Desktop\IMG_20161213_0902514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7360"/>
            <a:ext cx="4038600" cy="3031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51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Poslijepodne i večer: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r</a:t>
            </a:r>
            <a:r>
              <a:rPr lang="hr-HR" sz="2000" dirty="0" smtClean="0"/>
              <a:t>učak - tradicionalna turska jela</a:t>
            </a:r>
          </a:p>
          <a:p>
            <a:pPr>
              <a:buNone/>
            </a:pPr>
            <a:endParaRPr lang="hr-HR" sz="2000" dirty="0" smtClean="0"/>
          </a:p>
          <a:p>
            <a:r>
              <a:rPr lang="hr-HR" sz="2000" dirty="0" smtClean="0"/>
              <a:t>Posjet službenim institucijama </a:t>
            </a:r>
            <a:r>
              <a:rPr lang="hr-HR" sz="2000" dirty="0"/>
              <a:t>grada </a:t>
            </a:r>
            <a:r>
              <a:rPr lang="hr-HR" sz="2000" dirty="0" err="1" smtClean="0"/>
              <a:t>Fethiye</a:t>
            </a:r>
            <a:r>
              <a:rPr lang="hr-HR" sz="2000" dirty="0" smtClean="0"/>
              <a:t> (gradonačelnik, pročelnik </a:t>
            </a:r>
            <a:r>
              <a:rPr lang="hr-HR" sz="2000" dirty="0"/>
              <a:t>za školstvo i </a:t>
            </a:r>
            <a:r>
              <a:rPr lang="hr-HR" sz="2000" dirty="0" smtClean="0"/>
              <a:t>pročelnica </a:t>
            </a:r>
            <a:r>
              <a:rPr lang="hr-HR" sz="2000" dirty="0"/>
              <a:t>za kulturne i društvene </a:t>
            </a:r>
            <a:r>
              <a:rPr lang="hr-HR" sz="2000" dirty="0" smtClean="0"/>
              <a:t>poslove).</a:t>
            </a:r>
          </a:p>
          <a:p>
            <a:pPr>
              <a:buNone/>
            </a:pPr>
            <a:endParaRPr lang="hr-HR" sz="2000" dirty="0" smtClean="0"/>
          </a:p>
          <a:p>
            <a:r>
              <a:rPr lang="hr-HR" sz="2000" dirty="0" smtClean="0"/>
              <a:t>Večernji dio sastanka - evaluacija </a:t>
            </a:r>
            <a:r>
              <a:rPr lang="hr-HR" sz="2000" dirty="0"/>
              <a:t>već realiziranih projektnih zadataka.</a:t>
            </a:r>
          </a:p>
          <a:p>
            <a:endParaRPr lang="hr-HR" sz="2000" dirty="0"/>
          </a:p>
        </p:txBody>
      </p:sp>
      <p:pic>
        <p:nvPicPr>
          <p:cNvPr id="7170" name="Picture 2" descr="C:\Users\Korisnik\Desktop\RAZNO 2016.2017\I AM BEING AN  ECOLOGICAL PERSON\Fethiye\IMG_20161213_084513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64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14.12.2016</a:t>
            </a:r>
            <a:r>
              <a:rPr lang="hr-HR" dirty="0"/>
              <a:t>.</a:t>
            </a:r>
            <a:br>
              <a:rPr lang="hr-HR" dirty="0"/>
            </a:br>
            <a:r>
              <a:rPr lang="hr-HR" dirty="0" smtClean="0"/>
              <a:t>Drugi radni </a:t>
            </a:r>
            <a:r>
              <a:rPr lang="hr-HR" dirty="0"/>
              <a:t>dan sastanka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 err="1" smtClean="0"/>
              <a:t>Ekoselo</a:t>
            </a:r>
            <a:r>
              <a:rPr lang="hr-HR" sz="2000" dirty="0" smtClean="0"/>
              <a:t> </a:t>
            </a:r>
            <a:r>
              <a:rPr lang="hr-HR" sz="2000" dirty="0" err="1" smtClean="0"/>
              <a:t>Tangala</a:t>
            </a:r>
            <a:r>
              <a:rPr lang="hr-HR" sz="2000" dirty="0"/>
              <a:t> </a:t>
            </a:r>
            <a:r>
              <a:rPr lang="hr-HR" sz="2000" dirty="0" smtClean="0"/>
              <a:t>– upoznavanje  s aktivnostima </a:t>
            </a:r>
            <a:r>
              <a:rPr lang="hr-HR" sz="2000" dirty="0"/>
              <a:t>u kojima će naši učenici sudjelovati prilikom posjeta Turskoj 2018. godine</a:t>
            </a:r>
            <a:r>
              <a:rPr lang="hr-HR" sz="2000" dirty="0" smtClean="0"/>
              <a:t>.</a:t>
            </a:r>
          </a:p>
          <a:p>
            <a:pPr>
              <a:buNone/>
            </a:pPr>
            <a:endParaRPr lang="hr-HR" sz="2000" dirty="0" smtClean="0"/>
          </a:p>
          <a:p>
            <a:r>
              <a:rPr lang="hr-HR" sz="2000" dirty="0" smtClean="0"/>
              <a:t>Školski </a:t>
            </a:r>
            <a:r>
              <a:rPr lang="hr-HR" sz="2000" dirty="0" err="1" smtClean="0"/>
              <a:t>kurikulumi</a:t>
            </a:r>
            <a:endParaRPr lang="hr-HR" sz="2000" dirty="0" smtClean="0"/>
          </a:p>
          <a:p>
            <a:pPr>
              <a:buNone/>
            </a:pPr>
            <a:endParaRPr lang="hr-HR" sz="2000" dirty="0" smtClean="0"/>
          </a:p>
          <a:p>
            <a:r>
              <a:rPr lang="hr-HR" sz="2000" dirty="0"/>
              <a:t>P</a:t>
            </a:r>
            <a:r>
              <a:rPr lang="hr-HR" sz="2000" dirty="0" smtClean="0"/>
              <a:t>rojektni </a:t>
            </a:r>
            <a:r>
              <a:rPr lang="hr-HR" sz="2000" dirty="0"/>
              <a:t>tim za upravljanje budžetom te tim za prevenciju rizičnih </a:t>
            </a:r>
            <a:r>
              <a:rPr lang="hr-HR" sz="2000" dirty="0" smtClean="0"/>
              <a:t>situacija.</a:t>
            </a:r>
            <a:endParaRPr lang="hr-HR" sz="2000" dirty="0"/>
          </a:p>
          <a:p>
            <a:endParaRPr lang="hr-HR" sz="2000" dirty="0"/>
          </a:p>
        </p:txBody>
      </p:sp>
      <p:pic>
        <p:nvPicPr>
          <p:cNvPr id="8194" name="Picture 2" descr="C:\Users\Korisnik\Desktop\RAZNO 2016.2017\I AM BEING AN  ECOLOGICAL PERSON\Fethiye\IMG_20161214_1314453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3600400" cy="23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&amp;a\Desktop\IMG_20161214_093141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672408" cy="2548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1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15.12.2016</a:t>
            </a:r>
            <a:r>
              <a:rPr lang="hr-HR" dirty="0"/>
              <a:t>.</a:t>
            </a:r>
            <a:br>
              <a:rPr lang="hr-HR" dirty="0"/>
            </a:br>
            <a:r>
              <a:rPr lang="hr-HR" dirty="0" smtClean="0"/>
              <a:t>Treći </a:t>
            </a:r>
            <a:r>
              <a:rPr lang="hr-HR" dirty="0"/>
              <a:t>radni dan sastanka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O</a:t>
            </a:r>
            <a:r>
              <a:rPr lang="hr-HR" sz="2000" dirty="0" smtClean="0"/>
              <a:t>dređeni </a:t>
            </a:r>
            <a:r>
              <a:rPr lang="hr-HR" sz="2000" dirty="0"/>
              <a:t>su točni datumi svih mobilnosti i detaljno je razrađen plan pojedinih aktivnosti</a:t>
            </a:r>
            <a:r>
              <a:rPr lang="hr-HR" sz="2000" dirty="0" smtClean="0"/>
              <a:t>.</a:t>
            </a:r>
          </a:p>
          <a:p>
            <a:pPr>
              <a:buNone/>
            </a:pPr>
            <a:endParaRPr lang="hr-HR" sz="2000" dirty="0" smtClean="0"/>
          </a:p>
          <a:p>
            <a:r>
              <a:rPr lang="hr-HR" sz="2000" dirty="0" smtClean="0"/>
              <a:t>Istaknuta </a:t>
            </a:r>
            <a:r>
              <a:rPr lang="hr-HR" sz="2000" dirty="0"/>
              <a:t>je važnost diseminacije i dogovoreni načini na koje će se rezultati projekta primjenjivati i proširiti u lokalnu zajednicu i na druge škole. </a:t>
            </a:r>
          </a:p>
        </p:txBody>
      </p:sp>
      <p:pic>
        <p:nvPicPr>
          <p:cNvPr id="9218" name="Picture 2" descr="C:\Users\Korisnik\Desktop\RAZNO 2016.2017\I AM BEING AN  ECOLOGICAL PERSON\Fethiye\IMG_20161215_121908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31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Datumi svih mobilnosti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Turska: 12.-16.12.2016. (učitelji)</a:t>
            </a:r>
          </a:p>
          <a:p>
            <a:r>
              <a:rPr lang="hr-H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Grčka: 5-11.3.2017. (učenici)</a:t>
            </a:r>
          </a:p>
          <a:p>
            <a:r>
              <a:rPr lang="hr-HR" u="sng" dirty="0" smtClean="0"/>
              <a:t>Hrvatska: 29.5.-2.6.2017. (učitelji)</a:t>
            </a:r>
          </a:p>
          <a:p>
            <a:r>
              <a:rPr lang="hr-H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Poljska: 24.-30.9.2017. (učenici)</a:t>
            </a:r>
          </a:p>
          <a:p>
            <a:r>
              <a:rPr lang="hr-HR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Hrvatska: 18.-24.3.2018. (učenici)</a:t>
            </a:r>
          </a:p>
          <a:p>
            <a:r>
              <a:rPr lang="hr-H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Turska: 27.5.-2.6.2018. (učenici)</a:t>
            </a:r>
          </a:p>
          <a:p>
            <a:r>
              <a:rPr lang="hr-HR" dirty="0" smtClean="0"/>
              <a:t>Grčka: 18.-22.6.2018. (učitelji)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121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ERASMUS +</a:t>
            </a:r>
            <a:br>
              <a:rPr lang="hr-HR" dirty="0" smtClean="0"/>
            </a:br>
            <a:r>
              <a:rPr lang="hr-HR" dirty="0" smtClean="0"/>
              <a:t> Ključna aktivnost 2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hr-HR" dirty="0" smtClean="0"/>
              <a:t>Razmjena </a:t>
            </a:r>
            <a:r>
              <a:rPr lang="hr-HR" dirty="0"/>
              <a:t>dobre </a:t>
            </a:r>
            <a:r>
              <a:rPr lang="hr-HR" dirty="0" smtClean="0"/>
              <a:t>prakse</a:t>
            </a:r>
          </a:p>
          <a:p>
            <a:r>
              <a:rPr lang="hr-HR" dirty="0" err="1" smtClean="0"/>
              <a:t>Erasmus</a:t>
            </a:r>
            <a:r>
              <a:rPr lang="hr-HR" dirty="0"/>
              <a:t>+ program potiče suradnju među europskim školama i mobilnost učenika i </a:t>
            </a:r>
            <a:r>
              <a:rPr lang="hr-HR" dirty="0" smtClean="0"/>
              <a:t>učitelja</a:t>
            </a:r>
          </a:p>
          <a:p>
            <a:r>
              <a:rPr lang="hr-HR" dirty="0" smtClean="0">
                <a:hlinkClick r:id="rId2"/>
              </a:rPr>
              <a:t>www.mobilnost.hr</a:t>
            </a:r>
            <a:endParaRPr lang="hr-HR" dirty="0"/>
          </a:p>
        </p:txBody>
      </p:sp>
      <p:pic>
        <p:nvPicPr>
          <p:cNvPr id="4" name="Slika 3" descr="E:\I AM BEING AN  ECOLOGICAL PERSON\co - funded erasmus plus 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1680210" cy="485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86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Dojmovi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/>
              <a:t>Osim radnih sastanaka, ljubazni domaćini upoznali su nas sa svojim gradom i okolnim mjestima</a:t>
            </a:r>
            <a:r>
              <a:rPr lang="hr-HR" dirty="0" smtClean="0"/>
              <a:t>.</a:t>
            </a:r>
          </a:p>
          <a:p>
            <a:r>
              <a:rPr lang="hr-HR" dirty="0" smtClean="0"/>
              <a:t> </a:t>
            </a:r>
            <a:r>
              <a:rPr lang="hr-HR" dirty="0"/>
              <a:t>Tako smo imale priliku boraviti na prekrasnoj i poznatoj plaži </a:t>
            </a:r>
            <a:r>
              <a:rPr lang="hr-HR" dirty="0" err="1"/>
              <a:t>Oludeniz</a:t>
            </a:r>
            <a:r>
              <a:rPr lang="hr-HR" dirty="0"/>
              <a:t> na obali Sredozemnog mora. Bile smo i na gradskoj plaži i šetnici uz more</a:t>
            </a:r>
            <a:r>
              <a:rPr lang="hr-HR" dirty="0" smtClean="0"/>
              <a:t>.</a:t>
            </a:r>
          </a:p>
          <a:p>
            <a:r>
              <a:rPr lang="hr-HR" dirty="0" smtClean="0"/>
              <a:t> </a:t>
            </a:r>
            <a:r>
              <a:rPr lang="hr-HR" dirty="0"/>
              <a:t>Posjetile smo tradicionalne </a:t>
            </a:r>
            <a:r>
              <a:rPr lang="hr-HR" dirty="0" err="1" smtClean="0"/>
              <a:t>suvenirnice</a:t>
            </a:r>
            <a:r>
              <a:rPr lang="hr-HR" dirty="0" smtClean="0"/>
              <a:t>, </a:t>
            </a:r>
            <a:r>
              <a:rPr lang="hr-HR" dirty="0"/>
              <a:t>kušali smo </a:t>
            </a:r>
            <a:r>
              <a:rPr lang="hr-HR" dirty="0" smtClean="0"/>
              <a:t>tradicionalna </a:t>
            </a:r>
            <a:r>
              <a:rPr lang="hr-HR" dirty="0"/>
              <a:t>slana i slatka jela. </a:t>
            </a:r>
            <a:endParaRPr lang="hr-HR" dirty="0" smtClean="0"/>
          </a:p>
          <a:p>
            <a:r>
              <a:rPr lang="hr-HR" dirty="0" smtClean="0"/>
              <a:t>Družili </a:t>
            </a:r>
            <a:r>
              <a:rPr lang="hr-HR" dirty="0"/>
              <a:t>smo se i razmijenili iskustva s učiteljima iz parterskih škola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r>
              <a:rPr lang="hr-HR" dirty="0" smtClean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8949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Nekoliko zanimljivosti </a:t>
            </a:r>
            <a:br>
              <a:rPr lang="hr-HR" dirty="0" smtClean="0"/>
            </a:br>
            <a:r>
              <a:rPr lang="hr-HR" dirty="0" smtClean="0"/>
              <a:t>putem foto-priče</a:t>
            </a:r>
            <a:endParaRPr lang="hr-HR" dirty="0"/>
          </a:p>
        </p:txBody>
      </p:sp>
      <p:pic>
        <p:nvPicPr>
          <p:cNvPr id="10245" name="Picture 5" descr="C:\Users\Korisnik\Desktop\RAZNO 2016.2017\I AM BEING AN  ECOLOGICAL PERSON\Fethiye\IMG_20161212_212121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Korisnik\Desktop\RAZNO 2016.2017\I AM BEING AN  ECOLOGICAL PERSON\Fethiye\IMG_20161215_0912032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35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Certifikat</a:t>
            </a:r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Korisnik\Desktop\RAZNO 2016.2017\I AM BEING AN  ECOLOGICAL PERSON\Fethiye\IMG_20161215_112203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56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Škola</a:t>
            </a:r>
            <a:endParaRPr lang="hr-HR" dirty="0"/>
          </a:p>
        </p:txBody>
      </p:sp>
      <p:pic>
        <p:nvPicPr>
          <p:cNvPr id="14338" name="Picture 2" descr="C:\Users\Korisnik\Desktop\RAZNO 2016.2017\I AM BEING AN  ECOLOGICAL PERSON\Fethiye\IMG_20161213_0836244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orisnik\Desktop\RAZNO 2016.2017\I AM BEING AN  ECOLOGICAL PERSON\Fethiye\IMG_20161213_083921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7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Interijer škole</a:t>
            </a:r>
            <a:endParaRPr lang="hr-HR" dirty="0"/>
          </a:p>
        </p:txBody>
      </p:sp>
      <p:pic>
        <p:nvPicPr>
          <p:cNvPr id="15362" name="Picture 2" descr="C:\Users\Korisnik\Desktop\RAZNO 2016.2017\I AM BEING AN  ECOLOGICAL PERSON\Fethiye\IMG_20161213_0846116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Korisnik\Desktop\RAZNO 2016.2017\I AM BEING AN  ECOLOGICAL PERSON\Fethiye\IMG_20161213_0845518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82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Vrata učionica</a:t>
            </a:r>
            <a:endParaRPr lang="hr-HR" dirty="0"/>
          </a:p>
        </p:txBody>
      </p:sp>
      <p:pic>
        <p:nvPicPr>
          <p:cNvPr id="17410" name="Picture 2" descr="C:\Users\Korisnik\Desktop\RAZNO 2016.2017\I AM BEING AN  ECOLOGICAL PERSON\Fethiye\IMG_20161213_0853481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orisnik\Desktop\RAZNO 2016.2017\I AM BEING AN  ECOLOGICAL PERSON\Fethiye\IMG_20161213_0859144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85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Panoi</a:t>
            </a:r>
            <a:endParaRPr lang="hr-HR" dirty="0"/>
          </a:p>
        </p:txBody>
      </p:sp>
      <p:pic>
        <p:nvPicPr>
          <p:cNvPr id="16386" name="Picture 2" descr="C:\Users\Korisnik\Desktop\RAZNO 2016.2017\I AM BEING AN  ECOLOGICAL PERSON\Fethiye\IMG_20161213_0859423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orisnik\Desktop\RAZNO 2016.2017\I AM BEING AN  ECOLOGICAL PERSON\Fethiye\IMG_20161213_085218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82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Posjet učenicima</a:t>
            </a:r>
            <a:endParaRPr lang="hr-HR" dirty="0"/>
          </a:p>
        </p:txBody>
      </p:sp>
      <p:pic>
        <p:nvPicPr>
          <p:cNvPr id="18434" name="Picture 2" descr="C:\Users\Korisnik\Desktop\RAZNO 2016.2017\I AM BEING AN  ECOLOGICAL PERSON\Fethiye\IMG_20161213_090238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Korisnik\Desktop\RAZNO 2016.2017\I AM BEING AN  ECOLOGICAL PERSON\Fethiye\IMG_20161213_085042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58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Zbornica</a:t>
            </a:r>
            <a:endParaRPr lang="hr-HR" dirty="0"/>
          </a:p>
        </p:txBody>
      </p:sp>
      <p:pic>
        <p:nvPicPr>
          <p:cNvPr id="19458" name="Picture 2" descr="C:\Users\Korisnik\Desktop\RAZNO 2016.2017\I AM BEING AN  ECOLOGICAL PERSON\Fethiye\IMG_20161213_0917453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31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Turski čaj i kava</a:t>
            </a:r>
            <a:endParaRPr lang="hr-HR" dirty="0"/>
          </a:p>
        </p:txBody>
      </p:sp>
      <p:pic>
        <p:nvPicPr>
          <p:cNvPr id="5" name="Picture 3" descr="C:\Users\Korisnik\Desktop\RAZNO 2016.2017\I AM BEING AN  ECOLOGICAL PERSON\Fethiye\IMG_20161213_1053416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orisnik\Desktop\RAZNO 2016.2017\I AM BEING AN  ECOLOGICAL PERSON\Fethiye\IMG_20161213_130458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2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hr-HR" sz="3100" dirty="0" smtClean="0"/>
              <a:t>Agencija za mobilnost i programe Europske unije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4900" dirty="0" smtClean="0"/>
              <a:t>AMPEU</a:t>
            </a:r>
            <a:endParaRPr lang="hr-HR" sz="49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r>
              <a:rPr lang="hr-HR" dirty="0" smtClean="0"/>
              <a:t>Javna </a:t>
            </a:r>
            <a:r>
              <a:rPr lang="hr-HR" dirty="0"/>
              <a:t>ustanova u sustavu </a:t>
            </a:r>
            <a:r>
              <a:rPr lang="hr-HR" dirty="0" smtClean="0"/>
              <a:t>MZOS</a:t>
            </a:r>
          </a:p>
          <a:p>
            <a:r>
              <a:rPr lang="hr-HR" dirty="0"/>
              <a:t>P</a:t>
            </a:r>
            <a:r>
              <a:rPr lang="hr-HR" dirty="0" smtClean="0"/>
              <a:t>rovodi </a:t>
            </a:r>
            <a:r>
              <a:rPr lang="hr-HR" dirty="0"/>
              <a:t>i promovira programe Europske unije i druge međunarodne programe u području znanosti, obrazovanja, osposobljavanja i </a:t>
            </a:r>
            <a:r>
              <a:rPr lang="hr-HR" dirty="0" smtClean="0"/>
              <a:t>mladih</a:t>
            </a:r>
          </a:p>
          <a:p>
            <a:r>
              <a:rPr lang="hr-HR" dirty="0" smtClean="0">
                <a:hlinkClick r:id="rId2"/>
              </a:rPr>
              <a:t>www.mobilnost.hr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4" name="Slika 3" descr="C:\Users\Stručna služba\Desktop\header_ampeu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1514475" cy="729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02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Slastice</a:t>
            </a:r>
            <a:endParaRPr lang="hr-HR" dirty="0"/>
          </a:p>
        </p:txBody>
      </p:sp>
      <p:pic>
        <p:nvPicPr>
          <p:cNvPr id="11266" name="Picture 2" descr="C:\Users\Korisnik\Desktop\RAZNO 2016.2017\I AM BEING AN  ECOLOGICAL PERSON\Fethiye\IMG_20161213_1221525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orisnik\Desktop\RAZNO 2016.2017\I AM BEING AN  ECOLOGICAL PERSON\Fethiye\IMG_20161213_122149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5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Tradicionalna slana jela</a:t>
            </a:r>
            <a:endParaRPr lang="hr-HR" dirty="0"/>
          </a:p>
        </p:txBody>
      </p:sp>
      <p:pic>
        <p:nvPicPr>
          <p:cNvPr id="12290" name="Picture 2" descr="C:\Users\Korisnik\Desktop\RAZNO 2016.2017\I AM BEING AN  ECOLOGICAL PERSON\Fethiye\IMG_20161213_1222230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orisnik\Desktop\RAZNO 2016.2017\I AM BEING AN  ECOLOGICAL PERSON\Fethiye\IMG_20161213_1217491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0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Fethiye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20482" name="Picture 2" descr="C:\Users\Korisnik\Desktop\RAZNO 2016.2017\I AM BEING AN  ECOLOGICAL PERSON\Fethiye\IMG_20161213_155633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orisnik\Desktop\RAZNO 2016.2017\I AM BEING AN  ECOLOGICAL PERSON\Fethiye\IMG_20161214_1212372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73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Oludeniz</a:t>
            </a:r>
            <a:endParaRPr lang="hr-HR" dirty="0"/>
          </a:p>
        </p:txBody>
      </p:sp>
      <p:pic>
        <p:nvPicPr>
          <p:cNvPr id="21506" name="Picture 2" descr="C:\Users\Korisnik\Desktop\RAZNO 2016.2017\I AM BEING AN  ECOLOGICAL PERSON\Fethiye\IMG_20161214_1518471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Korisnik\Desktop\RAZNO 2016.2017\I AM BEING AN  ECOLOGICAL PERSON\Fethiye\IMG_20161214_1535296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85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ctrTitle"/>
          </p:nvPr>
        </p:nvSpPr>
        <p:spPr>
          <a:xfrm>
            <a:off x="827584" y="260649"/>
            <a:ext cx="7772400" cy="1872208"/>
          </a:xfrm>
        </p:spPr>
        <p:txBody>
          <a:bodyPr/>
          <a:lstStyle/>
          <a:p>
            <a:r>
              <a:rPr lang="hr-HR" dirty="0" smtClean="0"/>
              <a:t>Hvala na pažnji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type="subTitle" idx="1"/>
          </p:nvPr>
        </p:nvSpPr>
        <p:spPr>
          <a:xfrm>
            <a:off x="1403648" y="4869160"/>
            <a:ext cx="6400800" cy="1752600"/>
          </a:xfrm>
        </p:spPr>
        <p:txBody>
          <a:bodyPr>
            <a:normAutofit/>
          </a:bodyPr>
          <a:lstStyle/>
          <a:p>
            <a:pPr algn="ctr"/>
            <a:endParaRPr lang="hr-HR" sz="4000" dirty="0" smtClean="0"/>
          </a:p>
          <a:p>
            <a:pPr algn="ctr"/>
            <a:r>
              <a:rPr lang="hr-HR" sz="1200" dirty="0" smtClean="0"/>
              <a:t>  </a:t>
            </a:r>
          </a:p>
          <a:p>
            <a:pPr algn="ctr"/>
            <a:endParaRPr lang="hr-HR" sz="1200" dirty="0" smtClean="0"/>
          </a:p>
          <a:p>
            <a:pPr algn="ctr"/>
            <a:endParaRPr lang="hr-HR" sz="1200" dirty="0" smtClean="0"/>
          </a:p>
          <a:p>
            <a:pPr algn="ctr"/>
            <a:endParaRPr lang="hr-HR" sz="1200" dirty="0" smtClean="0"/>
          </a:p>
          <a:p>
            <a:pPr algn="ctr"/>
            <a:r>
              <a:rPr lang="hr-HR" sz="800" dirty="0" smtClean="0"/>
              <a:t>Za sjednicu Učiteljskog vijeća pripremila: Ankica Gotić, pedagoginja</a:t>
            </a:r>
            <a:endParaRPr lang="hr-HR" sz="800" dirty="0"/>
          </a:p>
        </p:txBody>
      </p:sp>
      <p:pic>
        <p:nvPicPr>
          <p:cNvPr id="2050" name="Picture 2" descr="C:\Users\t&amp;a\Desktop\Varaždin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924944"/>
            <a:ext cx="475252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00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ecological_person_ana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236345" cy="12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 b="1" dirty="0"/>
              <a:t>„I am </a:t>
            </a:r>
            <a:r>
              <a:rPr lang="hr-HR" sz="4000" b="1" dirty="0" err="1"/>
              <a:t>being</a:t>
            </a:r>
            <a:r>
              <a:rPr lang="hr-HR" sz="4000" b="1" dirty="0"/>
              <a:t> </a:t>
            </a:r>
            <a:r>
              <a:rPr lang="hr-HR" sz="4000" b="1" dirty="0" err="1"/>
              <a:t>an</a:t>
            </a:r>
            <a:r>
              <a:rPr lang="hr-HR" sz="4000" b="1" dirty="0"/>
              <a:t> </a:t>
            </a:r>
            <a:r>
              <a:rPr lang="hr-HR" sz="4000" b="1" dirty="0" err="1"/>
              <a:t>ecological</a:t>
            </a:r>
            <a:r>
              <a:rPr lang="hr-HR" sz="4000" b="1" dirty="0"/>
              <a:t> </a:t>
            </a:r>
            <a:r>
              <a:rPr lang="hr-HR" sz="4000" b="1" dirty="0" err="1"/>
              <a:t>person</a:t>
            </a:r>
            <a:r>
              <a:rPr lang="hr-HR" sz="4000" b="1" dirty="0"/>
              <a:t>“</a:t>
            </a:r>
            <a:r>
              <a:rPr lang="hr-HR" sz="4000" b="1" dirty="0" smtClean="0"/>
              <a:t/>
            </a:r>
            <a:br>
              <a:rPr lang="hr-HR" sz="4000" b="1" dirty="0" smtClean="0"/>
            </a:br>
            <a:r>
              <a:rPr lang="hr-HR" sz="4000" dirty="0" smtClean="0">
                <a:solidFill>
                  <a:srgbClr val="00B050"/>
                </a:solidFill>
              </a:rPr>
              <a:t>„Ja sam ekološki osviještena osoba”</a:t>
            </a:r>
            <a:endParaRPr lang="hr-HR" sz="4000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/>
              <a:t>Cilj projekta:</a:t>
            </a:r>
          </a:p>
          <a:p>
            <a:r>
              <a:rPr lang="hr-HR" dirty="0" smtClean="0"/>
              <a:t> realizirati </a:t>
            </a:r>
            <a:r>
              <a:rPr lang="hr-HR" dirty="0"/>
              <a:t>dvogodišnji projekt s četiri partnerske škole iz </a:t>
            </a:r>
            <a:r>
              <a:rPr lang="hr-HR" dirty="0" smtClean="0"/>
              <a:t>Europe</a:t>
            </a:r>
          </a:p>
          <a:p>
            <a:r>
              <a:rPr lang="hr-HR" dirty="0" smtClean="0"/>
              <a:t>provesti </a:t>
            </a:r>
            <a:r>
              <a:rPr lang="hr-HR" dirty="0"/>
              <a:t>radionice  iz područja ekologije i engleskog jezika u Turskoj, Grčkoj, Poljskoj  i Hrvatskoj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r>
              <a:rPr lang="hr-HR" sz="1400" dirty="0" smtClean="0"/>
              <a:t>Izvor: Školski kurikulum</a:t>
            </a:r>
            <a:endParaRPr lang="hr-HR" sz="14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376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/>
              <a:t>Zadaci </a:t>
            </a:r>
            <a:r>
              <a:rPr lang="hr-HR" dirty="0" smtClean="0"/>
              <a:t>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poticanje </a:t>
            </a:r>
            <a:r>
              <a:rPr lang="hr-HR" dirty="0"/>
              <a:t>ekološke </a:t>
            </a:r>
            <a:r>
              <a:rPr lang="hr-HR" dirty="0" smtClean="0"/>
              <a:t>osviještenosti</a:t>
            </a:r>
          </a:p>
          <a:p>
            <a:r>
              <a:rPr lang="hr-HR" dirty="0" smtClean="0"/>
              <a:t>poučavanje </a:t>
            </a:r>
            <a:r>
              <a:rPr lang="hr-HR" dirty="0"/>
              <a:t>o principima ekološki prihvatljivog načina </a:t>
            </a:r>
            <a:r>
              <a:rPr lang="hr-HR" dirty="0" smtClean="0"/>
              <a:t>života</a:t>
            </a:r>
          </a:p>
          <a:p>
            <a:r>
              <a:rPr lang="hr-HR" dirty="0" smtClean="0"/>
              <a:t>upoznavanje </a:t>
            </a:r>
            <a:r>
              <a:rPr lang="hr-HR" dirty="0"/>
              <a:t>s pojmom </a:t>
            </a:r>
            <a:r>
              <a:rPr lang="hr-HR" i="1" dirty="0"/>
              <a:t>ekološkog otiska</a:t>
            </a:r>
            <a:r>
              <a:rPr lang="hr-HR" dirty="0"/>
              <a:t> i otkrivanje načina za smanjivanje ekološkog otiska svakog </a:t>
            </a:r>
            <a:r>
              <a:rPr lang="hr-HR" dirty="0" smtClean="0"/>
              <a:t>pojedinca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sz="1500" dirty="0"/>
              <a:t>Izvor: Školski kurikulum</a:t>
            </a:r>
          </a:p>
          <a:p>
            <a:endParaRPr lang="hr-HR" dirty="0"/>
          </a:p>
        </p:txBody>
      </p:sp>
      <p:pic>
        <p:nvPicPr>
          <p:cNvPr id="5" name="Slika 4" descr="ecological_person_ana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236345" cy="1236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79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/>
              <a:t>Zadaci </a:t>
            </a:r>
            <a:r>
              <a:rPr lang="hr-HR" dirty="0" smtClean="0"/>
              <a:t>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sz="4100" dirty="0" smtClean="0"/>
              <a:t>upoznavanje s pojmom </a:t>
            </a:r>
            <a:r>
              <a:rPr lang="hr-HR" sz="4100" i="1" dirty="0" smtClean="0"/>
              <a:t>održivog razvoja</a:t>
            </a:r>
            <a:r>
              <a:rPr lang="hr-HR" sz="4100" dirty="0" smtClean="0"/>
              <a:t> u okviru ekologije i traženje načina za doprinos održivom razvoju</a:t>
            </a:r>
          </a:p>
          <a:p>
            <a:r>
              <a:rPr lang="hr-HR" sz="4100" dirty="0" smtClean="0"/>
              <a:t>osposobljavanje za uspješnu komunikaciju primjenom stečenih znanja</a:t>
            </a:r>
          </a:p>
          <a:p>
            <a:r>
              <a:rPr lang="hr-HR" sz="4100" dirty="0" smtClean="0"/>
              <a:t>poticanje </a:t>
            </a:r>
            <a:r>
              <a:rPr lang="hr-HR" sz="4100" dirty="0" err="1" smtClean="0"/>
              <a:t>interkulturalnosti</a:t>
            </a:r>
            <a:r>
              <a:rPr lang="hr-HR" sz="4100" dirty="0" smtClean="0"/>
              <a:t> i usavršavanje vještine korištenja stranog jezika putem rada na projektu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r>
              <a:rPr lang="hr-HR" sz="1600" dirty="0"/>
              <a:t>Izvor: Školski kurikulum</a:t>
            </a:r>
          </a:p>
          <a:p>
            <a:endParaRPr lang="hr-HR" dirty="0"/>
          </a:p>
        </p:txBody>
      </p:sp>
      <p:pic>
        <p:nvPicPr>
          <p:cNvPr id="5" name="Slika 4" descr="ecological_person_ana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476"/>
            <a:ext cx="1236345" cy="1236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79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 smtClean="0"/>
              <a:t>Prije odlaska na I. sastanak,</a:t>
            </a:r>
            <a:br>
              <a:rPr lang="hr-HR" dirty="0" smtClean="0"/>
            </a:br>
            <a:r>
              <a:rPr lang="hr-HR" dirty="0" smtClean="0"/>
              <a:t> u školi smo…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Potpisali je Sporazum o dodjeli bespovratnih sredstava.</a:t>
            </a:r>
          </a:p>
          <a:p>
            <a:r>
              <a:rPr lang="hr-HR" dirty="0" smtClean="0"/>
              <a:t>Integrirali projekt u Školski kurikulum i Razvojni plan škole.</a:t>
            </a:r>
          </a:p>
          <a:p>
            <a:r>
              <a:rPr lang="hr-HR" dirty="0" smtClean="0"/>
              <a:t>Prisustvovali na uvodnom sastanku korisnika programa </a:t>
            </a:r>
            <a:r>
              <a:rPr lang="hr-HR" dirty="0" err="1" smtClean="0"/>
              <a:t>Erasmus</a:t>
            </a:r>
            <a:r>
              <a:rPr lang="hr-HR" dirty="0" smtClean="0"/>
              <a:t>+ (16.9.2016. u ZG).</a:t>
            </a:r>
          </a:p>
          <a:p>
            <a:r>
              <a:rPr lang="hr-HR" dirty="0" smtClean="0"/>
              <a:t>Na sjednici UV, 5.9.2016. informirali o projektu.</a:t>
            </a:r>
          </a:p>
          <a:p>
            <a:r>
              <a:rPr lang="hr-HR" dirty="0" smtClean="0"/>
              <a:t>Ispunili on-line upitnik o ekološkoj osviještenosti.</a:t>
            </a:r>
          </a:p>
          <a:p>
            <a:r>
              <a:rPr lang="hr-HR" dirty="0" smtClean="0"/>
              <a:t>Poslali </a:t>
            </a:r>
            <a:r>
              <a:rPr lang="hr-HR" dirty="0" err="1" smtClean="0"/>
              <a:t>podatake</a:t>
            </a:r>
            <a:r>
              <a:rPr lang="hr-HR" dirty="0" smtClean="0"/>
              <a:t> za potrebe FB i web stranice projekta.</a:t>
            </a:r>
          </a:p>
          <a:p>
            <a:r>
              <a:rPr lang="hr-HR" dirty="0" smtClean="0"/>
              <a:t>Pisali o projektu (web škole, Lepoglava net, Školske novine, Varaždinske vijesti i sl.)</a:t>
            </a:r>
            <a:endParaRPr lang="hr-HR" dirty="0"/>
          </a:p>
        </p:txBody>
      </p:sp>
      <p:pic>
        <p:nvPicPr>
          <p:cNvPr id="1026" name="Picture 2" descr="C:\Users\Korisnik\Desktop\RAZNO 2016.2017\I AM BEING AN  ECOLOGICAL PERSON\Mediji\15327602_10211552217623490_168210787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70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dirty="0"/>
              <a:t>Ekološki otisak naše </a:t>
            </a:r>
            <a:r>
              <a:rPr lang="hr-HR" dirty="0" smtClean="0"/>
              <a:t>škole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Učenici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Učitelji</a:t>
            </a:r>
            <a:endParaRPr lang="hr-HR" dirty="0"/>
          </a:p>
        </p:txBody>
      </p:sp>
      <p:pic>
        <p:nvPicPr>
          <p:cNvPr id="8" name="Rezervirano mjesto sadržaja 7" descr="učenici footprint 2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zervirano mjesto sadržaja 8" descr="učitelji footprint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92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Eko kutak</a:t>
            </a:r>
            <a:endParaRPr lang="hr-HR" dirty="0"/>
          </a:p>
        </p:txBody>
      </p:sp>
      <p:pic>
        <p:nvPicPr>
          <p:cNvPr id="2052" name="Picture 4" descr="C:\Users\Korisnik\Desktop\RAZNO 2016.2017\I AM BEING AN  ECOLOGICAL PERSON\Slike za letak\pano\DSC_0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780" y="2400141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orisnik\Desktop\RAZNO 2016.2017\I AM BEING AN  ECOLOGICAL PERSON\Slike za letak\odabrane\DSC_0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974212" cy="25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8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699</Words>
  <Application>Microsoft Office PowerPoint</Application>
  <PresentationFormat>On-screen Show (4:3)</PresentationFormat>
  <Paragraphs>113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tema</vt:lpstr>
      <vt:lpstr>Prvi Transnacionalni sastanak partnerskih škola Erasmus+ projekta  Turska, 12.-16. prosinca 2016.</vt:lpstr>
      <vt:lpstr>ERASMUS +  Ključna aktivnost 2 </vt:lpstr>
      <vt:lpstr>Agencija za mobilnost i programe Europske unije AMPEU</vt:lpstr>
      <vt:lpstr>„I am being an ecological person“ „Ja sam ekološki osviještena osoba”</vt:lpstr>
      <vt:lpstr>Zadaci projekta</vt:lpstr>
      <vt:lpstr>Zadaci projekta</vt:lpstr>
      <vt:lpstr>Prije odlaska na I. sastanak,  u školi smo…</vt:lpstr>
      <vt:lpstr>Ekološki otisak naše škole</vt:lpstr>
      <vt:lpstr>Eko kutak</vt:lpstr>
      <vt:lpstr>Radionica izrada predmeta od komušine</vt:lpstr>
      <vt:lpstr>Izrada letka predmeta od komušine</vt:lpstr>
      <vt:lpstr>Izrada prezentacije o školi i Eko aktivnostima</vt:lpstr>
      <vt:lpstr>Fethiye, Turska (12.-16.12.2016.)</vt:lpstr>
      <vt:lpstr>13.12.2016. Prvi radni dan sastanka</vt:lpstr>
      <vt:lpstr>13.12.2016. Prvi radni dan sastanka</vt:lpstr>
      <vt:lpstr>Poslijepodne i večer:</vt:lpstr>
      <vt:lpstr>14.12.2016. Drugi radni dan sastanka</vt:lpstr>
      <vt:lpstr>15.12.2016. Treći radni dan sastanka</vt:lpstr>
      <vt:lpstr>Datumi svih mobilnosti</vt:lpstr>
      <vt:lpstr>Dojmovi</vt:lpstr>
      <vt:lpstr>Nekoliko zanimljivosti  putem foto-priče</vt:lpstr>
      <vt:lpstr>Certifikat</vt:lpstr>
      <vt:lpstr>Škola</vt:lpstr>
      <vt:lpstr>Interijer škole</vt:lpstr>
      <vt:lpstr>Vrata učionica</vt:lpstr>
      <vt:lpstr>Panoi</vt:lpstr>
      <vt:lpstr>Posjet učenicima</vt:lpstr>
      <vt:lpstr>Zbornica</vt:lpstr>
      <vt:lpstr>Turski čaj i kava</vt:lpstr>
      <vt:lpstr>Slastice</vt:lpstr>
      <vt:lpstr>Tradicionalna slana jela</vt:lpstr>
      <vt:lpstr>Fethiye </vt:lpstr>
      <vt:lpstr>Oludeniz</vt:lpstr>
      <vt:lpstr>Hvala na pažnji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Prvi Transnacionalni sastanak partnerskih škola Erasmus+ projekta  Turska, 12.-16. prosinca 2016.</dc:title>
  <dc:creator>Korisnik</dc:creator>
  <cp:lastModifiedBy>karpov.ivana</cp:lastModifiedBy>
  <cp:revision>39</cp:revision>
  <dcterms:created xsi:type="dcterms:W3CDTF">2017-01-10T09:00:26Z</dcterms:created>
  <dcterms:modified xsi:type="dcterms:W3CDTF">2017-01-12T20:05:24Z</dcterms:modified>
</cp:coreProperties>
</file>